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1"/>
  </p:handoutMasterIdLst>
  <p:sldIdLst>
    <p:sldId id="1461" r:id="rId3"/>
    <p:sldId id="1444" r:id="rId5"/>
    <p:sldId id="1505" r:id="rId6"/>
    <p:sldId id="1445" r:id="rId7"/>
    <p:sldId id="1507" r:id="rId8"/>
    <p:sldId id="1452" r:id="rId9"/>
    <p:sldId id="1454" r:id="rId10"/>
    <p:sldId id="1502" r:id="rId11"/>
    <p:sldId id="1503" r:id="rId12"/>
    <p:sldId id="1504" r:id="rId13"/>
    <p:sldId id="1508" r:id="rId14"/>
    <p:sldId id="1509" r:id="rId15"/>
    <p:sldId id="1510" r:id="rId16"/>
    <p:sldId id="1501" r:id="rId17"/>
    <p:sldId id="1506" r:id="rId18"/>
    <p:sldId id="1455" r:id="rId19"/>
    <p:sldId id="147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42C6"/>
    <a:srgbClr val="1573AD"/>
    <a:srgbClr val="3F96FF"/>
    <a:srgbClr val="5F9D13"/>
    <a:srgbClr val="C89800"/>
    <a:srgbClr val="DAA600"/>
    <a:srgbClr val="75C218"/>
    <a:srgbClr val="F3CC0F"/>
    <a:srgbClr val="EA5616"/>
    <a:srgbClr val="B6D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523" autoAdjust="0"/>
  </p:normalViewPr>
  <p:slideViewPr>
    <p:cSldViewPr>
      <p:cViewPr varScale="1">
        <p:scale>
          <a:sx n="82" d="100"/>
          <a:sy n="82" d="100"/>
        </p:scale>
        <p:origin x="-1546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40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CA19B0AD-8D2E-4793-8CA9-0BDC9E8CDE3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99A2C603-5E1C-4572-A660-9CCE0191EAB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6CD0F504-88DB-474E-B6BB-ED20A54A831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E6953AAF-56BB-438A-819D-37E95CCDE71A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953AAF-56BB-438A-819D-37E95CCDE7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953AAF-56BB-438A-819D-37E95CCDE7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953AAF-56BB-438A-819D-37E95CCDE7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990600" y="1219200"/>
            <a:ext cx="7239000" cy="685800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95400" y="5715000"/>
            <a:ext cx="708660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800" b="1">
                <a:solidFill>
                  <a:srgbClr val="8FAFE9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altLang="zh-CN"/>
              <a:t>Click to edit Master subtitle style</a:t>
            </a:r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203200"/>
            <a:ext cx="8763000" cy="990600"/>
          </a:xfrm>
          <a:noFill/>
          <a:ln w="9525">
            <a:noFill/>
            <a:miter lim="800000"/>
          </a:ln>
          <a:effectLst/>
          <a:scene3d>
            <a:camera prst="orthographicFront"/>
            <a:lightRig rig="glow" dir="tl">
              <a:rot lat="0" lon="0" rev="54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lang="zh-CN" altLang="en-US" sz="4000" b="1" kern="0" spc="5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50800" dir="2400000" algn="tl" rotWithShape="0">
                    <a:schemeClr val="tx1">
                      <a:alpha val="87000"/>
                    </a:schemeClr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  <a:cs typeface="+mn-cs"/>
              </a:defRPr>
            </a:lvl1pPr>
          </a:lstStyle>
          <a:p>
            <a:pPr lvl="0">
              <a:spcAft>
                <a:spcPts val="1200"/>
              </a:spcAft>
              <a:buClr>
                <a:srgbClr val="85DFD0"/>
              </a:buClr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" y="1752600"/>
            <a:ext cx="8305800" cy="685799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3366FF"/>
              </a:buClr>
              <a:defRPr sz="260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defRPr sz="240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6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3366FF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1901"/>
              </a:buClr>
              <a:buSzPct val="6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5pPr>
            <a:lvl6pPr marL="2514600" indent="-228600">
              <a:lnSpc>
                <a:spcPct val="120000"/>
              </a:lnSpc>
              <a:spcAft>
                <a:spcPts val="600"/>
              </a:spcAft>
              <a:buClr>
                <a:srgbClr val="00B050"/>
              </a:buClr>
              <a:buSzPct val="60000"/>
              <a:buFont typeface="Wingdings" panose="05000000000000000000" pitchFamily="2" charset="2"/>
              <a:buChar char="p"/>
              <a:defRPr>
                <a:latin typeface="黑体" panose="02010600030101010101" pitchFamily="2" charset="-122"/>
                <a:ea typeface="黑体" panose="02010600030101010101" pitchFamily="2" charset="-122"/>
              </a:defRPr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altLang="zh-CN" dirty="0" smtClean="0"/>
          </a:p>
          <a:p>
            <a:pPr lvl="5"/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203200"/>
            <a:ext cx="8763000" cy="990600"/>
          </a:xfrm>
          <a:noFill/>
          <a:ln w="9525">
            <a:noFill/>
            <a:miter lim="800000"/>
          </a:ln>
          <a:effectLst/>
          <a:scene3d>
            <a:camera prst="orthographicFront"/>
            <a:lightRig rig="glow" dir="tl">
              <a:rot lat="0" lon="0" rev="54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lang="zh-CN" altLang="en-US" sz="4000" b="1" kern="0" spc="5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50800" dir="2400000" algn="tl" rotWithShape="0">
                    <a:schemeClr val="tx1">
                      <a:alpha val="87000"/>
                    </a:schemeClr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  <a:cs typeface="+mn-cs"/>
              </a:defRPr>
            </a:lvl1pPr>
          </a:lstStyle>
          <a:p>
            <a:pPr lvl="0">
              <a:spcAft>
                <a:spcPts val="1200"/>
              </a:spcAft>
              <a:buClr>
                <a:srgbClr val="85DFD0"/>
              </a:buClr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17281" y="1844675"/>
            <a:ext cx="381586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473819" y="1844675"/>
            <a:ext cx="381586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66838"/>
            <a:ext cx="8229600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dirty="0" smtClean="0"/>
              <a:t>Click to edit Master text styles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Second level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Third level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Fourth level</a:t>
            </a:r>
            <a:endParaRPr lang="en-US" altLang="zh-CN" dirty="0" smtClean="0"/>
          </a:p>
          <a:p>
            <a:pPr lvl="4"/>
            <a:r>
              <a:rPr lang="en-US" altLang="zh-CN" dirty="0" smtClean="0"/>
              <a:t>Fifth level</a:t>
            </a:r>
            <a:endParaRPr lang="en-US" altLang="zh-CN" dirty="0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33400" y="457200"/>
            <a:ext cx="76962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smtClean="0"/>
              <a:t>Click to edit Master title style</a:t>
            </a:r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黑体" panose="02010600030101010101" pitchFamily="2" charset="-122"/>
          <a:ea typeface="黑体" panose="0201060003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黑体" panose="02010600030101010101" pitchFamily="2" charset="-122"/>
          <a:ea typeface="黑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黑体" panose="02010600030101010101" pitchFamily="2" charset="-122"/>
          <a:ea typeface="黑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黑体" panose="02010600030101010101" pitchFamily="2" charset="-122"/>
          <a:ea typeface="黑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黑体" panose="02010600030101010101" pitchFamily="2" charset="-122"/>
          <a:ea typeface="黑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82600" y="1528995"/>
            <a:ext cx="8933636" cy="838200"/>
          </a:xfrm>
          <a:prstGeom prst="rect">
            <a:avLst/>
          </a:prstGeom>
          <a:noFill/>
          <a:ln w="9525">
            <a:noFill/>
            <a:miter lim="800000"/>
          </a:ln>
          <a:effectLst/>
          <a:scene3d>
            <a:camera prst="orthographicFront"/>
            <a:lightRig rig="glow" dir="tl">
              <a:rot lat="0" lon="0" rev="5400000"/>
            </a:lightRig>
          </a:scene3d>
          <a:sp3d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>
              <a:lnSpc>
                <a:spcPct val="110000"/>
              </a:lnSpc>
              <a:buClr>
                <a:srgbClr val="85DFD0"/>
              </a:buClr>
              <a:buFont typeface="Wingdings" panose="05000000000000000000" pitchFamily="2" charset="2"/>
              <a:buNone/>
              <a:defRPr sz="5400" b="1" kern="0" cap="all">
                <a:ln w="0">
                  <a:solidFill>
                    <a:srgbClr val="C00000"/>
                  </a:solidFill>
                </a:ln>
                <a:solidFill>
                  <a:schemeClr val="accent6"/>
                </a:solidFill>
                <a:effectLst>
                  <a:glow rad="889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sym typeface="黑体" panose="02010600030101010101" pitchFamily="2" charset="-122"/>
              </a:rPr>
              <a:t>《</a:t>
            </a:r>
            <a:r>
              <a:rPr lang="zh-CN" altLang="en-US" dirty="0">
                <a:sym typeface="黑体" panose="02010600030101010101" pitchFamily="2" charset="-122"/>
              </a:rPr>
              <a:t>电子商务物流服务规范</a:t>
            </a:r>
            <a:r>
              <a:rPr lang="en-US" altLang="zh-CN" dirty="0">
                <a:sym typeface="黑体" panose="02010600030101010101" pitchFamily="2" charset="-122"/>
              </a:rPr>
              <a:t>》</a:t>
            </a:r>
            <a:endParaRPr lang="en-US" altLang="zh-CN" dirty="0">
              <a:sym typeface="黑体" panose="02010600030101010101" pitchFamily="2" charset="-122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24000" y="5715947"/>
            <a:ext cx="6248399" cy="90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中国标准化研究院  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曾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毅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2018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年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12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月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066800" y="3505200"/>
            <a:ext cx="3733800" cy="792894"/>
          </a:xfrm>
          <a:prstGeom prst="rect">
            <a:avLst/>
          </a:prstGeom>
          <a:noFill/>
          <a:ln w="9525">
            <a:noFill/>
            <a:miter lim="800000"/>
          </a:ln>
          <a:effectLst/>
          <a:scene3d>
            <a:camera prst="orthographicFront"/>
            <a:lightRig rig="glow" dir="tl">
              <a:rot lat="0" lon="0" rev="5400000"/>
            </a:lightRig>
          </a:scene3d>
          <a:sp3d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>
              <a:lnSpc>
                <a:spcPct val="120000"/>
              </a:lnSpc>
              <a:buClr>
                <a:srgbClr val="85DFD0"/>
              </a:buClr>
              <a:buFont typeface="Wingdings" panose="05000000000000000000" pitchFamily="2" charset="2"/>
              <a:buNone/>
              <a:defRPr sz="5400" b="1" kern="0" cap="all" spc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14300">
                    <a:schemeClr val="bg1"/>
                  </a:glow>
                </a:effectLst>
                <a:latin typeface="+mn-lt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黑体" panose="02010600030101010101" pitchFamily="2" charset="-122"/>
              </a:rPr>
              <a:t>情况介绍</a:t>
            </a:r>
            <a:endParaRPr lang="zh-CN" altLang="en-US" dirty="0">
              <a:sym typeface="黑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28600" y="229818"/>
            <a:ext cx="5485376" cy="760782"/>
            <a:chOff x="395288" y="322699"/>
            <a:chExt cx="5485376" cy="760782"/>
          </a:xfrm>
        </p:grpSpPr>
        <p:pic>
          <p:nvPicPr>
            <p:cNvPr id="9" name="图片 8" descr="标.png"/>
            <p:cNvPicPr>
              <a:picLocks noChangeAspect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322699"/>
              <a:ext cx="1368400" cy="729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"/>
            <p:cNvSpPr>
              <a:spLocks noChangeArrowheads="1"/>
            </p:cNvSpPr>
            <p:nvPr/>
          </p:nvSpPr>
          <p:spPr bwMode="auto">
            <a:xfrm>
              <a:off x="1704200" y="367900"/>
              <a:ext cx="4176464" cy="71558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scene3d>
              <a:camera prst="orthographicFront"/>
              <a:lightRig rig="glow" dir="tl">
                <a:rot lat="0" lon="0" rev="5400000"/>
              </a:lightRig>
            </a:scene3d>
            <a:sp3d/>
          </p:spPr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>
                <a:lnSpc>
                  <a:spcPct val="150000"/>
                </a:lnSpc>
                <a:buClr>
                  <a:srgbClr val="85DFD0"/>
                </a:buClr>
                <a:buFont typeface="Wingdings" panose="05000000000000000000" pitchFamily="2" charset="2"/>
                <a:buNone/>
              </a:pPr>
              <a:r>
                <a:rPr lang="zh-CN" altLang="en-US" sz="2400" b="1" kern="0" cap="all" dirty="0" smtClean="0">
                  <a:ln w="0"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黑体" panose="02010600030101010101" pitchFamily="2" charset="-122"/>
                  <a:ea typeface="黑体" panose="02010600030101010101" pitchFamily="2" charset="-122"/>
                </a:rPr>
                <a:t>国家标准解读</a:t>
              </a:r>
              <a:endParaRPr lang="zh-CN" altLang="en-US" sz="2400" b="1" kern="0" cap="all" dirty="0">
                <a:ln w="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</p:grp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093800" y="2514600"/>
            <a:ext cx="4697400" cy="838200"/>
          </a:xfrm>
          <a:prstGeom prst="rect">
            <a:avLst/>
          </a:prstGeom>
          <a:noFill/>
          <a:ln w="9525">
            <a:noFill/>
            <a:miter lim="800000"/>
          </a:ln>
          <a:effectLst/>
          <a:scene3d>
            <a:camera prst="orthographicFront"/>
            <a:lightRig rig="glow" dir="tl">
              <a:rot lat="0" lon="0" rev="5400000"/>
            </a:lightRig>
          </a:scene3d>
          <a:sp3d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>
              <a:lnSpc>
                <a:spcPct val="110000"/>
              </a:lnSpc>
              <a:buClr>
                <a:srgbClr val="85DFD0"/>
              </a:buClr>
              <a:buFont typeface="Wingdings" panose="05000000000000000000" pitchFamily="2" charset="2"/>
              <a:buNone/>
              <a:defRPr sz="5400" b="1" kern="0" cap="all">
                <a:ln w="0">
                  <a:solidFill>
                    <a:srgbClr val="C00000"/>
                  </a:solidFill>
                </a:ln>
                <a:solidFill>
                  <a:schemeClr val="accent6"/>
                </a:solidFill>
                <a:effectLst>
                  <a:glow rad="889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sym typeface="黑体" panose="02010600030101010101" pitchFamily="2" charset="-122"/>
              </a:rPr>
              <a:t>国家标准制定</a:t>
            </a:r>
            <a:endParaRPr lang="zh-CN" altLang="en-US" dirty="0">
              <a:sym typeface="黑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build="p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三、主要调整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827088" y="1779588"/>
            <a:ext cx="7632700" cy="3241675"/>
          </a:xfrm>
          <a:prstGeom prst="rect">
            <a:avLst/>
          </a:prstGeom>
          <a:noFill/>
          <a:ln w="952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1221161" y="1492335"/>
            <a:ext cx="1694655" cy="615864"/>
          </a:xfrm>
          <a:prstGeom prst="rect">
            <a:avLst/>
          </a:prstGeom>
          <a:solidFill>
            <a:srgbClr val="C00000"/>
          </a:solidFill>
          <a:ln w="95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顺丰速运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1116013" y="2276475"/>
            <a:ext cx="6624637" cy="2399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altLang="zh-CN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2013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年开始冷链业务</a:t>
            </a:r>
            <a:endParaRPr lang="en-US" altLang="zh-CN" sz="2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zh-CN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业务类型：医药、食品、花卉等，进行全程温控运输，为客户提供门到门的配送服务。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②发展规模：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2017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年收入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22.95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亿元，同比增长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59.7%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③现状：业务开通到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60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余个城市，建立近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70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个冷库。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4" name="组合 8"/>
          <p:cNvGrpSpPr/>
          <p:nvPr/>
        </p:nvGrpSpPr>
        <p:grpSpPr bwMode="auto">
          <a:xfrm>
            <a:off x="827088" y="4724400"/>
            <a:ext cx="8316912" cy="1828800"/>
            <a:chOff x="1066800" y="4041590"/>
            <a:chExt cx="7848600" cy="2764790"/>
          </a:xfrm>
        </p:grpSpPr>
        <p:grpSp>
          <p:nvGrpSpPr>
            <p:cNvPr id="25" name="组合 7"/>
            <p:cNvGrpSpPr/>
            <p:nvPr/>
          </p:nvGrpSpPr>
          <p:grpSpPr bwMode="auto">
            <a:xfrm>
              <a:off x="1066800" y="4800600"/>
              <a:ext cx="6934200" cy="1600200"/>
              <a:chOff x="723167" y="2174802"/>
              <a:chExt cx="7602124" cy="2838620"/>
            </a:xfrm>
          </p:grpSpPr>
          <p:grpSp>
            <p:nvGrpSpPr>
              <p:cNvPr id="29" name="组合 3"/>
              <p:cNvGrpSpPr/>
              <p:nvPr/>
            </p:nvGrpSpPr>
            <p:grpSpPr bwMode="auto">
              <a:xfrm>
                <a:off x="723167" y="2174802"/>
                <a:ext cx="7602124" cy="2838620"/>
                <a:chOff x="509313" y="2237737"/>
                <a:chExt cx="8024522" cy="3141871"/>
              </a:xfrm>
            </p:grpSpPr>
            <p:sp>
              <p:nvSpPr>
                <p:cNvPr id="40" name="AutoShape 3"/>
                <p:cNvSpPr>
                  <a:spLocks noChangeArrowheads="1"/>
                </p:cNvSpPr>
                <p:nvPr/>
              </p:nvSpPr>
              <p:spPr bwMode="auto">
                <a:xfrm>
                  <a:off x="509313" y="2237737"/>
                  <a:ext cx="8024522" cy="3141871"/>
                </a:xfrm>
                <a:prstGeom prst="roundRect">
                  <a:avLst>
                    <a:gd name="adj" fmla="val 5216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accent5">
                      <a:lumMod val="50000"/>
                    </a:schemeClr>
                  </a:solidFill>
                  <a:rou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none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zh-CN" b="1" kern="0" dirty="0">
                    <a:solidFill>
                      <a:srgbClr val="C00000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5" name="AutoShape 3"/>
                <p:cNvSpPr>
                  <a:spLocks noChangeArrowheads="1"/>
                </p:cNvSpPr>
                <p:nvPr/>
              </p:nvSpPr>
              <p:spPr bwMode="gray">
                <a:xfrm>
                  <a:off x="571478" y="2501816"/>
                  <a:ext cx="7962357" cy="2685964"/>
                </a:xfrm>
                <a:prstGeom prst="roundRect">
                  <a:avLst>
                    <a:gd name="adj" fmla="val 5965"/>
                  </a:avLst>
                </a:prstGeom>
                <a:solidFill>
                  <a:sysClr val="window" lastClr="FFFFFF"/>
                </a:solidFill>
                <a:ln w="9525" algn="ctr">
                  <a:solidFill>
                    <a:srgbClr val="FFC000"/>
                  </a:solidFill>
                  <a:rou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none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zh-CN" b="1" kern="0" dirty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7" name="Text Box 11"/>
              <p:cNvSpPr txBox="1">
                <a:spLocks noChangeArrowheads="1"/>
              </p:cNvSpPr>
              <p:nvPr/>
            </p:nvSpPr>
            <p:spPr bwMode="auto">
              <a:xfrm>
                <a:off x="1788000" y="3092236"/>
                <a:ext cx="5649982" cy="134533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ts val="3200"/>
                  </a:lnSpc>
                </a:pPr>
                <a:r>
                  <a: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冷链业务成为顺丰速递新的业务增长点</a:t>
                </a:r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26" name="图片 8"/>
            <p:cNvPicPr>
              <a:picLocks noChangeAspect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6781800" y="4041590"/>
              <a:ext cx="2133600" cy="2764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Box 9"/>
            <p:cNvSpPr txBox="1">
              <a:spLocks noChangeArrowheads="1"/>
            </p:cNvSpPr>
            <p:nvPr/>
          </p:nvSpPr>
          <p:spPr bwMode="auto">
            <a:xfrm>
              <a:off x="1120518" y="5267980"/>
              <a:ext cx="902811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注：</a:t>
              </a:r>
              <a:endPara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1829338" y="5027987"/>
              <a:ext cx="0" cy="1187995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三、主要调整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2011363" y="3298825"/>
            <a:ext cx="4419600" cy="17859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zh-CN" altLang="en-US" kern="0" dirty="0">
              <a:solidFill>
                <a:srgbClr val="00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1979712" y="2609616"/>
            <a:ext cx="4464496" cy="648072"/>
          </a:xfrm>
          <a:prstGeom prst="rect">
            <a:avLst/>
          </a:prstGeom>
          <a:solidFill>
            <a:srgbClr val="FEB80A"/>
          </a:solidFill>
          <a:ln w="63500" cap="flat" cmpd="sng" algn="ctr">
            <a:solidFill>
              <a:sysClr val="window" lastClr="FFFFFF">
                <a:alpha val="80000"/>
                <a:satMod val="115000"/>
              </a:sysClr>
            </a:solidFill>
            <a:prstDash val="solid"/>
            <a:headEnd type="none" w="med" len="med"/>
            <a:tailEnd type="none" w="med" len="med"/>
          </a:ln>
          <a:effectLst>
            <a:innerShdw blurRad="50800" dist="25400" dir="13500000">
              <a:srgbClr val="FFFFFF">
                <a:alpha val="75000"/>
              </a:srgbClr>
            </a:inner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en-US" kern="0" dirty="0">
              <a:solidFill>
                <a:srgbClr val="00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2127250" y="3517900"/>
            <a:ext cx="4100513" cy="1322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依托京东生鲜（中国最大的生鲜电商冷链宅配平台）开展电商生鲜配送业务，实现全程温控，自建</a:t>
            </a:r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3300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多个生鲜配送站。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209800" y="2774950"/>
            <a:ext cx="4090988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京东生鲜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36"/>
          <p:cNvSpPr txBox="1">
            <a:spLocks noChangeArrowheads="1"/>
          </p:cNvSpPr>
          <p:nvPr/>
        </p:nvSpPr>
        <p:spPr bwMode="auto">
          <a:xfrm>
            <a:off x="4787900" y="2001838"/>
            <a:ext cx="1296988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6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生鲜电商</a:t>
            </a:r>
            <a:endParaRPr lang="zh-CN" altLang="en-US" sz="16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900113" y="5722938"/>
            <a:ext cx="2519362" cy="7921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建立了覆盖深冷、冷冻、冷藏和控温四个温区的冷仓</a:t>
            </a:r>
            <a:endParaRPr lang="zh-CN" altLang="en-US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3563938" y="5732463"/>
            <a:ext cx="2808287" cy="7921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配置了涵盖冷藏、冷冻、恒温三个温区的专业冷链运输车以及冷链三轮车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下箭头 24"/>
          <p:cNvSpPr/>
          <p:nvPr/>
        </p:nvSpPr>
        <p:spPr>
          <a:xfrm>
            <a:off x="3563938" y="2060575"/>
            <a:ext cx="1008062" cy="504825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9" name="下箭头 28"/>
          <p:cNvSpPr/>
          <p:nvPr/>
        </p:nvSpPr>
        <p:spPr>
          <a:xfrm rot="10800000">
            <a:off x="3276600" y="5157788"/>
            <a:ext cx="1663700" cy="358775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6516688" y="5732463"/>
            <a:ext cx="2376487" cy="7921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冷链保温箱、专业冷媒（干冰、冰板、冰包、冰袋）等材料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2411413" y="1557338"/>
            <a:ext cx="331311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京东物流</a:t>
            </a:r>
            <a:endParaRPr lang="zh-CN" altLang="en-US" sz="2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三、主要调整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3"/>
          <p:cNvGrpSpPr/>
          <p:nvPr/>
        </p:nvGrpSpPr>
        <p:grpSpPr bwMode="auto">
          <a:xfrm>
            <a:off x="468313" y="2133600"/>
            <a:ext cx="8323585" cy="2195331"/>
            <a:chOff x="467544" y="2420327"/>
            <a:chExt cx="8324146" cy="2196634"/>
          </a:xfrm>
        </p:grpSpPr>
        <p:sp>
          <p:nvSpPr>
            <p:cNvPr id="21" name="矩形 20"/>
            <p:cNvSpPr/>
            <p:nvPr/>
          </p:nvSpPr>
          <p:spPr>
            <a:xfrm>
              <a:off x="1270300" y="2449354"/>
              <a:ext cx="7443740" cy="179888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22" name="组合 197"/>
            <p:cNvGrpSpPr/>
            <p:nvPr/>
          </p:nvGrpSpPr>
          <p:grpSpPr bwMode="auto">
            <a:xfrm>
              <a:off x="467544" y="2420327"/>
              <a:ext cx="3758359" cy="2034795"/>
              <a:chOff x="467544" y="2449355"/>
              <a:chExt cx="3758359" cy="2034795"/>
            </a:xfrm>
          </p:grpSpPr>
          <p:grpSp>
            <p:nvGrpSpPr>
              <p:cNvPr id="27" name="组合 110"/>
              <p:cNvGrpSpPr/>
              <p:nvPr/>
            </p:nvGrpSpPr>
            <p:grpSpPr bwMode="auto">
              <a:xfrm>
                <a:off x="1270300" y="3294669"/>
                <a:ext cx="2955602" cy="741647"/>
                <a:chOff x="1956000" y="735300"/>
                <a:chExt cx="3645000" cy="914637"/>
              </a:xfrm>
            </p:grpSpPr>
            <p:sp>
              <p:nvSpPr>
                <p:cNvPr id="53" name="椭圆 52"/>
                <p:cNvSpPr/>
                <p:nvPr/>
              </p:nvSpPr>
              <p:spPr>
                <a:xfrm rot="16200000" flipH="1">
                  <a:off x="4243682" y="292619"/>
                  <a:ext cx="914637" cy="1799999"/>
                </a:xfrm>
                <a:prstGeom prst="ellipse">
                  <a:avLst/>
                </a:prstGeom>
                <a:solidFill>
                  <a:sysClr val="windowText" lastClr="000000">
                    <a:lumMod val="50000"/>
                    <a:lumOff val="50000"/>
                    <a:alpha val="58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softEdge rad="241300"/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4" name="椭圆 53"/>
                <p:cNvSpPr/>
                <p:nvPr/>
              </p:nvSpPr>
              <p:spPr>
                <a:xfrm rot="16200000" flipH="1">
                  <a:off x="2441470" y="292619"/>
                  <a:ext cx="914637" cy="1799999"/>
                </a:xfrm>
                <a:prstGeom prst="ellipse">
                  <a:avLst/>
                </a:prstGeom>
                <a:solidFill>
                  <a:sysClr val="windowText" lastClr="000000">
                    <a:lumMod val="50000"/>
                    <a:lumOff val="50000"/>
                    <a:alpha val="58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softEdge rad="241300"/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5" name="矩形 54"/>
                <p:cNvSpPr/>
                <p:nvPr/>
              </p:nvSpPr>
              <p:spPr>
                <a:xfrm>
                  <a:off x="1956707" y="819211"/>
                  <a:ext cx="988748" cy="53871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6" name="矩形 55"/>
                <p:cNvSpPr/>
                <p:nvPr/>
              </p:nvSpPr>
              <p:spPr>
                <a:xfrm>
                  <a:off x="2945455" y="819211"/>
                  <a:ext cx="810578" cy="538710"/>
                </a:xfrm>
                <a:prstGeom prst="rect">
                  <a:avLst/>
                </a:prstGeom>
                <a:solidFill>
                  <a:srgbClr val="7AD6F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7" name="矩形 56"/>
                <p:cNvSpPr/>
                <p:nvPr/>
              </p:nvSpPr>
              <p:spPr>
                <a:xfrm>
                  <a:off x="3756033" y="819211"/>
                  <a:ext cx="988749" cy="53871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8" name="矩形 57"/>
                <p:cNvSpPr/>
                <p:nvPr/>
              </p:nvSpPr>
              <p:spPr>
                <a:xfrm>
                  <a:off x="4744782" y="819211"/>
                  <a:ext cx="810578" cy="538710"/>
                </a:xfrm>
                <a:prstGeom prst="rect">
                  <a:avLst/>
                </a:prstGeom>
                <a:solidFill>
                  <a:srgbClr val="7AD6F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28" name="组合 120"/>
              <p:cNvGrpSpPr/>
              <p:nvPr/>
            </p:nvGrpSpPr>
            <p:grpSpPr bwMode="auto">
              <a:xfrm>
                <a:off x="467544" y="2882114"/>
                <a:ext cx="3721870" cy="741647"/>
                <a:chOff x="1956000" y="735300"/>
                <a:chExt cx="4590000" cy="914637"/>
              </a:xfrm>
            </p:grpSpPr>
            <p:sp>
              <p:nvSpPr>
                <p:cNvPr id="46" name="椭圆 45"/>
                <p:cNvSpPr/>
                <p:nvPr/>
              </p:nvSpPr>
              <p:spPr>
                <a:xfrm rot="16200000" flipH="1">
                  <a:off x="4243682" y="292619"/>
                  <a:ext cx="914637" cy="1799999"/>
                </a:xfrm>
                <a:prstGeom prst="ellipse">
                  <a:avLst/>
                </a:prstGeom>
                <a:solidFill>
                  <a:sysClr val="windowText" lastClr="000000">
                    <a:lumMod val="50000"/>
                    <a:lumOff val="50000"/>
                    <a:alpha val="58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softEdge rad="241300"/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7" name="椭圆 46"/>
                <p:cNvSpPr/>
                <p:nvPr/>
              </p:nvSpPr>
              <p:spPr>
                <a:xfrm rot="16200000" flipH="1">
                  <a:off x="2441470" y="292619"/>
                  <a:ext cx="914637" cy="1799999"/>
                </a:xfrm>
                <a:prstGeom prst="ellipse">
                  <a:avLst/>
                </a:prstGeom>
                <a:solidFill>
                  <a:sysClr val="windowText" lastClr="000000">
                    <a:lumMod val="50000"/>
                    <a:lumOff val="50000"/>
                    <a:alpha val="58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softEdge rad="241300"/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8" name="矩形 47"/>
                <p:cNvSpPr/>
                <p:nvPr/>
              </p:nvSpPr>
              <p:spPr>
                <a:xfrm>
                  <a:off x="1956000" y="818669"/>
                  <a:ext cx="990707" cy="53871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9" name="矩形 48"/>
                <p:cNvSpPr/>
                <p:nvPr/>
              </p:nvSpPr>
              <p:spPr>
                <a:xfrm>
                  <a:off x="2946707" y="818669"/>
                  <a:ext cx="808620" cy="538710"/>
                </a:xfrm>
                <a:prstGeom prst="rect">
                  <a:avLst/>
                </a:prstGeom>
                <a:solidFill>
                  <a:srgbClr val="7AD6F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0" name="矩形 49"/>
                <p:cNvSpPr/>
                <p:nvPr/>
              </p:nvSpPr>
              <p:spPr>
                <a:xfrm>
                  <a:off x="3755326" y="818669"/>
                  <a:ext cx="990707" cy="53871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1" name="矩形 50"/>
                <p:cNvSpPr/>
                <p:nvPr/>
              </p:nvSpPr>
              <p:spPr>
                <a:xfrm>
                  <a:off x="4746033" y="818669"/>
                  <a:ext cx="808621" cy="538710"/>
                </a:xfrm>
                <a:prstGeom prst="rect">
                  <a:avLst/>
                </a:prstGeom>
                <a:solidFill>
                  <a:srgbClr val="7AD6F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2" name="矩形 51"/>
                <p:cNvSpPr/>
                <p:nvPr/>
              </p:nvSpPr>
              <p:spPr>
                <a:xfrm>
                  <a:off x="5554653" y="818669"/>
                  <a:ext cx="990707" cy="53871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32" name="组合 130"/>
              <p:cNvGrpSpPr/>
              <p:nvPr/>
            </p:nvGrpSpPr>
            <p:grpSpPr bwMode="auto">
              <a:xfrm>
                <a:off x="1270300" y="2449355"/>
                <a:ext cx="2955603" cy="741647"/>
                <a:chOff x="1956000" y="735300"/>
                <a:chExt cx="3645000" cy="914637"/>
              </a:xfrm>
            </p:grpSpPr>
            <p:sp>
              <p:nvSpPr>
                <p:cNvPr id="40" name="椭圆 39"/>
                <p:cNvSpPr/>
                <p:nvPr/>
              </p:nvSpPr>
              <p:spPr>
                <a:xfrm rot="16200000" flipH="1">
                  <a:off x="4243682" y="292619"/>
                  <a:ext cx="914637" cy="1799999"/>
                </a:xfrm>
                <a:prstGeom prst="ellipse">
                  <a:avLst/>
                </a:prstGeom>
                <a:solidFill>
                  <a:sysClr val="windowText" lastClr="000000">
                    <a:lumMod val="50000"/>
                    <a:lumOff val="50000"/>
                    <a:alpha val="58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softEdge rad="241300"/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" name="椭圆 40"/>
                <p:cNvSpPr/>
                <p:nvPr/>
              </p:nvSpPr>
              <p:spPr>
                <a:xfrm rot="16200000" flipH="1">
                  <a:off x="2441470" y="292619"/>
                  <a:ext cx="914637" cy="1799999"/>
                </a:xfrm>
                <a:prstGeom prst="ellipse">
                  <a:avLst/>
                </a:prstGeom>
                <a:solidFill>
                  <a:sysClr val="windowText" lastClr="000000">
                    <a:lumMod val="50000"/>
                    <a:lumOff val="50000"/>
                    <a:alpha val="58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softEdge rad="241300"/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2" name="矩形 41"/>
                <p:cNvSpPr/>
                <p:nvPr/>
              </p:nvSpPr>
              <p:spPr>
                <a:xfrm>
                  <a:off x="1956707" y="819535"/>
                  <a:ext cx="988748" cy="53871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3" name="矩形 42"/>
                <p:cNvSpPr/>
                <p:nvPr/>
              </p:nvSpPr>
              <p:spPr>
                <a:xfrm>
                  <a:off x="2945454" y="819535"/>
                  <a:ext cx="810578" cy="538710"/>
                </a:xfrm>
                <a:prstGeom prst="rect">
                  <a:avLst/>
                </a:prstGeom>
                <a:solidFill>
                  <a:srgbClr val="7AD6F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4" name="矩形 43"/>
                <p:cNvSpPr/>
                <p:nvPr/>
              </p:nvSpPr>
              <p:spPr>
                <a:xfrm>
                  <a:off x="3756032" y="819535"/>
                  <a:ext cx="988749" cy="53871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5" name="矩形 44"/>
                <p:cNvSpPr/>
                <p:nvPr/>
              </p:nvSpPr>
              <p:spPr>
                <a:xfrm>
                  <a:off x="4744781" y="819535"/>
                  <a:ext cx="810578" cy="538710"/>
                </a:xfrm>
                <a:prstGeom prst="rect">
                  <a:avLst/>
                </a:prstGeom>
                <a:solidFill>
                  <a:srgbClr val="7AD6F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33" name="组合 140"/>
              <p:cNvGrpSpPr/>
              <p:nvPr/>
            </p:nvGrpSpPr>
            <p:grpSpPr bwMode="auto">
              <a:xfrm>
                <a:off x="467544" y="3742503"/>
                <a:ext cx="2955603" cy="741647"/>
                <a:chOff x="1956000" y="735300"/>
                <a:chExt cx="3645000" cy="914637"/>
              </a:xfrm>
            </p:grpSpPr>
            <p:sp>
              <p:nvSpPr>
                <p:cNvPr id="34" name="椭圆 33"/>
                <p:cNvSpPr/>
                <p:nvPr/>
              </p:nvSpPr>
              <p:spPr>
                <a:xfrm rot="16200000" flipH="1">
                  <a:off x="4243682" y="292619"/>
                  <a:ext cx="914637" cy="1799999"/>
                </a:xfrm>
                <a:prstGeom prst="ellipse">
                  <a:avLst/>
                </a:prstGeom>
                <a:solidFill>
                  <a:sysClr val="windowText" lastClr="000000">
                    <a:lumMod val="50000"/>
                    <a:lumOff val="50000"/>
                    <a:alpha val="58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softEdge rad="241300"/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5" name="椭圆 34"/>
                <p:cNvSpPr/>
                <p:nvPr/>
              </p:nvSpPr>
              <p:spPr>
                <a:xfrm rot="16200000" flipH="1">
                  <a:off x="2441470" y="292619"/>
                  <a:ext cx="914637" cy="1799999"/>
                </a:xfrm>
                <a:prstGeom prst="ellipse">
                  <a:avLst/>
                </a:prstGeom>
                <a:solidFill>
                  <a:sysClr val="windowText" lastClr="000000">
                    <a:lumMod val="50000"/>
                    <a:lumOff val="50000"/>
                    <a:alpha val="58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softEdge rad="241300"/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>
                  <a:off x="1956000" y="819343"/>
                  <a:ext cx="988748" cy="53871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>
                  <a:off x="2944748" y="819343"/>
                  <a:ext cx="810578" cy="538710"/>
                </a:xfrm>
                <a:prstGeom prst="rect">
                  <a:avLst/>
                </a:prstGeom>
                <a:solidFill>
                  <a:srgbClr val="7AD6F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3755326" y="819343"/>
                  <a:ext cx="988749" cy="53871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9" name="矩形 38"/>
                <p:cNvSpPr/>
                <p:nvPr/>
              </p:nvSpPr>
              <p:spPr>
                <a:xfrm>
                  <a:off x="4744075" y="819343"/>
                  <a:ext cx="810578" cy="538710"/>
                </a:xfrm>
                <a:prstGeom prst="rect">
                  <a:avLst/>
                </a:prstGeom>
                <a:solidFill>
                  <a:srgbClr val="7AD6F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</p:grpSp>
        <p:sp>
          <p:nvSpPr>
            <p:cNvPr id="23" name="文本框 190"/>
            <p:cNvSpPr txBox="1">
              <a:spLocks noChangeArrowheads="1"/>
            </p:cNvSpPr>
            <p:nvPr/>
          </p:nvSpPr>
          <p:spPr bwMode="auto">
            <a:xfrm>
              <a:off x="7389515" y="2988241"/>
              <a:ext cx="1402175" cy="5839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雅玛多</a:t>
              </a:r>
              <a:endPara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Box 3"/>
            <p:cNvSpPr txBox="1">
              <a:spLocks noChangeArrowheads="1"/>
            </p:cNvSpPr>
            <p:nvPr/>
          </p:nvSpPr>
          <p:spPr bwMode="auto">
            <a:xfrm>
              <a:off x="4139952" y="2492896"/>
              <a:ext cx="3274458" cy="21240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2015</a:t>
              </a:r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年冷链货物件数占全部寄递件数比是</a:t>
              </a:r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26.6%</a:t>
              </a:r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，</a:t>
              </a:r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2016</a:t>
              </a:r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年上升到</a:t>
              </a:r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31.2%</a:t>
              </a:r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，</a:t>
              </a:r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2017</a:t>
              </a:r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年达到</a:t>
              </a:r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38%</a:t>
              </a:r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，冷链货物运费收入占总运费收入的</a:t>
              </a:r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51%</a:t>
              </a:r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。</a:t>
              </a:r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59" name="组合 38"/>
          <p:cNvGrpSpPr/>
          <p:nvPr/>
        </p:nvGrpSpPr>
        <p:grpSpPr bwMode="auto">
          <a:xfrm>
            <a:off x="612775" y="4562475"/>
            <a:ext cx="8124825" cy="2035175"/>
            <a:chOff x="613500" y="4364822"/>
            <a:chExt cx="8124572" cy="2034795"/>
          </a:xfrm>
        </p:grpSpPr>
        <p:sp>
          <p:nvSpPr>
            <p:cNvPr id="60" name="矩形 59"/>
            <p:cNvSpPr/>
            <p:nvPr/>
          </p:nvSpPr>
          <p:spPr>
            <a:xfrm>
              <a:off x="613500" y="4390832"/>
              <a:ext cx="7270868" cy="1800000"/>
            </a:xfrm>
            <a:prstGeom prst="rect">
              <a:avLst/>
            </a:prstGeom>
            <a:solidFill>
              <a:srgbClr val="FFE0C9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61" name="组合 150"/>
            <p:cNvGrpSpPr/>
            <p:nvPr/>
          </p:nvGrpSpPr>
          <p:grpSpPr bwMode="auto">
            <a:xfrm>
              <a:off x="4979713" y="4364822"/>
              <a:ext cx="3758359" cy="2034795"/>
              <a:chOff x="6546000" y="3376515"/>
              <a:chExt cx="4635000" cy="2509413"/>
            </a:xfrm>
          </p:grpSpPr>
          <p:sp>
            <p:nvSpPr>
              <p:cNvPr id="63" name="椭圆 62"/>
              <p:cNvSpPr/>
              <p:nvPr/>
            </p:nvSpPr>
            <p:spPr>
              <a:xfrm rot="16200000" flipH="1">
                <a:off x="8023682" y="3976318"/>
                <a:ext cx="914637" cy="1799999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  <a:alpha val="58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241300"/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 rot="16200000" flipH="1">
                <a:off x="9823682" y="3976318"/>
                <a:ext cx="914637" cy="1799999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  <a:alpha val="58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241300"/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6725218" y="4502032"/>
                <a:ext cx="810498" cy="540248"/>
              </a:xfrm>
              <a:prstGeom prst="rect">
                <a:avLst/>
              </a:prstGeom>
              <a:solidFill>
                <a:srgbClr val="FFC19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7535716" y="4502032"/>
                <a:ext cx="990609" cy="540248"/>
              </a:xfrm>
              <a:prstGeom prst="rect">
                <a:avLst/>
              </a:prstGeom>
              <a:solidFill>
                <a:srgbClr val="FFE0C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8526325" y="4502032"/>
                <a:ext cx="808541" cy="540248"/>
              </a:xfrm>
              <a:prstGeom prst="rect">
                <a:avLst/>
              </a:prstGeom>
              <a:solidFill>
                <a:srgbClr val="FFC19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9334866" y="4502032"/>
                <a:ext cx="990609" cy="540248"/>
              </a:xfrm>
              <a:prstGeom prst="rect">
                <a:avLst/>
              </a:prstGeom>
              <a:solidFill>
                <a:srgbClr val="FFE0C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10325475" y="4502032"/>
                <a:ext cx="810498" cy="540248"/>
              </a:xfrm>
              <a:prstGeom prst="rect">
                <a:avLst/>
              </a:prstGeom>
              <a:solidFill>
                <a:srgbClr val="FFC19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 rot="16200000" flipH="1">
                <a:off x="7033682" y="3467534"/>
                <a:ext cx="914637" cy="1799999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  <a:alpha val="58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241300"/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 rot="16200000" flipH="1">
                <a:off x="8833682" y="3467534"/>
                <a:ext cx="914637" cy="1799999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  <a:alpha val="58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241300"/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6545107" y="3993103"/>
                <a:ext cx="990609" cy="540248"/>
              </a:xfrm>
              <a:prstGeom prst="rect">
                <a:avLst/>
              </a:prstGeom>
              <a:solidFill>
                <a:srgbClr val="FFE0C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7535716" y="3993103"/>
                <a:ext cx="810498" cy="540248"/>
              </a:xfrm>
              <a:prstGeom prst="rect">
                <a:avLst/>
              </a:prstGeom>
              <a:solidFill>
                <a:srgbClr val="FFC19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8346214" y="3993103"/>
                <a:ext cx="988652" cy="540248"/>
              </a:xfrm>
              <a:prstGeom prst="rect">
                <a:avLst/>
              </a:prstGeom>
              <a:solidFill>
                <a:srgbClr val="FFE0C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9334866" y="3993103"/>
                <a:ext cx="810498" cy="540248"/>
              </a:xfrm>
              <a:prstGeom prst="rect">
                <a:avLst/>
              </a:prstGeom>
              <a:solidFill>
                <a:srgbClr val="FFC19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6" name="椭圆 75"/>
              <p:cNvSpPr/>
              <p:nvPr/>
            </p:nvSpPr>
            <p:spPr>
              <a:xfrm rot="16200000" flipH="1">
                <a:off x="8023682" y="2933834"/>
                <a:ext cx="914637" cy="1799999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  <a:alpha val="58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241300"/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7" name="椭圆 76"/>
              <p:cNvSpPr/>
              <p:nvPr/>
            </p:nvSpPr>
            <p:spPr>
              <a:xfrm rot="16200000" flipH="1">
                <a:off x="9823682" y="2933834"/>
                <a:ext cx="914637" cy="1799999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  <a:alpha val="58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241300"/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7535716" y="3460685"/>
                <a:ext cx="990609" cy="540248"/>
              </a:xfrm>
              <a:prstGeom prst="rect">
                <a:avLst/>
              </a:prstGeom>
              <a:solidFill>
                <a:srgbClr val="FFE0C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8526325" y="3460685"/>
                <a:ext cx="808541" cy="540248"/>
              </a:xfrm>
              <a:prstGeom prst="rect">
                <a:avLst/>
              </a:prstGeom>
              <a:solidFill>
                <a:srgbClr val="FFC19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9334866" y="3460685"/>
                <a:ext cx="990609" cy="540248"/>
              </a:xfrm>
              <a:prstGeom prst="rect">
                <a:avLst/>
              </a:prstGeom>
              <a:solidFill>
                <a:srgbClr val="FFE0C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10325475" y="3460685"/>
                <a:ext cx="810498" cy="540248"/>
              </a:xfrm>
              <a:prstGeom prst="rect">
                <a:avLst/>
              </a:prstGeom>
              <a:solidFill>
                <a:srgbClr val="FFC19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 rot="16200000" flipH="1">
                <a:off x="7033682" y="4528610"/>
                <a:ext cx="914637" cy="1799999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  <a:alpha val="58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241300"/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3" name="椭圆 82"/>
              <p:cNvSpPr/>
              <p:nvPr/>
            </p:nvSpPr>
            <p:spPr>
              <a:xfrm rot="16200000" flipH="1">
                <a:off x="8833682" y="4528610"/>
                <a:ext cx="914637" cy="1799999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  <a:alpha val="58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241300"/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6545107" y="5054025"/>
                <a:ext cx="990609" cy="540248"/>
              </a:xfrm>
              <a:prstGeom prst="rect">
                <a:avLst/>
              </a:prstGeom>
              <a:solidFill>
                <a:srgbClr val="FFE0C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7535716" y="5054025"/>
                <a:ext cx="810498" cy="540248"/>
              </a:xfrm>
              <a:prstGeom prst="rect">
                <a:avLst/>
              </a:prstGeom>
              <a:solidFill>
                <a:srgbClr val="FFC19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8346214" y="5054025"/>
                <a:ext cx="988652" cy="540248"/>
              </a:xfrm>
              <a:prstGeom prst="rect">
                <a:avLst/>
              </a:prstGeom>
              <a:solidFill>
                <a:srgbClr val="FFE0C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9334866" y="5054025"/>
                <a:ext cx="810498" cy="540248"/>
              </a:xfrm>
              <a:prstGeom prst="rect">
                <a:avLst/>
              </a:prstGeom>
              <a:solidFill>
                <a:srgbClr val="FFC19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1907273" y="4593379"/>
              <a:ext cx="3262210" cy="14449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179705" indent="-179705">
                <a:lnSpc>
                  <a:spcPct val="110000"/>
                </a:lnSpc>
                <a:buClr>
                  <a:schemeClr val="accent6"/>
                </a:buClr>
                <a:defRPr/>
              </a:pPr>
              <a:r>
                <a:rPr lang="en-US" altLang="zh-CN" sz="2000" dirty="0">
                  <a:latin typeface="黑体" panose="02010600030101010101" pitchFamily="2" charset="-122"/>
                  <a:ea typeface="黑体" panose="02010600030101010101" pitchFamily="2" charset="-122"/>
                </a:rPr>
                <a:t> 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2017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年在樱桃项目运行期间，在山东、辽宁、甘肃等省市投入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8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架货机开展樱桃冷链配送业务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88" name="文本框 190"/>
          <p:cNvSpPr txBox="1">
            <a:spLocks noChangeArrowheads="1"/>
          </p:cNvSpPr>
          <p:nvPr/>
        </p:nvSpPr>
        <p:spPr bwMode="auto">
          <a:xfrm>
            <a:off x="895985" y="5013325"/>
            <a:ext cx="99568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邮政</a:t>
            </a:r>
            <a:endParaRPr lang="en-US" altLang="zh-CN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速递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三、主要调整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内容占位符 2"/>
          <p:cNvSpPr>
            <a:spLocks noGrp="1"/>
          </p:cNvSpPr>
          <p:nvPr>
            <p:ph idx="1"/>
          </p:nvPr>
        </p:nvSpPr>
        <p:spPr>
          <a:xfrm>
            <a:off x="323850" y="1828800"/>
            <a:ext cx="8229600" cy="21336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zh-CN" altLang="zh-CN" dirty="0" smtClean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lvl="1">
              <a:spcBef>
                <a:spcPct val="0"/>
              </a:spcBef>
              <a:defRPr/>
            </a:pPr>
            <a:r>
              <a:rPr lang="en-US" altLang="zh-CN" dirty="0" smtClean="0">
                <a:latin typeface="黑体" panose="02010600030101010101" pitchFamily="2" charset="-122"/>
                <a:ea typeface="黑体" panose="02010600030101010101" pitchFamily="2" charset="-122"/>
              </a:rPr>
              <a:t>1.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保温箱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冷媒（产地直销）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运用保温箱加冷媒的方式包装，优先分拣和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配送。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1">
              <a:spcBef>
                <a:spcPct val="0"/>
              </a:spcBef>
              <a:defRPr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冷库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冷藏车（仓配一体化）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收寄环节入冷库、运输环节运用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冷藏（保温）车或车载冰柜、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配送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环节采用保温箱。</a:t>
            </a:r>
            <a:endParaRPr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spcBef>
                <a:spcPct val="0"/>
              </a:spcBef>
              <a:defRPr/>
            </a:pP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两种运输方式</a:t>
            </a:r>
            <a:r>
              <a:rPr lang="zh-CN" altLang="en-US" sz="2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在电子商务冷链物流业务中并存。</a:t>
            </a:r>
            <a:endParaRPr lang="en-US" altLang="zh-CN" sz="26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1">
              <a:spcBef>
                <a:spcPct val="0"/>
              </a:spcBef>
              <a:defRPr/>
            </a:pPr>
            <a:endParaRPr lang="zh-CN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矩形 4"/>
          <p:cNvSpPr>
            <a:spLocks noChangeArrowheads="1"/>
          </p:cNvSpPr>
          <p:nvPr/>
        </p:nvSpPr>
        <p:spPr bwMode="auto">
          <a:xfrm>
            <a:off x="457200" y="1752600"/>
            <a:ext cx="7282180" cy="5530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ts val="3600"/>
              </a:lnSpc>
              <a:spcAft>
                <a:spcPts val="9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当前电子商务冷链物流形成了两种发展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模式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三、主要调整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内容占位符 10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685799"/>
          </a:xfrm>
        </p:spPr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（二）增加跨境物流相关内容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057400"/>
            <a:ext cx="8001000" cy="423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dirty="0" smtClean="0">
                <a:latin typeface="黑体" panose="02010600030101010101" pitchFamily="2" charset="-122"/>
                <a:ea typeface="黑体" panose="02010600030101010101" pitchFamily="2" charset="-122"/>
              </a:rPr>
              <a:t>    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近年来，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跨境电子商务交易规模快速增长，但是跨境电子商务物流服务存在一系列问题：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配送时间长：长达一周两周甚至数月的配送时间，严重制约了跨境电商的进一步发展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包裹无法全程追踪：跨境物流包括境内段和境外段。很多包裹出境后，就无法追踪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清关障碍：部分国家仅依靠人力清关，效率很低，延长了整个物流配送时间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破损甚至丢包：从揽件到最终货物送达客户，往往需要经过四五道甚至更多次的转运</a:t>
            </a:r>
            <a:endParaRPr lang="zh-CN" altLang="en-US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不支持退换货：无论是邮政包裹、商业快递，亦或是专线物流，都难以支持卖家提供退换货服务</a:t>
            </a:r>
            <a:endParaRPr lang="zh-CN" altLang="en-US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990600" y="6019800"/>
            <a:ext cx="7315200" cy="533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探索标准解决问题的切入点</a:t>
            </a:r>
            <a:endParaRPr lang="zh-CN" altLang="en-US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三、主要调整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内容占位符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（三）增加代收货款相关内容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90600" y="23622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电子商务法第五十二条：快递物流服务提供者在提供快递物流服务的同时，可以接受电子商务经营者的委托提供代收货款服务。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24"/>
          <p:cNvGrpSpPr/>
          <p:nvPr/>
        </p:nvGrpSpPr>
        <p:grpSpPr bwMode="auto">
          <a:xfrm>
            <a:off x="228600" y="4498975"/>
            <a:ext cx="1576388" cy="1258887"/>
            <a:chOff x="4851510" y="3155694"/>
            <a:chExt cx="1224063" cy="1259681"/>
          </a:xfrm>
        </p:grpSpPr>
        <p:grpSp>
          <p:nvGrpSpPr>
            <p:cNvPr id="6" name="组合 100"/>
            <p:cNvGrpSpPr/>
            <p:nvPr/>
          </p:nvGrpSpPr>
          <p:grpSpPr>
            <a:xfrm>
              <a:off x="4851510" y="3155694"/>
              <a:ext cx="1224063" cy="1259681"/>
              <a:chOff x="1463339" y="1072758"/>
              <a:chExt cx="1546058" cy="1546058"/>
            </a:xfrm>
            <a:effectLst>
              <a:outerShdw blurRad="330200" dist="215900" dir="6900000" sx="91000" sy="91000" algn="t" rotWithShape="0">
                <a:prstClr val="black">
                  <a:alpha val="49000"/>
                </a:prstClr>
              </a:outerShdw>
            </a:effectLst>
          </p:grpSpPr>
          <p:sp>
            <p:nvSpPr>
              <p:cNvPr id="10" name="同心圆 28"/>
              <p:cNvSpPr/>
              <p:nvPr/>
            </p:nvSpPr>
            <p:spPr>
              <a:xfrm>
                <a:off x="1463339" y="1072758"/>
                <a:ext cx="1546058" cy="1546058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rgbClr val="FFFFFF">
                      <a:lumMod val="95000"/>
                    </a:srgbClr>
                  </a:gs>
                  <a:gs pos="55000">
                    <a:srgbClr val="FFFFFF">
                      <a:lumMod val="95000"/>
                    </a:srgbClr>
                  </a:gs>
                  <a:gs pos="100000">
                    <a:srgbClr val="FFFFFF">
                      <a:lumMod val="85000"/>
                    </a:srgbClr>
                  </a:gs>
                </a:gsLst>
                <a:lin ang="8100000" scaled="0"/>
              </a:gradFill>
              <a:ln w="158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350" kern="0">
                  <a:solidFill>
                    <a:srgbClr val="6C6C6C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484232" y="1093651"/>
                <a:ext cx="1504273" cy="1504273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1000">
                    <a:srgbClr val="FFFFFF">
                      <a:lumMod val="95000"/>
                    </a:srgbClr>
                  </a:gs>
                  <a:gs pos="100000">
                    <a:srgbClr val="C5C5C5"/>
                  </a:gs>
                </a:gsLst>
                <a:lin ang="18900000" scaled="0"/>
              </a:gradFill>
              <a:ln w="158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350" kern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" name="组合 103"/>
            <p:cNvGrpSpPr/>
            <p:nvPr/>
          </p:nvGrpSpPr>
          <p:grpSpPr>
            <a:xfrm>
              <a:off x="4933812" y="3329680"/>
              <a:ext cx="1059458" cy="953376"/>
              <a:chOff x="4146713" y="1512123"/>
              <a:chExt cx="1147907" cy="1003758"/>
            </a:xfrm>
            <a:solidFill>
              <a:srgbClr val="FF0000"/>
            </a:solidFill>
          </p:grpSpPr>
          <p:sp>
            <p:nvSpPr>
              <p:cNvPr id="8" name="椭圆 7"/>
              <p:cNvSpPr/>
              <p:nvPr/>
            </p:nvSpPr>
            <p:spPr>
              <a:xfrm>
                <a:off x="4207298" y="1512123"/>
                <a:ext cx="1003762" cy="1003758"/>
              </a:xfrm>
              <a:prstGeom prst="ellipse">
                <a:avLst/>
              </a:prstGeom>
              <a:solidFill>
                <a:srgbClr val="FFC319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800" eaLnBrk="0" hangingPunct="0">
                  <a:defRPr/>
                </a:pPr>
                <a:endParaRPr lang="zh-CN" altLang="en-US" sz="1350" kern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TextBox 32"/>
              <p:cNvSpPr txBox="1"/>
              <p:nvPr/>
            </p:nvSpPr>
            <p:spPr>
              <a:xfrm>
                <a:off x="4146713" y="1695167"/>
                <a:ext cx="1147907" cy="637378"/>
              </a:xfrm>
              <a:prstGeom prst="rect">
                <a:avLst/>
              </a:prstGeom>
              <a:noFill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zh-CN" altLang="en-US" b="1" kern="0" dirty="0" smtClean="0">
                    <a:solidFill>
                      <a:srgbClr val="FFFFFF"/>
                    </a:solidFill>
                    <a:ea typeface="微软雅黑" panose="020B0503020204020204" pitchFamily="34" charset="-122"/>
                  </a:rPr>
                  <a:t>业务开办</a:t>
                </a:r>
                <a:endParaRPr lang="zh-CN" altLang="en-US" b="1" kern="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3" name="组合 31"/>
          <p:cNvGrpSpPr/>
          <p:nvPr/>
        </p:nvGrpSpPr>
        <p:grpSpPr bwMode="auto">
          <a:xfrm>
            <a:off x="1981200" y="4505325"/>
            <a:ext cx="1576388" cy="1258887"/>
            <a:chOff x="4851510" y="3155694"/>
            <a:chExt cx="1224063" cy="1259681"/>
          </a:xfrm>
        </p:grpSpPr>
        <p:grpSp>
          <p:nvGrpSpPr>
            <p:cNvPr id="14" name="组合 107"/>
            <p:cNvGrpSpPr/>
            <p:nvPr/>
          </p:nvGrpSpPr>
          <p:grpSpPr>
            <a:xfrm>
              <a:off x="4851510" y="3155694"/>
              <a:ext cx="1224063" cy="1259681"/>
              <a:chOff x="1463339" y="1072758"/>
              <a:chExt cx="1546058" cy="1546058"/>
            </a:xfrm>
            <a:effectLst>
              <a:outerShdw blurRad="330200" dist="215900" dir="6900000" sx="91000" sy="91000" algn="t" rotWithShape="0">
                <a:prstClr val="black">
                  <a:alpha val="49000"/>
                </a:prstClr>
              </a:outerShdw>
            </a:effectLst>
          </p:grpSpPr>
          <p:sp>
            <p:nvSpPr>
              <p:cNvPr id="18" name="同心圆 28"/>
              <p:cNvSpPr/>
              <p:nvPr/>
            </p:nvSpPr>
            <p:spPr>
              <a:xfrm>
                <a:off x="1463339" y="1072758"/>
                <a:ext cx="1546058" cy="1546058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rgbClr val="FFFFFF">
                      <a:lumMod val="95000"/>
                    </a:srgbClr>
                  </a:gs>
                  <a:gs pos="55000">
                    <a:srgbClr val="FFFFFF">
                      <a:lumMod val="95000"/>
                    </a:srgbClr>
                  </a:gs>
                  <a:gs pos="100000">
                    <a:srgbClr val="FFFFFF">
                      <a:lumMod val="85000"/>
                    </a:srgbClr>
                  </a:gs>
                </a:gsLst>
                <a:lin ang="8100000" scaled="0"/>
              </a:gradFill>
              <a:ln w="158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350" kern="0">
                  <a:solidFill>
                    <a:srgbClr val="6C6C6C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1484232" y="1093651"/>
                <a:ext cx="1504273" cy="1504273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1000">
                    <a:srgbClr val="FFFFFF">
                      <a:lumMod val="95000"/>
                    </a:srgbClr>
                  </a:gs>
                  <a:gs pos="100000">
                    <a:srgbClr val="C5C5C5"/>
                  </a:gs>
                </a:gsLst>
                <a:lin ang="18900000" scaled="0"/>
              </a:gradFill>
              <a:ln w="158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350" kern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组合 108"/>
            <p:cNvGrpSpPr/>
            <p:nvPr/>
          </p:nvGrpSpPr>
          <p:grpSpPr>
            <a:xfrm>
              <a:off x="4933812" y="3329680"/>
              <a:ext cx="1059458" cy="953376"/>
              <a:chOff x="4146713" y="1512123"/>
              <a:chExt cx="1147907" cy="1003758"/>
            </a:xfrm>
            <a:solidFill>
              <a:srgbClr val="FF0000"/>
            </a:solidFill>
          </p:grpSpPr>
          <p:sp>
            <p:nvSpPr>
              <p:cNvPr id="16" name="椭圆 15"/>
              <p:cNvSpPr/>
              <p:nvPr/>
            </p:nvSpPr>
            <p:spPr>
              <a:xfrm>
                <a:off x="4207298" y="1512123"/>
                <a:ext cx="1003762" cy="1003758"/>
              </a:xfrm>
              <a:prstGeom prst="ellipse">
                <a:avLst/>
              </a:prstGeom>
              <a:solidFill>
                <a:srgbClr val="FFC319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800" eaLnBrk="0" hangingPunct="0">
                  <a:defRPr/>
                </a:pPr>
                <a:endParaRPr lang="zh-CN" altLang="en-US" sz="1350" kern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TextBox 32"/>
              <p:cNvSpPr txBox="1"/>
              <p:nvPr/>
            </p:nvSpPr>
            <p:spPr>
              <a:xfrm>
                <a:off x="4146713" y="1695167"/>
                <a:ext cx="1147907" cy="637378"/>
              </a:xfrm>
              <a:prstGeom prst="rect">
                <a:avLst/>
              </a:prstGeom>
              <a:noFill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zh-CN" altLang="en-US" b="1" kern="0" dirty="0" smtClean="0">
                    <a:solidFill>
                      <a:srgbClr val="FFFFFF"/>
                    </a:solidFill>
                    <a:ea typeface="微软雅黑" panose="020B0503020204020204" pitchFamily="34" charset="-122"/>
                  </a:rPr>
                  <a:t>单据</a:t>
                </a:r>
                <a:endParaRPr lang="zh-CN" altLang="en-US" b="1" kern="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0" name="组合 38"/>
          <p:cNvGrpSpPr/>
          <p:nvPr/>
        </p:nvGrpSpPr>
        <p:grpSpPr bwMode="auto">
          <a:xfrm>
            <a:off x="3810000" y="4495800"/>
            <a:ext cx="1576388" cy="1260475"/>
            <a:chOff x="4851510" y="3155694"/>
            <a:chExt cx="1224063" cy="1259681"/>
          </a:xfrm>
        </p:grpSpPr>
        <p:grpSp>
          <p:nvGrpSpPr>
            <p:cNvPr id="21" name="组合 114"/>
            <p:cNvGrpSpPr/>
            <p:nvPr/>
          </p:nvGrpSpPr>
          <p:grpSpPr>
            <a:xfrm>
              <a:off x="4851510" y="3155694"/>
              <a:ext cx="1224063" cy="1259681"/>
              <a:chOff x="1463339" y="1072758"/>
              <a:chExt cx="1546058" cy="1546058"/>
            </a:xfrm>
            <a:effectLst>
              <a:outerShdw blurRad="330200" dist="215900" dir="6900000" sx="91000" sy="91000" algn="t" rotWithShape="0">
                <a:prstClr val="black">
                  <a:alpha val="49000"/>
                </a:prstClr>
              </a:outerShdw>
            </a:effectLst>
          </p:grpSpPr>
          <p:sp>
            <p:nvSpPr>
              <p:cNvPr id="25" name="同心圆 28"/>
              <p:cNvSpPr/>
              <p:nvPr/>
            </p:nvSpPr>
            <p:spPr>
              <a:xfrm>
                <a:off x="1463339" y="1072758"/>
                <a:ext cx="1546058" cy="1546058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rgbClr val="FFFFFF">
                      <a:lumMod val="95000"/>
                    </a:srgbClr>
                  </a:gs>
                  <a:gs pos="55000">
                    <a:srgbClr val="FFFFFF">
                      <a:lumMod val="95000"/>
                    </a:srgbClr>
                  </a:gs>
                  <a:gs pos="100000">
                    <a:srgbClr val="FFFFFF">
                      <a:lumMod val="85000"/>
                    </a:srgbClr>
                  </a:gs>
                </a:gsLst>
                <a:lin ang="8100000" scaled="0"/>
              </a:gradFill>
              <a:ln w="158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350" kern="0">
                  <a:solidFill>
                    <a:srgbClr val="6C6C6C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1484232" y="1093651"/>
                <a:ext cx="1504273" cy="1504273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1000">
                    <a:srgbClr val="FFFFFF">
                      <a:lumMod val="95000"/>
                    </a:srgbClr>
                  </a:gs>
                  <a:gs pos="100000">
                    <a:srgbClr val="C5C5C5"/>
                  </a:gs>
                </a:gsLst>
                <a:lin ang="18900000" scaled="0"/>
              </a:gradFill>
              <a:ln w="158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350" kern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" name="组合 115"/>
            <p:cNvGrpSpPr/>
            <p:nvPr/>
          </p:nvGrpSpPr>
          <p:grpSpPr>
            <a:xfrm>
              <a:off x="4933812" y="3329680"/>
              <a:ext cx="1059458" cy="953376"/>
              <a:chOff x="4146713" y="1512123"/>
              <a:chExt cx="1147907" cy="1003758"/>
            </a:xfrm>
            <a:solidFill>
              <a:srgbClr val="FF0000"/>
            </a:solidFill>
          </p:grpSpPr>
          <p:sp>
            <p:nvSpPr>
              <p:cNvPr id="23" name="椭圆 22"/>
              <p:cNvSpPr/>
              <p:nvPr/>
            </p:nvSpPr>
            <p:spPr>
              <a:xfrm>
                <a:off x="4207298" y="1512123"/>
                <a:ext cx="1003762" cy="1003758"/>
              </a:xfrm>
              <a:prstGeom prst="ellipse">
                <a:avLst/>
              </a:prstGeom>
              <a:solidFill>
                <a:srgbClr val="FFC319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800" eaLnBrk="0" hangingPunct="0">
                  <a:defRPr/>
                </a:pPr>
                <a:endParaRPr lang="zh-CN" altLang="en-US" sz="1350" kern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TextBox 32"/>
              <p:cNvSpPr txBox="1"/>
              <p:nvPr/>
            </p:nvSpPr>
            <p:spPr>
              <a:xfrm>
                <a:off x="4146713" y="1695167"/>
                <a:ext cx="1147907" cy="637378"/>
              </a:xfrm>
              <a:prstGeom prst="rect">
                <a:avLst/>
              </a:prstGeom>
              <a:noFill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zh-CN" altLang="en-US" b="1" kern="0" dirty="0" smtClean="0">
                    <a:solidFill>
                      <a:srgbClr val="FFFFFF"/>
                    </a:solidFill>
                    <a:ea typeface="微软雅黑" panose="020B0503020204020204" pitchFamily="34" charset="-122"/>
                  </a:rPr>
                  <a:t>配送</a:t>
                </a:r>
                <a:endParaRPr lang="zh-CN" altLang="en-US" b="1" kern="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7" name="组合 38"/>
          <p:cNvGrpSpPr/>
          <p:nvPr/>
        </p:nvGrpSpPr>
        <p:grpSpPr bwMode="auto">
          <a:xfrm>
            <a:off x="5638800" y="4495800"/>
            <a:ext cx="1574800" cy="1260475"/>
            <a:chOff x="4851510" y="3155694"/>
            <a:chExt cx="1224063" cy="1259681"/>
          </a:xfrm>
        </p:grpSpPr>
        <p:grpSp>
          <p:nvGrpSpPr>
            <p:cNvPr id="28" name="组合 114"/>
            <p:cNvGrpSpPr/>
            <p:nvPr/>
          </p:nvGrpSpPr>
          <p:grpSpPr>
            <a:xfrm>
              <a:off x="4851510" y="3155694"/>
              <a:ext cx="1224063" cy="1259681"/>
              <a:chOff x="1463339" y="1072758"/>
              <a:chExt cx="1546058" cy="1546058"/>
            </a:xfrm>
            <a:effectLst>
              <a:outerShdw blurRad="330200" dist="215900" dir="6900000" sx="91000" sy="91000" algn="t" rotWithShape="0">
                <a:prstClr val="black">
                  <a:alpha val="49000"/>
                </a:prstClr>
              </a:outerShdw>
            </a:effectLst>
          </p:grpSpPr>
          <p:sp>
            <p:nvSpPr>
              <p:cNvPr id="32" name="同心圆 28"/>
              <p:cNvSpPr/>
              <p:nvPr/>
            </p:nvSpPr>
            <p:spPr>
              <a:xfrm>
                <a:off x="1463339" y="1072758"/>
                <a:ext cx="1546058" cy="1546058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rgbClr val="FFFFFF">
                      <a:lumMod val="95000"/>
                    </a:srgbClr>
                  </a:gs>
                  <a:gs pos="55000">
                    <a:srgbClr val="FFFFFF">
                      <a:lumMod val="95000"/>
                    </a:srgbClr>
                  </a:gs>
                  <a:gs pos="100000">
                    <a:srgbClr val="FFFFFF">
                      <a:lumMod val="85000"/>
                    </a:srgbClr>
                  </a:gs>
                </a:gsLst>
                <a:lin ang="8100000" scaled="0"/>
              </a:gradFill>
              <a:ln w="158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350" kern="0">
                  <a:solidFill>
                    <a:srgbClr val="6C6C6C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1484232" y="1093651"/>
                <a:ext cx="1504273" cy="1504273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1000">
                    <a:srgbClr val="FFFFFF">
                      <a:lumMod val="95000"/>
                    </a:srgbClr>
                  </a:gs>
                  <a:gs pos="100000">
                    <a:srgbClr val="C5C5C5"/>
                  </a:gs>
                </a:gsLst>
                <a:lin ang="18900000" scaled="0"/>
              </a:gradFill>
              <a:ln w="158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350" kern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115"/>
            <p:cNvGrpSpPr/>
            <p:nvPr/>
          </p:nvGrpSpPr>
          <p:grpSpPr>
            <a:xfrm>
              <a:off x="4933812" y="3329680"/>
              <a:ext cx="1059458" cy="953376"/>
              <a:chOff x="4146713" y="1512123"/>
              <a:chExt cx="1147907" cy="1003758"/>
            </a:xfrm>
            <a:solidFill>
              <a:srgbClr val="FF0000"/>
            </a:solidFill>
          </p:grpSpPr>
          <p:sp>
            <p:nvSpPr>
              <p:cNvPr id="30" name="椭圆 29"/>
              <p:cNvSpPr/>
              <p:nvPr/>
            </p:nvSpPr>
            <p:spPr>
              <a:xfrm>
                <a:off x="4207298" y="1512123"/>
                <a:ext cx="1003762" cy="1003758"/>
              </a:xfrm>
              <a:prstGeom prst="ellipse">
                <a:avLst/>
              </a:prstGeom>
              <a:solidFill>
                <a:srgbClr val="FFC319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800" eaLnBrk="0" hangingPunct="0">
                  <a:defRPr/>
                </a:pPr>
                <a:endParaRPr lang="zh-CN" altLang="en-US" sz="1350" kern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TextBox 32"/>
              <p:cNvSpPr txBox="1"/>
              <p:nvPr/>
            </p:nvSpPr>
            <p:spPr>
              <a:xfrm>
                <a:off x="4146713" y="1695167"/>
                <a:ext cx="1147907" cy="637378"/>
              </a:xfrm>
              <a:prstGeom prst="rect">
                <a:avLst/>
              </a:prstGeom>
              <a:noFill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zh-CN" altLang="en-US" b="1" kern="0" dirty="0" smtClean="0">
                    <a:solidFill>
                      <a:srgbClr val="FFFFFF"/>
                    </a:solidFill>
                    <a:ea typeface="微软雅黑" panose="020B0503020204020204" pitchFamily="34" charset="-122"/>
                  </a:rPr>
                  <a:t>返款</a:t>
                </a:r>
                <a:endParaRPr lang="zh-CN" altLang="en-US" b="1" kern="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4" name="组合 38"/>
          <p:cNvGrpSpPr/>
          <p:nvPr/>
        </p:nvGrpSpPr>
        <p:grpSpPr bwMode="auto">
          <a:xfrm>
            <a:off x="7391400" y="4503737"/>
            <a:ext cx="1574800" cy="1260475"/>
            <a:chOff x="4851510" y="3155694"/>
            <a:chExt cx="1224063" cy="1259681"/>
          </a:xfrm>
        </p:grpSpPr>
        <p:grpSp>
          <p:nvGrpSpPr>
            <p:cNvPr id="35" name="组合 114"/>
            <p:cNvGrpSpPr/>
            <p:nvPr/>
          </p:nvGrpSpPr>
          <p:grpSpPr>
            <a:xfrm>
              <a:off x="4851510" y="3155694"/>
              <a:ext cx="1224063" cy="1259681"/>
              <a:chOff x="1463339" y="1072758"/>
              <a:chExt cx="1546058" cy="1546058"/>
            </a:xfrm>
            <a:effectLst>
              <a:outerShdw blurRad="330200" dist="215900" dir="6900000" sx="91000" sy="91000" algn="t" rotWithShape="0">
                <a:prstClr val="black">
                  <a:alpha val="49000"/>
                </a:prstClr>
              </a:outerShdw>
            </a:effectLst>
          </p:grpSpPr>
          <p:sp>
            <p:nvSpPr>
              <p:cNvPr id="39" name="同心圆 28"/>
              <p:cNvSpPr/>
              <p:nvPr/>
            </p:nvSpPr>
            <p:spPr>
              <a:xfrm>
                <a:off x="1463339" y="1072758"/>
                <a:ext cx="1546058" cy="1546058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rgbClr val="FFFFFF">
                      <a:lumMod val="95000"/>
                    </a:srgbClr>
                  </a:gs>
                  <a:gs pos="55000">
                    <a:srgbClr val="FFFFFF">
                      <a:lumMod val="95000"/>
                    </a:srgbClr>
                  </a:gs>
                  <a:gs pos="100000">
                    <a:srgbClr val="FFFFFF">
                      <a:lumMod val="85000"/>
                    </a:srgbClr>
                  </a:gs>
                </a:gsLst>
                <a:lin ang="8100000" scaled="0"/>
              </a:gradFill>
              <a:ln w="158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350" kern="0">
                  <a:solidFill>
                    <a:srgbClr val="6C6C6C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1484232" y="1093651"/>
                <a:ext cx="1504273" cy="1504273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1000">
                    <a:srgbClr val="FFFFFF">
                      <a:lumMod val="95000"/>
                    </a:srgbClr>
                  </a:gs>
                  <a:gs pos="100000">
                    <a:srgbClr val="C5C5C5"/>
                  </a:gs>
                </a:gsLst>
                <a:lin ang="18900000" scaled="0"/>
              </a:gradFill>
              <a:ln w="158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350" kern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6" name="组合 115"/>
            <p:cNvGrpSpPr/>
            <p:nvPr/>
          </p:nvGrpSpPr>
          <p:grpSpPr>
            <a:xfrm>
              <a:off x="4933812" y="3329680"/>
              <a:ext cx="1059458" cy="953376"/>
              <a:chOff x="4146713" y="1512123"/>
              <a:chExt cx="1147907" cy="1003758"/>
            </a:xfrm>
            <a:solidFill>
              <a:srgbClr val="FF0000"/>
            </a:solidFill>
          </p:grpSpPr>
          <p:sp>
            <p:nvSpPr>
              <p:cNvPr id="37" name="椭圆 36"/>
              <p:cNvSpPr/>
              <p:nvPr/>
            </p:nvSpPr>
            <p:spPr>
              <a:xfrm>
                <a:off x="4207298" y="1512123"/>
                <a:ext cx="1003762" cy="1003758"/>
              </a:xfrm>
              <a:prstGeom prst="ellipse">
                <a:avLst/>
              </a:prstGeom>
              <a:solidFill>
                <a:srgbClr val="FFC319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800" eaLnBrk="0" hangingPunct="0">
                  <a:defRPr/>
                </a:pPr>
                <a:endParaRPr lang="zh-CN" altLang="en-US" sz="1350" kern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TextBox 32"/>
              <p:cNvSpPr txBox="1"/>
              <p:nvPr/>
            </p:nvSpPr>
            <p:spPr>
              <a:xfrm>
                <a:off x="4146713" y="1695167"/>
                <a:ext cx="1147907" cy="637378"/>
              </a:xfrm>
              <a:prstGeom prst="rect">
                <a:avLst/>
              </a:prstGeom>
              <a:noFill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zh-CN" altLang="en-US" b="1" kern="0" dirty="0" smtClean="0">
                    <a:solidFill>
                      <a:srgbClr val="FFFFFF"/>
                    </a:solidFill>
                    <a:ea typeface="微软雅黑" panose="020B0503020204020204" pitchFamily="34" charset="-122"/>
                  </a:rPr>
                  <a:t>退货</a:t>
                </a:r>
                <a:endParaRPr lang="zh-CN" altLang="en-US" b="1" kern="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1" name="圆角矩形 40"/>
          <p:cNvSpPr/>
          <p:nvPr/>
        </p:nvSpPr>
        <p:spPr>
          <a:xfrm>
            <a:off x="381000" y="3505200"/>
            <a:ext cx="7315200" cy="533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与传统电子商务物流相比，代收货款业务存在“五个不一致”</a:t>
            </a:r>
            <a:endParaRPr lang="zh-CN" altLang="en-US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组合 232"/>
          <p:cNvGrpSpPr/>
          <p:nvPr/>
        </p:nvGrpSpPr>
        <p:grpSpPr>
          <a:xfrm>
            <a:off x="228600" y="2106706"/>
            <a:ext cx="8698912" cy="4554908"/>
            <a:chOff x="228600" y="2106706"/>
            <a:chExt cx="8698912" cy="4554908"/>
          </a:xfrm>
        </p:grpSpPr>
        <p:sp>
          <p:nvSpPr>
            <p:cNvPr id="6" name="矩形 5"/>
            <p:cNvSpPr/>
            <p:nvPr/>
          </p:nvSpPr>
          <p:spPr>
            <a:xfrm>
              <a:off x="4362277" y="2106706"/>
              <a:ext cx="4476924" cy="5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</a:t>
              </a: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、准确、按时、方便</a:t>
              </a:r>
              <a:endPara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1120092" y="3122755"/>
              <a:ext cx="896370" cy="896370"/>
            </a:xfrm>
            <a:prstGeom prst="ellipse">
              <a:avLst/>
            </a:prstGeom>
            <a:noFill/>
            <a:ln w="15875" cap="flat" cmpd="sng" algn="ctr">
              <a:solidFill>
                <a:sysClr val="window" lastClr="FFFFFF">
                  <a:lumMod val="50000"/>
                </a:sysClr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1186207" y="3172430"/>
              <a:ext cx="769280" cy="769280"/>
            </a:xfrm>
            <a:prstGeom prst="ellipse">
              <a:avLst/>
            </a:prstGeom>
            <a:gradFill>
              <a:gsLst>
                <a:gs pos="100000">
                  <a:schemeClr val="accent2"/>
                </a:gs>
                <a:gs pos="0">
                  <a:schemeClr val="bg2">
                    <a:lumMod val="50000"/>
                  </a:schemeClr>
                </a:gs>
              </a:gsLst>
              <a:lin ang="2700000" scaled="1"/>
            </a:gradFill>
            <a:ln w="19050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2244216" y="2953829"/>
              <a:ext cx="1215782" cy="1215782"/>
            </a:xfrm>
            <a:prstGeom prst="ellipse">
              <a:avLst/>
            </a:prstGeom>
            <a:noFill/>
            <a:ln w="15875" cap="flat" cmpd="sng" algn="ctr">
              <a:solidFill>
                <a:sysClr val="window" lastClr="FFFFFF">
                  <a:lumMod val="50000"/>
                </a:sysClr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2307702" y="3012664"/>
              <a:ext cx="1088811" cy="1088811"/>
            </a:xfrm>
            <a:prstGeom prst="ellipse">
              <a:avLst/>
            </a:prstGeom>
            <a:gradFill>
              <a:gsLst>
                <a:gs pos="100000">
                  <a:schemeClr val="accent2"/>
                </a:gs>
                <a:gs pos="0">
                  <a:schemeClr val="bg2">
                    <a:lumMod val="50000"/>
                  </a:schemeClr>
                </a:gs>
              </a:gsLst>
              <a:lin ang="2700000" scaled="1"/>
            </a:gradFill>
            <a:ln w="19050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 flipH="1">
              <a:off x="7104631" y="3122755"/>
              <a:ext cx="896370" cy="896370"/>
            </a:xfrm>
            <a:prstGeom prst="ellipse">
              <a:avLst/>
            </a:prstGeom>
            <a:noFill/>
            <a:ln w="15875" cap="flat" cmpd="sng" algn="ctr">
              <a:solidFill>
                <a:sysClr val="window" lastClr="FFFFFF">
                  <a:lumMod val="50000"/>
                </a:sysClr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9" name="椭圆 108"/>
            <p:cNvSpPr/>
            <p:nvPr/>
          </p:nvSpPr>
          <p:spPr>
            <a:xfrm>
              <a:off x="7165606" y="3172430"/>
              <a:ext cx="769280" cy="769280"/>
            </a:xfrm>
            <a:prstGeom prst="ellipse">
              <a:avLst/>
            </a:prstGeom>
            <a:gradFill>
              <a:gsLst>
                <a:gs pos="100000">
                  <a:schemeClr val="accent2"/>
                </a:gs>
                <a:gs pos="0">
                  <a:schemeClr val="bg2">
                    <a:lumMod val="50000"/>
                  </a:schemeClr>
                </a:gs>
              </a:gsLst>
              <a:lin ang="2700000" scaled="1"/>
            </a:gradFill>
            <a:ln w="19050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 flipH="1">
              <a:off x="5661095" y="2953829"/>
              <a:ext cx="1215782" cy="1215782"/>
            </a:xfrm>
            <a:prstGeom prst="ellipse">
              <a:avLst/>
            </a:prstGeom>
            <a:noFill/>
            <a:ln w="15875" cap="flat" cmpd="sng" algn="ctr">
              <a:solidFill>
                <a:sysClr val="window" lastClr="FFFFFF">
                  <a:lumMod val="50000"/>
                </a:sysClr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5724580" y="3012664"/>
              <a:ext cx="1088811" cy="1088811"/>
            </a:xfrm>
            <a:prstGeom prst="ellipse">
              <a:avLst/>
            </a:prstGeom>
            <a:gradFill>
              <a:gsLst>
                <a:gs pos="100000">
                  <a:schemeClr val="accent2"/>
                </a:gs>
                <a:gs pos="0">
                  <a:schemeClr val="bg2">
                    <a:lumMod val="50000"/>
                  </a:schemeClr>
                </a:gs>
              </a:gsLst>
              <a:lin ang="2700000" scaled="1"/>
            </a:gradFill>
            <a:ln w="19050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12" name="直接连接符 111"/>
            <p:cNvCxnSpPr/>
            <p:nvPr/>
          </p:nvCxnSpPr>
          <p:spPr>
            <a:xfrm flipV="1">
              <a:off x="2283795" y="4249614"/>
              <a:ext cx="2205" cy="2412000"/>
            </a:xfrm>
            <a:prstGeom prst="line">
              <a:avLst/>
            </a:prstGeom>
            <a:noFill/>
            <a:ln w="19050" cap="flat" cmpd="sng" algn="ctr">
              <a:solidFill>
                <a:srgbClr val="00B0F0"/>
              </a:solidFill>
              <a:prstDash val="sysDot"/>
              <a:miter lim="800000"/>
            </a:ln>
            <a:effectLst/>
          </p:spPr>
        </p:cxnSp>
        <p:grpSp>
          <p:nvGrpSpPr>
            <p:cNvPr id="113" name="组合 112"/>
            <p:cNvGrpSpPr/>
            <p:nvPr/>
          </p:nvGrpSpPr>
          <p:grpSpPr>
            <a:xfrm>
              <a:off x="3760370" y="2754948"/>
              <a:ext cx="1603070" cy="1603070"/>
              <a:chOff x="4982374" y="2208496"/>
              <a:chExt cx="2227648" cy="2227648"/>
            </a:xfrm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4" name="椭圆 113"/>
              <p:cNvSpPr/>
              <p:nvPr/>
            </p:nvSpPr>
            <p:spPr>
              <a:xfrm>
                <a:off x="4982374" y="2208496"/>
                <a:ext cx="2227648" cy="2227648"/>
              </a:xfrm>
              <a:prstGeom prst="ellipse">
                <a:avLst/>
              </a:prstGeom>
              <a:gradFill>
                <a:gsLst>
                  <a:gs pos="0">
                    <a:sysClr val="window" lastClr="FFFFFF">
                      <a:lumMod val="97000"/>
                    </a:sysClr>
                  </a:gs>
                  <a:gs pos="100000">
                    <a:sysClr val="window" lastClr="FFFFFF">
                      <a:lumMod val="76000"/>
                    </a:sysClr>
                  </a:gs>
                </a:gsLst>
                <a:lin ang="27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115" name="Group 35"/>
              <p:cNvGrpSpPr>
                <a:grpSpLocks noChangeAspect="1"/>
              </p:cNvGrpSpPr>
              <p:nvPr/>
            </p:nvGrpSpPr>
            <p:grpSpPr bwMode="auto">
              <a:xfrm>
                <a:off x="5112459" y="2218471"/>
                <a:ext cx="2016983" cy="1955861"/>
                <a:chOff x="3477" y="1809"/>
                <a:chExt cx="726" cy="704"/>
              </a:xfrm>
              <a:noFill/>
            </p:grpSpPr>
            <p:sp>
              <p:nvSpPr>
                <p:cNvPr id="116" name="Freeform 36"/>
                <p:cNvSpPr/>
                <p:nvPr/>
              </p:nvSpPr>
              <p:spPr bwMode="auto">
                <a:xfrm>
                  <a:off x="3928" y="1833"/>
                  <a:ext cx="15" cy="12"/>
                </a:xfrm>
                <a:custGeom>
                  <a:avLst/>
                  <a:gdLst>
                    <a:gd name="T0" fmla="*/ 5 w 6"/>
                    <a:gd name="T1" fmla="*/ 0 h 5"/>
                    <a:gd name="T2" fmla="*/ 0 w 6"/>
                    <a:gd name="T3" fmla="*/ 0 h 5"/>
                    <a:gd name="T4" fmla="*/ 0 w 6"/>
                    <a:gd name="T5" fmla="*/ 3 h 5"/>
                    <a:gd name="T6" fmla="*/ 0 w 6"/>
                    <a:gd name="T7" fmla="*/ 4 h 5"/>
                    <a:gd name="T8" fmla="*/ 0 w 6"/>
                    <a:gd name="T9" fmla="*/ 5 h 5"/>
                    <a:gd name="T10" fmla="*/ 1 w 6"/>
                    <a:gd name="T11" fmla="*/ 5 h 5"/>
                    <a:gd name="T12" fmla="*/ 5 w 6"/>
                    <a:gd name="T13" fmla="*/ 5 h 5"/>
                    <a:gd name="T14" fmla="*/ 6 w 6"/>
                    <a:gd name="T15" fmla="*/ 5 h 5"/>
                    <a:gd name="T16" fmla="*/ 6 w 6"/>
                    <a:gd name="T17" fmla="*/ 5 h 5"/>
                    <a:gd name="T18" fmla="*/ 6 w 6"/>
                    <a:gd name="T19" fmla="*/ 5 h 5"/>
                    <a:gd name="T20" fmla="*/ 6 w 6"/>
                    <a:gd name="T21" fmla="*/ 4 h 5"/>
                    <a:gd name="T22" fmla="*/ 6 w 6"/>
                    <a:gd name="T23" fmla="*/ 3 h 5"/>
                    <a:gd name="T24" fmla="*/ 6 w 6"/>
                    <a:gd name="T25" fmla="*/ 3 h 5"/>
                    <a:gd name="T26" fmla="*/ 5 w 6"/>
                    <a:gd name="T27" fmla="*/ 2 h 5"/>
                    <a:gd name="T28" fmla="*/ 5 w 6"/>
                    <a:gd name="T29" fmla="*/ 2 h 5"/>
                    <a:gd name="T30" fmla="*/ 5 w 6"/>
                    <a:gd name="T31" fmla="*/ 1 h 5"/>
                    <a:gd name="T32" fmla="*/ 5 w 6"/>
                    <a:gd name="T3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" h="5">
                      <a:moveTo>
                        <a:pt x="5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</a:path>
                  </a:pathLst>
                </a:custGeom>
                <a:grpFill/>
                <a:ln w="12700">
                  <a:solidFill>
                    <a:sysClr val="window" lastClr="FFFFFF">
                      <a:lumMod val="65000"/>
                    </a:sys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17" name="Freeform 37"/>
                <p:cNvSpPr/>
                <p:nvPr/>
              </p:nvSpPr>
              <p:spPr bwMode="auto">
                <a:xfrm>
                  <a:off x="3928" y="1840"/>
                  <a:ext cx="34" cy="33"/>
                </a:xfrm>
                <a:custGeom>
                  <a:avLst/>
                  <a:gdLst>
                    <a:gd name="T0" fmla="*/ 7 w 14"/>
                    <a:gd name="T1" fmla="*/ 0 h 14"/>
                    <a:gd name="T2" fmla="*/ 6 w 14"/>
                    <a:gd name="T3" fmla="*/ 0 h 14"/>
                    <a:gd name="T4" fmla="*/ 6 w 14"/>
                    <a:gd name="T5" fmla="*/ 1 h 14"/>
                    <a:gd name="T6" fmla="*/ 6 w 14"/>
                    <a:gd name="T7" fmla="*/ 2 h 14"/>
                    <a:gd name="T8" fmla="*/ 6 w 14"/>
                    <a:gd name="T9" fmla="*/ 2 h 14"/>
                    <a:gd name="T10" fmla="*/ 6 w 14"/>
                    <a:gd name="T11" fmla="*/ 2 h 14"/>
                    <a:gd name="T12" fmla="*/ 5 w 14"/>
                    <a:gd name="T13" fmla="*/ 3 h 14"/>
                    <a:gd name="T14" fmla="*/ 5 w 14"/>
                    <a:gd name="T15" fmla="*/ 3 h 14"/>
                    <a:gd name="T16" fmla="*/ 4 w 14"/>
                    <a:gd name="T17" fmla="*/ 3 h 14"/>
                    <a:gd name="T18" fmla="*/ 4 w 14"/>
                    <a:gd name="T19" fmla="*/ 3 h 14"/>
                    <a:gd name="T20" fmla="*/ 3 w 14"/>
                    <a:gd name="T21" fmla="*/ 3 h 14"/>
                    <a:gd name="T22" fmla="*/ 3 w 14"/>
                    <a:gd name="T23" fmla="*/ 4 h 14"/>
                    <a:gd name="T24" fmla="*/ 3 w 14"/>
                    <a:gd name="T25" fmla="*/ 4 h 14"/>
                    <a:gd name="T26" fmla="*/ 3 w 14"/>
                    <a:gd name="T27" fmla="*/ 4 h 14"/>
                    <a:gd name="T28" fmla="*/ 3 w 14"/>
                    <a:gd name="T29" fmla="*/ 4 h 14"/>
                    <a:gd name="T30" fmla="*/ 2 w 14"/>
                    <a:gd name="T31" fmla="*/ 4 h 14"/>
                    <a:gd name="T32" fmla="*/ 1 w 14"/>
                    <a:gd name="T33" fmla="*/ 4 h 14"/>
                    <a:gd name="T34" fmla="*/ 0 w 14"/>
                    <a:gd name="T35" fmla="*/ 5 h 14"/>
                    <a:gd name="T36" fmla="*/ 0 w 14"/>
                    <a:gd name="T37" fmla="*/ 6 h 14"/>
                    <a:gd name="T38" fmla="*/ 0 w 14"/>
                    <a:gd name="T39" fmla="*/ 6 h 14"/>
                    <a:gd name="T40" fmla="*/ 0 w 14"/>
                    <a:gd name="T41" fmla="*/ 9 h 14"/>
                    <a:gd name="T42" fmla="*/ 1 w 14"/>
                    <a:gd name="T43" fmla="*/ 9 h 14"/>
                    <a:gd name="T44" fmla="*/ 1 w 14"/>
                    <a:gd name="T45" fmla="*/ 9 h 14"/>
                    <a:gd name="T46" fmla="*/ 1 w 14"/>
                    <a:gd name="T47" fmla="*/ 9 h 14"/>
                    <a:gd name="T48" fmla="*/ 1 w 14"/>
                    <a:gd name="T49" fmla="*/ 9 h 14"/>
                    <a:gd name="T50" fmla="*/ 1 w 14"/>
                    <a:gd name="T51" fmla="*/ 11 h 14"/>
                    <a:gd name="T52" fmla="*/ 2 w 14"/>
                    <a:gd name="T53" fmla="*/ 11 h 14"/>
                    <a:gd name="T54" fmla="*/ 3 w 14"/>
                    <a:gd name="T55" fmla="*/ 11 h 14"/>
                    <a:gd name="T56" fmla="*/ 3 w 14"/>
                    <a:gd name="T57" fmla="*/ 11 h 14"/>
                    <a:gd name="T58" fmla="*/ 3 w 14"/>
                    <a:gd name="T59" fmla="*/ 11 h 14"/>
                    <a:gd name="T60" fmla="*/ 3 w 14"/>
                    <a:gd name="T61" fmla="*/ 13 h 14"/>
                    <a:gd name="T62" fmla="*/ 5 w 14"/>
                    <a:gd name="T63" fmla="*/ 13 h 14"/>
                    <a:gd name="T64" fmla="*/ 6 w 14"/>
                    <a:gd name="T65" fmla="*/ 14 h 14"/>
                    <a:gd name="T66" fmla="*/ 7 w 14"/>
                    <a:gd name="T67" fmla="*/ 14 h 14"/>
                    <a:gd name="T68" fmla="*/ 9 w 14"/>
                    <a:gd name="T69" fmla="*/ 13 h 14"/>
                    <a:gd name="T70" fmla="*/ 10 w 14"/>
                    <a:gd name="T71" fmla="*/ 13 h 14"/>
                    <a:gd name="T72" fmla="*/ 10 w 14"/>
                    <a:gd name="T73" fmla="*/ 12 h 14"/>
                    <a:gd name="T74" fmla="*/ 11 w 14"/>
                    <a:gd name="T75" fmla="*/ 12 h 14"/>
                    <a:gd name="T76" fmla="*/ 12 w 14"/>
                    <a:gd name="T77" fmla="*/ 12 h 14"/>
                    <a:gd name="T78" fmla="*/ 13 w 14"/>
                    <a:gd name="T79" fmla="*/ 8 h 14"/>
                    <a:gd name="T80" fmla="*/ 13 w 14"/>
                    <a:gd name="T81" fmla="*/ 7 h 14"/>
                    <a:gd name="T82" fmla="*/ 12 w 14"/>
                    <a:gd name="T83" fmla="*/ 5 h 14"/>
                    <a:gd name="T84" fmla="*/ 12 w 14"/>
                    <a:gd name="T85" fmla="*/ 5 h 14"/>
                    <a:gd name="T86" fmla="*/ 12 w 14"/>
                    <a:gd name="T87" fmla="*/ 5 h 14"/>
                    <a:gd name="T88" fmla="*/ 13 w 14"/>
                    <a:gd name="T89" fmla="*/ 4 h 14"/>
                    <a:gd name="T90" fmla="*/ 13 w 14"/>
                    <a:gd name="T91" fmla="*/ 2 h 14"/>
                    <a:gd name="T92" fmla="*/ 13 w 14"/>
                    <a:gd name="T93" fmla="*/ 2 h 14"/>
                    <a:gd name="T94" fmla="*/ 12 w 14"/>
                    <a:gd name="T95" fmla="*/ 2 h 14"/>
                    <a:gd name="T96" fmla="*/ 12 w 14"/>
                    <a:gd name="T97" fmla="*/ 1 h 14"/>
                    <a:gd name="T98" fmla="*/ 11 w 14"/>
                    <a:gd name="T99" fmla="*/ 1 h 14"/>
                    <a:gd name="T100" fmla="*/ 8 w 14"/>
                    <a:gd name="T101" fmla="*/ 0 h 14"/>
                    <a:gd name="T102" fmla="*/ 8 w 14"/>
                    <a:gd name="T103" fmla="*/ 0 h 14"/>
                    <a:gd name="T104" fmla="*/ 7 w 14"/>
                    <a:gd name="T105" fmla="*/ 0 h 14"/>
                    <a:gd name="T106" fmla="*/ 7 w 14"/>
                    <a:gd name="T107" fmla="*/ 0 h 14"/>
                    <a:gd name="T108" fmla="*/ 7 w 14"/>
                    <a:gd name="T10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4" h="14">
                      <a:moveTo>
                        <a:pt x="7" y="0"/>
                      </a:move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0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2"/>
                        <a:pt x="3" y="12"/>
                        <a:pt x="3" y="13"/>
                      </a:cubicBezTo>
                      <a:cubicBezTo>
                        <a:pt x="4" y="13"/>
                        <a:pt x="5" y="13"/>
                        <a:pt x="5" y="13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8" y="14"/>
                        <a:pt x="9" y="13"/>
                        <a:pt x="9" y="13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3" y="11"/>
                        <a:pt x="14" y="9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2" y="6"/>
                        <a:pt x="12" y="6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3" y="5"/>
                        <a:pt x="13" y="5"/>
                        <a:pt x="13" y="4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0" y="0"/>
                        <a:pt x="9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grpFill/>
                <a:ln w="12700">
                  <a:solidFill>
                    <a:sysClr val="window" lastClr="FFFFFF">
                      <a:lumMod val="65000"/>
                    </a:sys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18" name="Freeform 38"/>
                <p:cNvSpPr/>
                <p:nvPr/>
              </p:nvSpPr>
              <p:spPr bwMode="auto">
                <a:xfrm>
                  <a:off x="3959" y="1847"/>
                  <a:ext cx="22" cy="19"/>
                </a:xfrm>
                <a:custGeom>
                  <a:avLst/>
                  <a:gdLst>
                    <a:gd name="T0" fmla="*/ 4 w 9"/>
                    <a:gd name="T1" fmla="*/ 0 h 8"/>
                    <a:gd name="T2" fmla="*/ 0 w 9"/>
                    <a:gd name="T3" fmla="*/ 1 h 8"/>
                    <a:gd name="T4" fmla="*/ 0 w 9"/>
                    <a:gd name="T5" fmla="*/ 2 h 8"/>
                    <a:gd name="T6" fmla="*/ 1 w 9"/>
                    <a:gd name="T7" fmla="*/ 3 h 8"/>
                    <a:gd name="T8" fmla="*/ 2 w 9"/>
                    <a:gd name="T9" fmla="*/ 4 h 8"/>
                    <a:gd name="T10" fmla="*/ 3 w 9"/>
                    <a:gd name="T11" fmla="*/ 5 h 8"/>
                    <a:gd name="T12" fmla="*/ 3 w 9"/>
                    <a:gd name="T13" fmla="*/ 6 h 8"/>
                    <a:gd name="T14" fmla="*/ 4 w 9"/>
                    <a:gd name="T15" fmla="*/ 6 h 8"/>
                    <a:gd name="T16" fmla="*/ 4 w 9"/>
                    <a:gd name="T17" fmla="*/ 6 h 8"/>
                    <a:gd name="T18" fmla="*/ 4 w 9"/>
                    <a:gd name="T19" fmla="*/ 7 h 8"/>
                    <a:gd name="T20" fmla="*/ 4 w 9"/>
                    <a:gd name="T21" fmla="*/ 7 h 8"/>
                    <a:gd name="T22" fmla="*/ 6 w 9"/>
                    <a:gd name="T23" fmla="*/ 7 h 8"/>
                    <a:gd name="T24" fmla="*/ 6 w 9"/>
                    <a:gd name="T25" fmla="*/ 8 h 8"/>
                    <a:gd name="T26" fmla="*/ 9 w 9"/>
                    <a:gd name="T27" fmla="*/ 6 h 8"/>
                    <a:gd name="T28" fmla="*/ 9 w 9"/>
                    <a:gd name="T29" fmla="*/ 3 h 8"/>
                    <a:gd name="T30" fmla="*/ 9 w 9"/>
                    <a:gd name="T31" fmla="*/ 2 h 8"/>
                    <a:gd name="T32" fmla="*/ 9 w 9"/>
                    <a:gd name="T33" fmla="*/ 1 h 8"/>
                    <a:gd name="T34" fmla="*/ 8 w 9"/>
                    <a:gd name="T35" fmla="*/ 1 h 8"/>
                    <a:gd name="T36" fmla="*/ 7 w 9"/>
                    <a:gd name="T37" fmla="*/ 1 h 8"/>
                    <a:gd name="T38" fmla="*/ 7 w 9"/>
                    <a:gd name="T39" fmla="*/ 1 h 8"/>
                    <a:gd name="T40" fmla="*/ 7 w 9"/>
                    <a:gd name="T41" fmla="*/ 1 h 8"/>
                    <a:gd name="T42" fmla="*/ 8 w 9"/>
                    <a:gd name="T43" fmla="*/ 0 h 8"/>
                    <a:gd name="T44" fmla="*/ 7 w 9"/>
                    <a:gd name="T45" fmla="*/ 0 h 8"/>
                    <a:gd name="T46" fmla="*/ 5 w 9"/>
                    <a:gd name="T47" fmla="*/ 0 h 8"/>
                    <a:gd name="T48" fmla="*/ 4 w 9"/>
                    <a:gd name="T4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9" h="8">
                      <a:moveTo>
                        <a:pt x="4" y="0"/>
                      </a:moveTo>
                      <a:cubicBezTo>
                        <a:pt x="3" y="0"/>
                        <a:pt x="1" y="0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3" y="5"/>
                        <a:pt x="3" y="5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7" y="8"/>
                        <a:pt x="8" y="7"/>
                        <a:pt x="9" y="6"/>
                      </a:cubicBezTo>
                      <a:cubicBezTo>
                        <a:pt x="9" y="5"/>
                        <a:pt x="9" y="4"/>
                        <a:pt x="9" y="3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0"/>
                        <a:pt x="6" y="0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</a:path>
                  </a:pathLst>
                </a:custGeom>
                <a:grpFill/>
                <a:ln w="12700">
                  <a:solidFill>
                    <a:sysClr val="window" lastClr="FFFFFF">
                      <a:lumMod val="65000"/>
                    </a:sys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19" name="Freeform 39"/>
                <p:cNvSpPr/>
                <p:nvPr/>
              </p:nvSpPr>
              <p:spPr bwMode="auto">
                <a:xfrm>
                  <a:off x="3959" y="1864"/>
                  <a:ext cx="22" cy="14"/>
                </a:xfrm>
                <a:custGeom>
                  <a:avLst/>
                  <a:gdLst>
                    <a:gd name="T0" fmla="*/ 6 w 9"/>
                    <a:gd name="T1" fmla="*/ 0 h 6"/>
                    <a:gd name="T2" fmla="*/ 4 w 9"/>
                    <a:gd name="T3" fmla="*/ 0 h 6"/>
                    <a:gd name="T4" fmla="*/ 1 w 9"/>
                    <a:gd name="T5" fmla="*/ 0 h 6"/>
                    <a:gd name="T6" fmla="*/ 0 w 9"/>
                    <a:gd name="T7" fmla="*/ 1 h 6"/>
                    <a:gd name="T8" fmla="*/ 0 w 9"/>
                    <a:gd name="T9" fmla="*/ 2 h 6"/>
                    <a:gd name="T10" fmla="*/ 0 w 9"/>
                    <a:gd name="T11" fmla="*/ 2 h 6"/>
                    <a:gd name="T12" fmla="*/ 0 w 9"/>
                    <a:gd name="T13" fmla="*/ 5 h 6"/>
                    <a:gd name="T14" fmla="*/ 3 w 9"/>
                    <a:gd name="T15" fmla="*/ 5 h 6"/>
                    <a:gd name="T16" fmla="*/ 3 w 9"/>
                    <a:gd name="T17" fmla="*/ 6 h 6"/>
                    <a:gd name="T18" fmla="*/ 8 w 9"/>
                    <a:gd name="T19" fmla="*/ 6 h 6"/>
                    <a:gd name="T20" fmla="*/ 8 w 9"/>
                    <a:gd name="T21" fmla="*/ 6 h 6"/>
                    <a:gd name="T22" fmla="*/ 9 w 9"/>
                    <a:gd name="T23" fmla="*/ 6 h 6"/>
                    <a:gd name="T24" fmla="*/ 9 w 9"/>
                    <a:gd name="T25" fmla="*/ 5 h 6"/>
                    <a:gd name="T26" fmla="*/ 9 w 9"/>
                    <a:gd name="T27" fmla="*/ 5 h 6"/>
                    <a:gd name="T28" fmla="*/ 9 w 9"/>
                    <a:gd name="T29" fmla="*/ 3 h 6"/>
                    <a:gd name="T30" fmla="*/ 7 w 9"/>
                    <a:gd name="T31" fmla="*/ 2 h 6"/>
                    <a:gd name="T32" fmla="*/ 7 w 9"/>
                    <a:gd name="T33" fmla="*/ 2 h 6"/>
                    <a:gd name="T34" fmla="*/ 7 w 9"/>
                    <a:gd name="T35" fmla="*/ 2 h 6"/>
                    <a:gd name="T36" fmla="*/ 6 w 9"/>
                    <a:gd name="T37" fmla="*/ 2 h 6"/>
                    <a:gd name="T38" fmla="*/ 6 w 9"/>
                    <a:gd name="T39" fmla="*/ 1 h 6"/>
                    <a:gd name="T40" fmla="*/ 6 w 9"/>
                    <a:gd name="T41" fmla="*/ 1 h 6"/>
                    <a:gd name="T42" fmla="*/ 6 w 9"/>
                    <a:gd name="T4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" h="6">
                      <a:moveTo>
                        <a:pt x="6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9" y="6"/>
                        <a:pt x="9" y="6"/>
                      </a:cubicBezTo>
                      <a:cubicBezTo>
                        <a:pt x="9" y="6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4"/>
                        <a:pt x="9" y="4"/>
                        <a:pt x="9" y="3"/>
                      </a:cubicBezTo>
                      <a:cubicBezTo>
                        <a:pt x="9" y="2"/>
                        <a:pt x="8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grpFill/>
                <a:ln w="12700">
                  <a:solidFill>
                    <a:sysClr val="window" lastClr="FFFFFF">
                      <a:lumMod val="65000"/>
                    </a:sys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20" name="Freeform 40"/>
                <p:cNvSpPr/>
                <p:nvPr/>
              </p:nvSpPr>
              <p:spPr bwMode="auto">
                <a:xfrm>
                  <a:off x="3764" y="1809"/>
                  <a:ext cx="81" cy="57"/>
                </a:xfrm>
                <a:custGeom>
                  <a:avLst/>
                  <a:gdLst>
                    <a:gd name="T0" fmla="*/ 14 w 34"/>
                    <a:gd name="T1" fmla="*/ 1 h 24"/>
                    <a:gd name="T2" fmla="*/ 2 w 34"/>
                    <a:gd name="T3" fmla="*/ 2 h 24"/>
                    <a:gd name="T4" fmla="*/ 2 w 34"/>
                    <a:gd name="T5" fmla="*/ 5 h 24"/>
                    <a:gd name="T6" fmla="*/ 4 w 34"/>
                    <a:gd name="T7" fmla="*/ 6 h 24"/>
                    <a:gd name="T8" fmla="*/ 4 w 34"/>
                    <a:gd name="T9" fmla="*/ 9 h 24"/>
                    <a:gd name="T10" fmla="*/ 4 w 34"/>
                    <a:gd name="T11" fmla="*/ 12 h 24"/>
                    <a:gd name="T12" fmla="*/ 3 w 34"/>
                    <a:gd name="T13" fmla="*/ 13 h 24"/>
                    <a:gd name="T14" fmla="*/ 0 w 34"/>
                    <a:gd name="T15" fmla="*/ 15 h 24"/>
                    <a:gd name="T16" fmla="*/ 0 w 34"/>
                    <a:gd name="T17" fmla="*/ 18 h 24"/>
                    <a:gd name="T18" fmla="*/ 2 w 34"/>
                    <a:gd name="T19" fmla="*/ 20 h 24"/>
                    <a:gd name="T20" fmla="*/ 5 w 34"/>
                    <a:gd name="T21" fmla="*/ 24 h 24"/>
                    <a:gd name="T22" fmla="*/ 11 w 34"/>
                    <a:gd name="T23" fmla="*/ 24 h 24"/>
                    <a:gd name="T24" fmla="*/ 13 w 34"/>
                    <a:gd name="T25" fmla="*/ 22 h 24"/>
                    <a:gd name="T26" fmla="*/ 14 w 34"/>
                    <a:gd name="T27" fmla="*/ 19 h 24"/>
                    <a:gd name="T28" fmla="*/ 15 w 34"/>
                    <a:gd name="T29" fmla="*/ 18 h 24"/>
                    <a:gd name="T30" fmla="*/ 16 w 34"/>
                    <a:gd name="T31" fmla="*/ 18 h 24"/>
                    <a:gd name="T32" fmla="*/ 17 w 34"/>
                    <a:gd name="T33" fmla="*/ 18 h 24"/>
                    <a:gd name="T34" fmla="*/ 21 w 34"/>
                    <a:gd name="T35" fmla="*/ 17 h 24"/>
                    <a:gd name="T36" fmla="*/ 21 w 34"/>
                    <a:gd name="T37" fmla="*/ 16 h 24"/>
                    <a:gd name="T38" fmla="*/ 22 w 34"/>
                    <a:gd name="T39" fmla="*/ 16 h 24"/>
                    <a:gd name="T40" fmla="*/ 25 w 34"/>
                    <a:gd name="T41" fmla="*/ 14 h 24"/>
                    <a:gd name="T42" fmla="*/ 28 w 34"/>
                    <a:gd name="T43" fmla="*/ 14 h 24"/>
                    <a:gd name="T44" fmla="*/ 29 w 34"/>
                    <a:gd name="T45" fmla="*/ 12 h 24"/>
                    <a:gd name="T46" fmla="*/ 29 w 34"/>
                    <a:gd name="T47" fmla="*/ 12 h 24"/>
                    <a:gd name="T48" fmla="*/ 31 w 34"/>
                    <a:gd name="T49" fmla="*/ 11 h 24"/>
                    <a:gd name="T50" fmla="*/ 31 w 34"/>
                    <a:gd name="T51" fmla="*/ 9 h 24"/>
                    <a:gd name="T52" fmla="*/ 31 w 34"/>
                    <a:gd name="T53" fmla="*/ 7 h 24"/>
                    <a:gd name="T54" fmla="*/ 33 w 34"/>
                    <a:gd name="T55" fmla="*/ 5 h 24"/>
                    <a:gd name="T56" fmla="*/ 34 w 34"/>
                    <a:gd name="T57" fmla="*/ 3 h 24"/>
                    <a:gd name="T58" fmla="*/ 34 w 34"/>
                    <a:gd name="T59" fmla="*/ 2 h 24"/>
                    <a:gd name="T60" fmla="*/ 32 w 34"/>
                    <a:gd name="T61" fmla="*/ 0 h 24"/>
                    <a:gd name="T62" fmla="*/ 27 w 34"/>
                    <a:gd name="T6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4" h="24">
                      <a:moveTo>
                        <a:pt x="27" y="0"/>
                      </a:moveTo>
                      <a:cubicBezTo>
                        <a:pt x="23" y="0"/>
                        <a:pt x="18" y="0"/>
                        <a:pt x="14" y="1"/>
                      </a:cubicBezTo>
                      <a:cubicBezTo>
                        <a:pt x="10" y="1"/>
                        <a:pt x="6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5"/>
                        <a:pt x="2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4" y="6"/>
                      </a:cubicBezTo>
                      <a:cubicBezTo>
                        <a:pt x="4" y="6"/>
                        <a:pt x="4" y="7"/>
                        <a:pt x="4" y="8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5" y="10"/>
                        <a:pt x="5" y="11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3" y="12"/>
                        <a:pt x="3" y="12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2" y="14"/>
                        <a:pt x="2" y="14"/>
                        <a:pt x="1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9"/>
                        <a:pt x="1" y="19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3" y="21"/>
                        <a:pt x="4" y="22"/>
                        <a:pt x="5" y="23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3" y="24"/>
                        <a:pt x="13" y="23"/>
                        <a:pt x="13" y="22"/>
                      </a:cubicBezTo>
                      <a:cubicBezTo>
                        <a:pt x="13" y="22"/>
                        <a:pt x="14" y="21"/>
                        <a:pt x="14" y="21"/>
                      </a:cubicBezTo>
                      <a:cubicBezTo>
                        <a:pt x="14" y="20"/>
                        <a:pt x="14" y="20"/>
                        <a:pt x="14" y="19"/>
                      </a:cubicBezTo>
                      <a:cubicBezTo>
                        <a:pt x="14" y="19"/>
                        <a:pt x="14" y="19"/>
                        <a:pt x="14" y="19"/>
                      </a:cubicBezTo>
                      <a:cubicBezTo>
                        <a:pt x="15" y="19"/>
                        <a:pt x="15" y="19"/>
                        <a:pt x="15" y="18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cubicBezTo>
                        <a:pt x="15" y="18"/>
                        <a:pt x="15" y="18"/>
                        <a:pt x="16" y="18"/>
                      </a:cubicBezTo>
                      <a:cubicBezTo>
                        <a:pt x="16" y="18"/>
                        <a:pt x="16" y="18"/>
                        <a:pt x="16" y="18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20" y="18"/>
                        <a:pt x="21" y="18"/>
                        <a:pt x="21" y="17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6"/>
                        <a:pt x="23" y="16"/>
                        <a:pt x="24" y="15"/>
                      </a:cubicBezTo>
                      <a:cubicBezTo>
                        <a:pt x="24" y="15"/>
                        <a:pt x="25" y="14"/>
                        <a:pt x="25" y="14"/>
                      </a:cubicBezTo>
                      <a:cubicBezTo>
                        <a:pt x="25" y="14"/>
                        <a:pt x="26" y="14"/>
                        <a:pt x="26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9" y="14"/>
                        <a:pt x="29" y="13"/>
                        <a:pt x="29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30" y="12"/>
                        <a:pt x="31" y="12"/>
                        <a:pt x="31" y="11"/>
                      </a:cubicBezTo>
                      <a:cubicBezTo>
                        <a:pt x="32" y="11"/>
                        <a:pt x="32" y="10"/>
                        <a:pt x="31" y="10"/>
                      </a:cubicBezTo>
                      <a:cubicBezTo>
                        <a:pt x="31" y="9"/>
                        <a:pt x="31" y="9"/>
                        <a:pt x="31" y="9"/>
                      </a:cubicBezTo>
                      <a:cubicBezTo>
                        <a:pt x="31" y="9"/>
                        <a:pt x="31" y="9"/>
                        <a:pt x="31" y="9"/>
                      </a:cubicBezTo>
                      <a:cubicBezTo>
                        <a:pt x="31" y="8"/>
                        <a:pt x="31" y="7"/>
                        <a:pt x="31" y="7"/>
                      </a:cubicBezTo>
                      <a:cubicBezTo>
                        <a:pt x="31" y="6"/>
                        <a:pt x="31" y="6"/>
                        <a:pt x="32" y="5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4" y="5"/>
                        <a:pt x="34" y="3"/>
                        <a:pt x="34" y="3"/>
                      </a:cubicBezTo>
                      <a:cubicBezTo>
                        <a:pt x="34" y="3"/>
                        <a:pt x="34" y="3"/>
                        <a:pt x="34" y="3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4" y="1"/>
                        <a:pt x="34" y="1"/>
                        <a:pt x="33" y="1"/>
                      </a:cubicBezTo>
                      <a:cubicBezTo>
                        <a:pt x="33" y="0"/>
                        <a:pt x="33" y="0"/>
                        <a:pt x="32" y="0"/>
                      </a:cubicBezTo>
                      <a:cubicBezTo>
                        <a:pt x="32" y="0"/>
                        <a:pt x="31" y="0"/>
                        <a:pt x="31" y="0"/>
                      </a:cubicBezTo>
                      <a:cubicBezTo>
                        <a:pt x="29" y="0"/>
                        <a:pt x="28" y="0"/>
                        <a:pt x="27" y="0"/>
                      </a:cubicBezTo>
                    </a:path>
                  </a:pathLst>
                </a:custGeom>
                <a:grpFill/>
                <a:ln w="12700">
                  <a:solidFill>
                    <a:sysClr val="window" lastClr="FFFFFF">
                      <a:lumMod val="65000"/>
                    </a:sys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21" name="Freeform 41"/>
                <p:cNvSpPr>
                  <a:spLocks noEditPoints="1"/>
                </p:cNvSpPr>
                <p:nvPr/>
              </p:nvSpPr>
              <p:spPr bwMode="auto">
                <a:xfrm>
                  <a:off x="3902" y="1838"/>
                  <a:ext cx="301" cy="585"/>
                </a:xfrm>
                <a:custGeom>
                  <a:avLst/>
                  <a:gdLst>
                    <a:gd name="T0" fmla="*/ 51 w 126"/>
                    <a:gd name="T1" fmla="*/ 38 h 245"/>
                    <a:gd name="T2" fmla="*/ 34 w 126"/>
                    <a:gd name="T3" fmla="*/ 3 h 245"/>
                    <a:gd name="T4" fmla="*/ 35 w 126"/>
                    <a:gd name="T5" fmla="*/ 9 h 245"/>
                    <a:gd name="T6" fmla="*/ 34 w 126"/>
                    <a:gd name="T7" fmla="*/ 18 h 245"/>
                    <a:gd name="T8" fmla="*/ 22 w 126"/>
                    <a:gd name="T9" fmla="*/ 26 h 245"/>
                    <a:gd name="T10" fmla="*/ 39 w 126"/>
                    <a:gd name="T11" fmla="*/ 42 h 245"/>
                    <a:gd name="T12" fmla="*/ 48 w 126"/>
                    <a:gd name="T13" fmla="*/ 45 h 245"/>
                    <a:gd name="T14" fmla="*/ 59 w 126"/>
                    <a:gd name="T15" fmla="*/ 54 h 245"/>
                    <a:gd name="T16" fmla="*/ 58 w 126"/>
                    <a:gd name="T17" fmla="*/ 43 h 245"/>
                    <a:gd name="T18" fmla="*/ 65 w 126"/>
                    <a:gd name="T19" fmla="*/ 49 h 245"/>
                    <a:gd name="T20" fmla="*/ 67 w 126"/>
                    <a:gd name="T21" fmla="*/ 34 h 245"/>
                    <a:gd name="T22" fmla="*/ 74 w 126"/>
                    <a:gd name="T23" fmla="*/ 44 h 245"/>
                    <a:gd name="T24" fmla="*/ 78 w 126"/>
                    <a:gd name="T25" fmla="*/ 55 h 245"/>
                    <a:gd name="T26" fmla="*/ 85 w 126"/>
                    <a:gd name="T27" fmla="*/ 56 h 245"/>
                    <a:gd name="T28" fmla="*/ 90 w 126"/>
                    <a:gd name="T29" fmla="*/ 63 h 245"/>
                    <a:gd name="T30" fmla="*/ 80 w 126"/>
                    <a:gd name="T31" fmla="*/ 65 h 245"/>
                    <a:gd name="T32" fmla="*/ 71 w 126"/>
                    <a:gd name="T33" fmla="*/ 66 h 245"/>
                    <a:gd name="T34" fmla="*/ 64 w 126"/>
                    <a:gd name="T35" fmla="*/ 63 h 245"/>
                    <a:gd name="T36" fmla="*/ 56 w 126"/>
                    <a:gd name="T37" fmla="*/ 58 h 245"/>
                    <a:gd name="T38" fmla="*/ 48 w 126"/>
                    <a:gd name="T39" fmla="*/ 53 h 245"/>
                    <a:gd name="T40" fmla="*/ 32 w 126"/>
                    <a:gd name="T41" fmla="*/ 54 h 245"/>
                    <a:gd name="T42" fmla="*/ 24 w 126"/>
                    <a:gd name="T43" fmla="*/ 58 h 245"/>
                    <a:gd name="T44" fmla="*/ 14 w 126"/>
                    <a:gd name="T45" fmla="*/ 72 h 245"/>
                    <a:gd name="T46" fmla="*/ 6 w 126"/>
                    <a:gd name="T47" fmla="*/ 80 h 245"/>
                    <a:gd name="T48" fmla="*/ 1 w 126"/>
                    <a:gd name="T49" fmla="*/ 96 h 245"/>
                    <a:gd name="T50" fmla="*/ 1 w 126"/>
                    <a:gd name="T51" fmla="*/ 109 h 245"/>
                    <a:gd name="T52" fmla="*/ 9 w 126"/>
                    <a:gd name="T53" fmla="*/ 120 h 245"/>
                    <a:gd name="T54" fmla="*/ 21 w 126"/>
                    <a:gd name="T55" fmla="*/ 132 h 245"/>
                    <a:gd name="T56" fmla="*/ 33 w 126"/>
                    <a:gd name="T57" fmla="*/ 138 h 245"/>
                    <a:gd name="T58" fmla="*/ 43 w 126"/>
                    <a:gd name="T59" fmla="*/ 139 h 245"/>
                    <a:gd name="T60" fmla="*/ 57 w 126"/>
                    <a:gd name="T61" fmla="*/ 135 h 245"/>
                    <a:gd name="T62" fmla="*/ 67 w 126"/>
                    <a:gd name="T63" fmla="*/ 140 h 245"/>
                    <a:gd name="T64" fmla="*/ 68 w 126"/>
                    <a:gd name="T65" fmla="*/ 153 h 245"/>
                    <a:gd name="T66" fmla="*/ 76 w 126"/>
                    <a:gd name="T67" fmla="*/ 168 h 245"/>
                    <a:gd name="T68" fmla="*/ 77 w 126"/>
                    <a:gd name="T69" fmla="*/ 181 h 245"/>
                    <a:gd name="T70" fmla="*/ 71 w 126"/>
                    <a:gd name="T71" fmla="*/ 194 h 245"/>
                    <a:gd name="T72" fmla="*/ 71 w 126"/>
                    <a:gd name="T73" fmla="*/ 214 h 245"/>
                    <a:gd name="T74" fmla="*/ 72 w 126"/>
                    <a:gd name="T75" fmla="*/ 234 h 245"/>
                    <a:gd name="T76" fmla="*/ 81 w 126"/>
                    <a:gd name="T77" fmla="*/ 242 h 245"/>
                    <a:gd name="T78" fmla="*/ 97 w 126"/>
                    <a:gd name="T79" fmla="*/ 232 h 245"/>
                    <a:gd name="T80" fmla="*/ 100 w 126"/>
                    <a:gd name="T81" fmla="*/ 221 h 245"/>
                    <a:gd name="T82" fmla="*/ 108 w 126"/>
                    <a:gd name="T83" fmla="*/ 206 h 245"/>
                    <a:gd name="T84" fmla="*/ 119 w 126"/>
                    <a:gd name="T85" fmla="*/ 181 h 245"/>
                    <a:gd name="T86" fmla="*/ 122 w 126"/>
                    <a:gd name="T87" fmla="*/ 158 h 245"/>
                    <a:gd name="T88" fmla="*/ 124 w 126"/>
                    <a:gd name="T89" fmla="*/ 142 h 245"/>
                    <a:gd name="T90" fmla="*/ 122 w 126"/>
                    <a:gd name="T91" fmla="*/ 116 h 245"/>
                    <a:gd name="T92" fmla="*/ 116 w 126"/>
                    <a:gd name="T93" fmla="*/ 107 h 245"/>
                    <a:gd name="T94" fmla="*/ 106 w 126"/>
                    <a:gd name="T95" fmla="*/ 90 h 245"/>
                    <a:gd name="T96" fmla="*/ 99 w 126"/>
                    <a:gd name="T97" fmla="*/ 76 h 245"/>
                    <a:gd name="T98" fmla="*/ 103 w 126"/>
                    <a:gd name="T99" fmla="*/ 82 h 245"/>
                    <a:gd name="T100" fmla="*/ 111 w 126"/>
                    <a:gd name="T101" fmla="*/ 95 h 245"/>
                    <a:gd name="T102" fmla="*/ 116 w 126"/>
                    <a:gd name="T103" fmla="*/ 105 h 245"/>
                    <a:gd name="T104" fmla="*/ 118 w 126"/>
                    <a:gd name="T105" fmla="*/ 84 h 245"/>
                    <a:gd name="T106" fmla="*/ 115 w 126"/>
                    <a:gd name="T107" fmla="*/ 77 h 245"/>
                    <a:gd name="T108" fmla="*/ 110 w 126"/>
                    <a:gd name="T109" fmla="*/ 69 h 245"/>
                    <a:gd name="T110" fmla="*/ 106 w 126"/>
                    <a:gd name="T111" fmla="*/ 62 h 245"/>
                    <a:gd name="T112" fmla="*/ 99 w 126"/>
                    <a:gd name="T113" fmla="*/ 52 h 245"/>
                    <a:gd name="T114" fmla="*/ 80 w 126"/>
                    <a:gd name="T115" fmla="*/ 31 h 245"/>
                    <a:gd name="T116" fmla="*/ 62 w 126"/>
                    <a:gd name="T117" fmla="*/ 17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26" h="245">
                      <a:moveTo>
                        <a:pt x="49" y="38"/>
                      </a:moveTo>
                      <a:cubicBezTo>
                        <a:pt x="49" y="38"/>
                        <a:pt x="49" y="38"/>
                        <a:pt x="49" y="38"/>
                      </a:cubicBezTo>
                      <a:cubicBezTo>
                        <a:pt x="49" y="37"/>
                        <a:pt x="49" y="37"/>
                        <a:pt x="49" y="37"/>
                      </a:cubicBezTo>
                      <a:cubicBezTo>
                        <a:pt x="48" y="37"/>
                        <a:pt x="48" y="37"/>
                        <a:pt x="48" y="37"/>
                      </a:cubicBezTo>
                      <a:cubicBezTo>
                        <a:pt x="47" y="37"/>
                        <a:pt x="46" y="36"/>
                        <a:pt x="46" y="35"/>
                      </a:cubicBezTo>
                      <a:cubicBezTo>
                        <a:pt x="46" y="34"/>
                        <a:pt x="46" y="34"/>
                        <a:pt x="46" y="34"/>
                      </a:cubicBezTo>
                      <a:cubicBezTo>
                        <a:pt x="46" y="34"/>
                        <a:pt x="46" y="34"/>
                        <a:pt x="46" y="34"/>
                      </a:cubicBezTo>
                      <a:cubicBezTo>
                        <a:pt x="47" y="34"/>
                        <a:pt x="47" y="35"/>
                        <a:pt x="47" y="35"/>
                      </a:cubicBezTo>
                      <a:cubicBezTo>
                        <a:pt x="47" y="35"/>
                        <a:pt x="47" y="35"/>
                        <a:pt x="47" y="35"/>
                      </a:cubicBezTo>
                      <a:cubicBezTo>
                        <a:pt x="47" y="36"/>
                        <a:pt x="47" y="36"/>
                        <a:pt x="47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6"/>
                        <a:pt x="48" y="36"/>
                        <a:pt x="49" y="37"/>
                      </a:cubicBezTo>
                      <a:cubicBezTo>
                        <a:pt x="50" y="37"/>
                        <a:pt x="50" y="37"/>
                        <a:pt x="50" y="37"/>
                      </a:cubicBezTo>
                      <a:cubicBezTo>
                        <a:pt x="50" y="37"/>
                        <a:pt x="50" y="37"/>
                        <a:pt x="51" y="38"/>
                      </a:cubicBezTo>
                      <a:cubicBezTo>
                        <a:pt x="51" y="38"/>
                        <a:pt x="52" y="38"/>
                        <a:pt x="52" y="38"/>
                      </a:cubicBezTo>
                      <a:cubicBezTo>
                        <a:pt x="52" y="39"/>
                        <a:pt x="52" y="39"/>
                        <a:pt x="52" y="39"/>
                      </a:cubicBezTo>
                      <a:cubicBezTo>
                        <a:pt x="53" y="39"/>
                        <a:pt x="53" y="39"/>
                        <a:pt x="53" y="39"/>
                      </a:cubicBezTo>
                      <a:cubicBezTo>
                        <a:pt x="53" y="40"/>
                        <a:pt x="53" y="40"/>
                        <a:pt x="53" y="40"/>
                      </a:cubicBezTo>
                      <a:cubicBezTo>
                        <a:pt x="52" y="40"/>
                        <a:pt x="52" y="40"/>
                        <a:pt x="52" y="40"/>
                      </a:cubicBezTo>
                      <a:cubicBezTo>
                        <a:pt x="52" y="40"/>
                        <a:pt x="52" y="40"/>
                        <a:pt x="52" y="40"/>
                      </a:cubicBezTo>
                      <a:cubicBezTo>
                        <a:pt x="52" y="38"/>
                        <a:pt x="52" y="38"/>
                        <a:pt x="52" y="38"/>
                      </a:cubicBezTo>
                      <a:cubicBezTo>
                        <a:pt x="51" y="38"/>
                        <a:pt x="51" y="38"/>
                        <a:pt x="51" y="38"/>
                      </a:cubicBezTo>
                      <a:cubicBezTo>
                        <a:pt x="50" y="38"/>
                        <a:pt x="50" y="38"/>
                        <a:pt x="50" y="38"/>
                      </a:cubicBezTo>
                      <a:cubicBezTo>
                        <a:pt x="50" y="38"/>
                        <a:pt x="50" y="38"/>
                        <a:pt x="50" y="38"/>
                      </a:cubicBezTo>
                      <a:cubicBezTo>
                        <a:pt x="49" y="38"/>
                        <a:pt x="49" y="38"/>
                        <a:pt x="49" y="38"/>
                      </a:cubicBezTo>
                      <a:cubicBezTo>
                        <a:pt x="49" y="38"/>
                        <a:pt x="49" y="38"/>
                        <a:pt x="49" y="38"/>
                      </a:cubicBezTo>
                      <a:moveTo>
                        <a:pt x="34" y="0"/>
                      </a:moveTo>
                      <a:cubicBezTo>
                        <a:pt x="34" y="3"/>
                        <a:pt x="34" y="3"/>
                        <a:pt x="34" y="3"/>
                      </a:cubicBezTo>
                      <a:cubicBezTo>
                        <a:pt x="34" y="4"/>
                        <a:pt x="34" y="4"/>
                        <a:pt x="35" y="4"/>
                      </a:cubicBezTo>
                      <a:cubicBezTo>
                        <a:pt x="35" y="4"/>
                        <a:pt x="35" y="4"/>
                        <a:pt x="35" y="4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5" y="6"/>
                        <a:pt x="35" y="6"/>
                        <a:pt x="36" y="7"/>
                      </a:cubicBezTo>
                      <a:cubicBezTo>
                        <a:pt x="36" y="7"/>
                        <a:pt x="36" y="7"/>
                        <a:pt x="36" y="7"/>
                      </a:cubicBezTo>
                      <a:cubicBezTo>
                        <a:pt x="37" y="7"/>
                        <a:pt x="37" y="7"/>
                        <a:pt x="37" y="7"/>
                      </a:cubicBezTo>
                      <a:cubicBezTo>
                        <a:pt x="37" y="9"/>
                        <a:pt x="37" y="9"/>
                        <a:pt x="37" y="9"/>
                      </a:cubicBezTo>
                      <a:cubicBezTo>
                        <a:pt x="37" y="9"/>
                        <a:pt x="37" y="9"/>
                        <a:pt x="37" y="9"/>
                      </a:cubicBezTo>
                      <a:cubicBezTo>
                        <a:pt x="37" y="10"/>
                        <a:pt x="37" y="10"/>
                        <a:pt x="37" y="10"/>
                      </a:cubicBezTo>
                      <a:cubicBezTo>
                        <a:pt x="37" y="10"/>
                        <a:pt x="37" y="10"/>
                        <a:pt x="37" y="10"/>
                      </a:cubicBezTo>
                      <a:cubicBezTo>
                        <a:pt x="35" y="9"/>
                        <a:pt x="35" y="9"/>
                        <a:pt x="35" y="9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5" y="13"/>
                        <a:pt x="35" y="14"/>
                        <a:pt x="36" y="14"/>
                      </a:cubicBezTo>
                      <a:cubicBezTo>
                        <a:pt x="37" y="15"/>
                        <a:pt x="37" y="15"/>
                        <a:pt x="38" y="15"/>
                      </a:cubicBezTo>
                      <a:cubicBezTo>
                        <a:pt x="38" y="16"/>
                        <a:pt x="38" y="16"/>
                        <a:pt x="38" y="16"/>
                      </a:cubicBezTo>
                      <a:cubicBezTo>
                        <a:pt x="38" y="16"/>
                        <a:pt x="38" y="17"/>
                        <a:pt x="39" y="17"/>
                      </a:cubicBezTo>
                      <a:cubicBezTo>
                        <a:pt x="40" y="18"/>
                        <a:pt x="40" y="18"/>
                        <a:pt x="40" y="18"/>
                      </a:cubicBezTo>
                      <a:cubicBezTo>
                        <a:pt x="40" y="18"/>
                        <a:pt x="40" y="18"/>
                        <a:pt x="40" y="18"/>
                      </a:cubicBezTo>
                      <a:cubicBezTo>
                        <a:pt x="39" y="18"/>
                        <a:pt x="39" y="18"/>
                        <a:pt x="39" y="18"/>
                      </a:cubicBezTo>
                      <a:cubicBezTo>
                        <a:pt x="39" y="19"/>
                        <a:pt x="39" y="19"/>
                        <a:pt x="39" y="19"/>
                      </a:cubicBezTo>
                      <a:cubicBezTo>
                        <a:pt x="38" y="18"/>
                        <a:pt x="38" y="18"/>
                        <a:pt x="38" y="18"/>
                      </a:cubicBezTo>
                      <a:cubicBezTo>
                        <a:pt x="35" y="18"/>
                        <a:pt x="35" y="18"/>
                        <a:pt x="35" y="18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33" y="18"/>
                        <a:pt x="33" y="19"/>
                        <a:pt x="32" y="19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1" y="20"/>
                        <a:pt x="31" y="20"/>
                        <a:pt x="31" y="20"/>
                      </a:cubicBezTo>
                      <a:cubicBezTo>
                        <a:pt x="29" y="20"/>
                        <a:pt x="29" y="20"/>
                        <a:pt x="29" y="20"/>
                      </a:cubicBezTo>
                      <a:cubicBezTo>
                        <a:pt x="28" y="20"/>
                        <a:pt x="28" y="20"/>
                        <a:pt x="28" y="21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26" y="21"/>
                        <a:pt x="25" y="21"/>
                        <a:pt x="24" y="22"/>
                      </a:cubicBezTo>
                      <a:cubicBezTo>
                        <a:pt x="24" y="23"/>
                        <a:pt x="23" y="23"/>
                        <a:pt x="23" y="24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22" y="25"/>
                        <a:pt x="22" y="26"/>
                        <a:pt x="22" y="26"/>
                      </a:cubicBezTo>
                      <a:cubicBezTo>
                        <a:pt x="21" y="26"/>
                        <a:pt x="21" y="27"/>
                        <a:pt x="20" y="27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1" y="31"/>
                        <a:pt x="23" y="33"/>
                        <a:pt x="25" y="34"/>
                      </a:cubicBezTo>
                      <a:cubicBezTo>
                        <a:pt x="25" y="35"/>
                        <a:pt x="26" y="36"/>
                        <a:pt x="27" y="36"/>
                      </a:cubicBezTo>
                      <a:cubicBezTo>
                        <a:pt x="29" y="39"/>
                        <a:pt x="31" y="42"/>
                        <a:pt x="31" y="45"/>
                      </a:cubicBezTo>
                      <a:cubicBezTo>
                        <a:pt x="31" y="46"/>
                        <a:pt x="31" y="46"/>
                        <a:pt x="31" y="46"/>
                      </a:cubicBezTo>
                      <a:cubicBezTo>
                        <a:pt x="32" y="46"/>
                        <a:pt x="32" y="46"/>
                        <a:pt x="32" y="46"/>
                      </a:cubicBezTo>
                      <a:cubicBezTo>
                        <a:pt x="34" y="46"/>
                        <a:pt x="34" y="44"/>
                        <a:pt x="34" y="43"/>
                      </a:cubicBezTo>
                      <a:cubicBezTo>
                        <a:pt x="34" y="42"/>
                        <a:pt x="34" y="42"/>
                        <a:pt x="34" y="42"/>
                      </a:cubicBezTo>
                      <a:cubicBezTo>
                        <a:pt x="35" y="42"/>
                        <a:pt x="35" y="42"/>
                        <a:pt x="35" y="42"/>
                      </a:cubicBezTo>
                      <a:cubicBezTo>
                        <a:pt x="35" y="42"/>
                        <a:pt x="35" y="42"/>
                        <a:pt x="35" y="42"/>
                      </a:cubicBezTo>
                      <a:cubicBezTo>
                        <a:pt x="38" y="42"/>
                        <a:pt x="38" y="42"/>
                        <a:pt x="38" y="42"/>
                      </a:cubicBezTo>
                      <a:cubicBezTo>
                        <a:pt x="39" y="42"/>
                        <a:pt x="39" y="42"/>
                        <a:pt x="39" y="42"/>
                      </a:cubicBezTo>
                      <a:cubicBezTo>
                        <a:pt x="39" y="42"/>
                        <a:pt x="39" y="42"/>
                        <a:pt x="39" y="42"/>
                      </a:cubicBezTo>
                      <a:cubicBezTo>
                        <a:pt x="39" y="42"/>
                        <a:pt x="40" y="42"/>
                        <a:pt x="40" y="41"/>
                      </a:cubicBezTo>
                      <a:cubicBezTo>
                        <a:pt x="40" y="41"/>
                        <a:pt x="41" y="40"/>
                        <a:pt x="41" y="40"/>
                      </a:cubicBezTo>
                      <a:cubicBezTo>
                        <a:pt x="41" y="40"/>
                        <a:pt x="41" y="40"/>
                        <a:pt x="41" y="40"/>
                      </a:cubicBezTo>
                      <a:cubicBezTo>
                        <a:pt x="42" y="40"/>
                        <a:pt x="42" y="40"/>
                        <a:pt x="42" y="41"/>
                      </a:cubicBezTo>
                      <a:cubicBezTo>
                        <a:pt x="43" y="41"/>
                        <a:pt x="43" y="41"/>
                        <a:pt x="43" y="41"/>
                      </a:cubicBezTo>
                      <a:cubicBezTo>
                        <a:pt x="43" y="41"/>
                        <a:pt x="43" y="42"/>
                        <a:pt x="44" y="42"/>
                      </a:cubicBezTo>
                      <a:cubicBezTo>
                        <a:pt x="44" y="42"/>
                        <a:pt x="44" y="42"/>
                        <a:pt x="44" y="42"/>
                      </a:cubicBezTo>
                      <a:cubicBezTo>
                        <a:pt x="44" y="42"/>
                        <a:pt x="44" y="42"/>
                        <a:pt x="44" y="42"/>
                      </a:cubicBezTo>
                      <a:cubicBezTo>
                        <a:pt x="45" y="42"/>
                        <a:pt x="45" y="42"/>
                        <a:pt x="46" y="42"/>
                      </a:cubicBezTo>
                      <a:cubicBezTo>
                        <a:pt x="46" y="42"/>
                        <a:pt x="46" y="43"/>
                        <a:pt x="46" y="43"/>
                      </a:cubicBezTo>
                      <a:cubicBezTo>
                        <a:pt x="47" y="44"/>
                        <a:pt x="47" y="44"/>
                        <a:pt x="47" y="44"/>
                      </a:cubicBezTo>
                      <a:cubicBezTo>
                        <a:pt x="47" y="44"/>
                        <a:pt x="47" y="45"/>
                        <a:pt x="48" y="45"/>
                      </a:cubicBezTo>
                      <a:cubicBezTo>
                        <a:pt x="48" y="45"/>
                        <a:pt x="48" y="45"/>
                        <a:pt x="48" y="45"/>
                      </a:cubicBezTo>
                      <a:cubicBezTo>
                        <a:pt x="50" y="45"/>
                        <a:pt x="50" y="45"/>
                        <a:pt x="50" y="45"/>
                      </a:cubicBezTo>
                      <a:cubicBezTo>
                        <a:pt x="50" y="45"/>
                        <a:pt x="50" y="45"/>
                        <a:pt x="50" y="45"/>
                      </a:cubicBezTo>
                      <a:cubicBezTo>
                        <a:pt x="49" y="46"/>
                        <a:pt x="49" y="46"/>
                        <a:pt x="49" y="46"/>
                      </a:cubicBezTo>
                      <a:cubicBezTo>
                        <a:pt x="51" y="46"/>
                        <a:pt x="51" y="46"/>
                        <a:pt x="51" y="46"/>
                      </a:cubicBezTo>
                      <a:cubicBezTo>
                        <a:pt x="52" y="46"/>
                        <a:pt x="52" y="46"/>
                        <a:pt x="53" y="47"/>
                      </a:cubicBezTo>
                      <a:cubicBezTo>
                        <a:pt x="54" y="47"/>
                        <a:pt x="54" y="48"/>
                        <a:pt x="54" y="48"/>
                      </a:cubicBezTo>
                      <a:cubicBezTo>
                        <a:pt x="54" y="53"/>
                        <a:pt x="54" y="53"/>
                        <a:pt x="54" y="53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55"/>
                        <a:pt x="55" y="55"/>
                        <a:pt x="55" y="55"/>
                      </a:cubicBezTo>
                      <a:cubicBezTo>
                        <a:pt x="59" y="55"/>
                        <a:pt x="59" y="55"/>
                        <a:pt x="59" y="55"/>
                      </a:cubicBezTo>
                      <a:cubicBezTo>
                        <a:pt x="59" y="54"/>
                        <a:pt x="59" y="54"/>
                        <a:pt x="59" y="54"/>
                      </a:cubicBezTo>
                      <a:cubicBezTo>
                        <a:pt x="59" y="53"/>
                        <a:pt x="59" y="53"/>
                        <a:pt x="59" y="53"/>
                      </a:cubicBezTo>
                      <a:cubicBezTo>
                        <a:pt x="59" y="53"/>
                        <a:pt x="59" y="53"/>
                        <a:pt x="59" y="53"/>
                      </a:cubicBezTo>
                      <a:cubicBezTo>
                        <a:pt x="60" y="52"/>
                        <a:pt x="60" y="52"/>
                        <a:pt x="60" y="51"/>
                      </a:cubicBezTo>
                      <a:cubicBezTo>
                        <a:pt x="60" y="51"/>
                        <a:pt x="60" y="51"/>
                        <a:pt x="60" y="51"/>
                      </a:cubicBezTo>
                      <a:cubicBezTo>
                        <a:pt x="60" y="45"/>
                        <a:pt x="60" y="45"/>
                        <a:pt x="60" y="45"/>
                      </a:cubicBezTo>
                      <a:cubicBezTo>
                        <a:pt x="60" y="44"/>
                        <a:pt x="59" y="44"/>
                        <a:pt x="59" y="44"/>
                      </a:cubicBezTo>
                      <a:cubicBezTo>
                        <a:pt x="59" y="44"/>
                        <a:pt x="59" y="44"/>
                        <a:pt x="59" y="44"/>
                      </a:cubicBezTo>
                      <a:cubicBezTo>
                        <a:pt x="58" y="43"/>
                        <a:pt x="57" y="43"/>
                        <a:pt x="56" y="42"/>
                      </a:cubicBezTo>
                      <a:cubicBezTo>
                        <a:pt x="57" y="42"/>
                        <a:pt x="57" y="42"/>
                        <a:pt x="57" y="42"/>
                      </a:cubicBezTo>
                      <a:cubicBezTo>
                        <a:pt x="57" y="42"/>
                        <a:pt x="57" y="42"/>
                        <a:pt x="57" y="42"/>
                      </a:cubicBezTo>
                      <a:cubicBezTo>
                        <a:pt x="58" y="42"/>
                        <a:pt x="58" y="42"/>
                        <a:pt x="58" y="42"/>
                      </a:cubicBezTo>
                      <a:cubicBezTo>
                        <a:pt x="58" y="42"/>
                        <a:pt x="58" y="42"/>
                        <a:pt x="58" y="42"/>
                      </a:cubicBezTo>
                      <a:cubicBezTo>
                        <a:pt x="58" y="42"/>
                        <a:pt x="58" y="42"/>
                        <a:pt x="58" y="42"/>
                      </a:cubicBezTo>
                      <a:cubicBezTo>
                        <a:pt x="58" y="43"/>
                        <a:pt x="58" y="43"/>
                        <a:pt x="58" y="43"/>
                      </a:cubicBezTo>
                      <a:cubicBezTo>
                        <a:pt x="59" y="43"/>
                        <a:pt x="59" y="43"/>
                        <a:pt x="59" y="43"/>
                      </a:cubicBezTo>
                      <a:cubicBezTo>
                        <a:pt x="60" y="43"/>
                        <a:pt x="60" y="43"/>
                        <a:pt x="60" y="43"/>
                      </a:cubicBezTo>
                      <a:cubicBezTo>
                        <a:pt x="60" y="43"/>
                        <a:pt x="60" y="43"/>
                        <a:pt x="60" y="43"/>
                      </a:cubicBezTo>
                      <a:cubicBezTo>
                        <a:pt x="61" y="43"/>
                        <a:pt x="61" y="43"/>
                        <a:pt x="61" y="43"/>
                      </a:cubicBezTo>
                      <a:cubicBezTo>
                        <a:pt x="61" y="43"/>
                        <a:pt x="61" y="43"/>
                        <a:pt x="61" y="43"/>
                      </a:cubicBezTo>
                      <a:cubicBezTo>
                        <a:pt x="61" y="43"/>
                        <a:pt x="61" y="43"/>
                        <a:pt x="61" y="43"/>
                      </a:cubicBezTo>
                      <a:cubicBezTo>
                        <a:pt x="61" y="44"/>
                        <a:pt x="61" y="44"/>
                        <a:pt x="61" y="44"/>
                      </a:cubicBezTo>
                      <a:cubicBezTo>
                        <a:pt x="61" y="45"/>
                        <a:pt x="62" y="46"/>
                        <a:pt x="62" y="46"/>
                      </a:cubicBezTo>
                      <a:cubicBezTo>
                        <a:pt x="63" y="47"/>
                        <a:pt x="63" y="47"/>
                        <a:pt x="63" y="47"/>
                      </a:cubicBezTo>
                      <a:cubicBezTo>
                        <a:pt x="63" y="47"/>
                        <a:pt x="63" y="47"/>
                        <a:pt x="63" y="47"/>
                      </a:cubicBezTo>
                      <a:cubicBezTo>
                        <a:pt x="63" y="47"/>
                        <a:pt x="63" y="47"/>
                        <a:pt x="63" y="47"/>
                      </a:cubicBezTo>
                      <a:cubicBezTo>
                        <a:pt x="64" y="48"/>
                        <a:pt x="64" y="48"/>
                        <a:pt x="64" y="48"/>
                      </a:cubicBezTo>
                      <a:cubicBezTo>
                        <a:pt x="65" y="48"/>
                        <a:pt x="65" y="48"/>
                        <a:pt x="65" y="49"/>
                      </a:cubicBezTo>
                      <a:cubicBezTo>
                        <a:pt x="65" y="49"/>
                        <a:pt x="65" y="49"/>
                        <a:pt x="65" y="49"/>
                      </a:cubicBezTo>
                      <a:cubicBezTo>
                        <a:pt x="65" y="49"/>
                        <a:pt x="65" y="49"/>
                        <a:pt x="65" y="49"/>
                      </a:cubicBezTo>
                      <a:cubicBezTo>
                        <a:pt x="66" y="50"/>
                        <a:pt x="66" y="50"/>
                        <a:pt x="67" y="50"/>
                      </a:cubicBez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67" y="50"/>
                        <a:pt x="68" y="50"/>
                        <a:pt x="69" y="49"/>
                      </a:cubicBezTo>
                      <a:cubicBezTo>
                        <a:pt x="69" y="49"/>
                        <a:pt x="69" y="49"/>
                        <a:pt x="69" y="48"/>
                      </a:cubicBezTo>
                      <a:cubicBezTo>
                        <a:pt x="69" y="48"/>
                        <a:pt x="69" y="48"/>
                        <a:pt x="69" y="48"/>
                      </a:cubicBezTo>
                      <a:cubicBezTo>
                        <a:pt x="70" y="47"/>
                        <a:pt x="70" y="46"/>
                        <a:pt x="70" y="44"/>
                      </a:cubicBezTo>
                      <a:cubicBezTo>
                        <a:pt x="70" y="42"/>
                        <a:pt x="69" y="40"/>
                        <a:pt x="67" y="38"/>
                      </a:cubicBezTo>
                      <a:cubicBezTo>
                        <a:pt x="67" y="38"/>
                        <a:pt x="67" y="38"/>
                        <a:pt x="67" y="38"/>
                      </a:cubicBezTo>
                      <a:cubicBezTo>
                        <a:pt x="67" y="37"/>
                        <a:pt x="66" y="37"/>
                        <a:pt x="66" y="36"/>
                      </a:cubicBezTo>
                      <a:cubicBezTo>
                        <a:pt x="66" y="36"/>
                        <a:pt x="66" y="36"/>
                        <a:pt x="66" y="36"/>
                      </a:cubicBezTo>
                      <a:cubicBezTo>
                        <a:pt x="66" y="36"/>
                        <a:pt x="66" y="35"/>
                        <a:pt x="66" y="35"/>
                      </a:cubicBezTo>
                      <a:cubicBezTo>
                        <a:pt x="67" y="34"/>
                        <a:pt x="67" y="34"/>
                        <a:pt x="67" y="34"/>
                      </a:cubicBezTo>
                      <a:cubicBezTo>
                        <a:pt x="67" y="34"/>
                        <a:pt x="67" y="34"/>
                        <a:pt x="67" y="34"/>
                      </a:cubicBezTo>
                      <a:cubicBezTo>
                        <a:pt x="68" y="34"/>
                        <a:pt x="69" y="35"/>
                        <a:pt x="70" y="35"/>
                      </a:cubicBezTo>
                      <a:cubicBezTo>
                        <a:pt x="71" y="36"/>
                        <a:pt x="71" y="36"/>
                        <a:pt x="72" y="36"/>
                      </a:cubicBezTo>
                      <a:cubicBezTo>
                        <a:pt x="73" y="37"/>
                        <a:pt x="73" y="37"/>
                        <a:pt x="73" y="37"/>
                      </a:cubicBezTo>
                      <a:cubicBezTo>
                        <a:pt x="73" y="37"/>
                        <a:pt x="74" y="37"/>
                        <a:pt x="74" y="37"/>
                      </a:cubicBezTo>
                      <a:cubicBezTo>
                        <a:pt x="74" y="37"/>
                        <a:pt x="74" y="37"/>
                        <a:pt x="74" y="37"/>
                      </a:cubicBezTo>
                      <a:cubicBezTo>
                        <a:pt x="74" y="38"/>
                        <a:pt x="74" y="39"/>
                        <a:pt x="75" y="39"/>
                      </a:cubicBezTo>
                      <a:cubicBezTo>
                        <a:pt x="76" y="39"/>
                        <a:pt x="76" y="39"/>
                        <a:pt x="76" y="39"/>
                      </a:cubicBezTo>
                      <a:cubicBezTo>
                        <a:pt x="76" y="40"/>
                        <a:pt x="77" y="40"/>
                        <a:pt x="78" y="41"/>
                      </a:cubicBezTo>
                      <a:cubicBezTo>
                        <a:pt x="78" y="42"/>
                        <a:pt x="78" y="42"/>
                        <a:pt x="78" y="42"/>
                      </a:cubicBezTo>
                      <a:cubicBezTo>
                        <a:pt x="78" y="42"/>
                        <a:pt x="78" y="42"/>
                        <a:pt x="79" y="43"/>
                      </a:cubicBezTo>
                      <a:cubicBezTo>
                        <a:pt x="76" y="43"/>
                        <a:pt x="76" y="43"/>
                        <a:pt x="76" y="43"/>
                      </a:cubicBezTo>
                      <a:cubicBezTo>
                        <a:pt x="75" y="43"/>
                        <a:pt x="74" y="43"/>
                        <a:pt x="74" y="44"/>
                      </a:cubicBezTo>
                      <a:cubicBezTo>
                        <a:pt x="74" y="44"/>
                        <a:pt x="74" y="44"/>
                        <a:pt x="74" y="44"/>
                      </a:cubicBezTo>
                      <a:cubicBezTo>
                        <a:pt x="74" y="44"/>
                        <a:pt x="74" y="44"/>
                        <a:pt x="74" y="44"/>
                      </a:cubicBezTo>
                      <a:cubicBezTo>
                        <a:pt x="74" y="44"/>
                        <a:pt x="74" y="44"/>
                        <a:pt x="74" y="44"/>
                      </a:cubicBezTo>
                      <a:cubicBezTo>
                        <a:pt x="74" y="44"/>
                        <a:pt x="74" y="44"/>
                        <a:pt x="74" y="44"/>
                      </a:cubicBezTo>
                      <a:cubicBezTo>
                        <a:pt x="73" y="44"/>
                        <a:pt x="73" y="44"/>
                        <a:pt x="73" y="44"/>
                      </a:cubicBezTo>
                      <a:cubicBezTo>
                        <a:pt x="73" y="45"/>
                        <a:pt x="73" y="45"/>
                        <a:pt x="73" y="45"/>
                      </a:cubicBezTo>
                      <a:cubicBezTo>
                        <a:pt x="73" y="46"/>
                        <a:pt x="73" y="48"/>
                        <a:pt x="74" y="49"/>
                      </a:cubicBezTo>
                      <a:cubicBezTo>
                        <a:pt x="74" y="49"/>
                        <a:pt x="74" y="49"/>
                        <a:pt x="74" y="49"/>
                      </a:cubicBezTo>
                      <a:cubicBezTo>
                        <a:pt x="74" y="50"/>
                        <a:pt x="74" y="50"/>
                        <a:pt x="75" y="50"/>
                      </a:cubicBezTo>
                      <a:cubicBezTo>
                        <a:pt x="76" y="50"/>
                        <a:pt x="76" y="50"/>
                        <a:pt x="76" y="50"/>
                      </a:cubicBezTo>
                      <a:cubicBezTo>
                        <a:pt x="76" y="51"/>
                        <a:pt x="76" y="51"/>
                        <a:pt x="76" y="51"/>
                      </a:cubicBezTo>
                      <a:cubicBezTo>
                        <a:pt x="76" y="51"/>
                        <a:pt x="76" y="53"/>
                        <a:pt x="77" y="53"/>
                      </a:cubicBezTo>
                      <a:cubicBezTo>
                        <a:pt x="78" y="53"/>
                        <a:pt x="78" y="53"/>
                        <a:pt x="78" y="53"/>
                      </a:cubicBezTo>
                      <a:cubicBezTo>
                        <a:pt x="78" y="53"/>
                        <a:pt x="78" y="53"/>
                        <a:pt x="78" y="53"/>
                      </a:cubicBezTo>
                      <a:cubicBezTo>
                        <a:pt x="78" y="53"/>
                        <a:pt x="78" y="53"/>
                        <a:pt x="78" y="53"/>
                      </a:cubicBezTo>
                      <a:cubicBezTo>
                        <a:pt x="78" y="55"/>
                        <a:pt x="78" y="55"/>
                        <a:pt x="78" y="55"/>
                      </a:cubicBezTo>
                      <a:cubicBezTo>
                        <a:pt x="79" y="55"/>
                        <a:pt x="79" y="55"/>
                        <a:pt x="79" y="55"/>
                      </a:cubicBezTo>
                      <a:cubicBezTo>
                        <a:pt x="80" y="55"/>
                        <a:pt x="80" y="55"/>
                        <a:pt x="81" y="55"/>
                      </a:cubicBezTo>
                      <a:cubicBezTo>
                        <a:pt x="81" y="56"/>
                        <a:pt x="82" y="56"/>
                        <a:pt x="83" y="56"/>
                      </a:cubicBezTo>
                      <a:cubicBezTo>
                        <a:pt x="84" y="56"/>
                        <a:pt x="84" y="56"/>
                        <a:pt x="84" y="56"/>
                      </a:cubicBezTo>
                      <a:cubicBezTo>
                        <a:pt x="85" y="56"/>
                        <a:pt x="85" y="56"/>
                        <a:pt x="85" y="56"/>
                      </a:cubicBezTo>
                      <a:cubicBezTo>
                        <a:pt x="85" y="55"/>
                        <a:pt x="85" y="55"/>
                        <a:pt x="85" y="55"/>
                      </a:cubicBezTo>
                      <a:cubicBezTo>
                        <a:pt x="85" y="55"/>
                        <a:pt x="85" y="55"/>
                        <a:pt x="85" y="55"/>
                      </a:cubicBezTo>
                      <a:cubicBezTo>
                        <a:pt x="85" y="55"/>
                        <a:pt x="85" y="55"/>
                        <a:pt x="85" y="55"/>
                      </a:cubicBezTo>
                      <a:cubicBezTo>
                        <a:pt x="85" y="55"/>
                        <a:pt x="85" y="55"/>
                        <a:pt x="85" y="55"/>
                      </a:cubicBezTo>
                      <a:cubicBezTo>
                        <a:pt x="85" y="55"/>
                        <a:pt x="85" y="55"/>
                        <a:pt x="85" y="55"/>
                      </a:cubicBezTo>
                      <a:cubicBezTo>
                        <a:pt x="85" y="55"/>
                        <a:pt x="85" y="55"/>
                        <a:pt x="85" y="55"/>
                      </a:cubicBezTo>
                      <a:cubicBezTo>
                        <a:pt x="85" y="55"/>
                        <a:pt x="86" y="55"/>
                        <a:pt x="86" y="55"/>
                      </a:cubicBezTo>
                      <a:cubicBezTo>
                        <a:pt x="86" y="55"/>
                        <a:pt x="86" y="55"/>
                        <a:pt x="86" y="55"/>
                      </a:cubicBezTo>
                      <a:cubicBezTo>
                        <a:pt x="85" y="56"/>
                        <a:pt x="85" y="56"/>
                        <a:pt x="85" y="56"/>
                      </a:cubicBezTo>
                      <a:cubicBezTo>
                        <a:pt x="86" y="56"/>
                        <a:pt x="86" y="56"/>
                        <a:pt x="86" y="56"/>
                      </a:cubicBezTo>
                      <a:cubicBezTo>
                        <a:pt x="87" y="56"/>
                        <a:pt x="87" y="56"/>
                        <a:pt x="87" y="56"/>
                      </a:cubicBezTo>
                      <a:cubicBezTo>
                        <a:pt x="87" y="56"/>
                        <a:pt x="87" y="56"/>
                        <a:pt x="87" y="56"/>
                      </a:cubicBezTo>
                      <a:cubicBezTo>
                        <a:pt x="87" y="57"/>
                        <a:pt x="87" y="57"/>
                        <a:pt x="87" y="57"/>
                      </a:cubicBezTo>
                      <a:cubicBezTo>
                        <a:pt x="87" y="59"/>
                        <a:pt x="87" y="59"/>
                        <a:pt x="87" y="59"/>
                      </a:cubicBezTo>
                      <a:cubicBezTo>
                        <a:pt x="87" y="59"/>
                        <a:pt x="87" y="59"/>
                        <a:pt x="87" y="59"/>
                      </a:cubicBezTo>
                      <a:cubicBezTo>
                        <a:pt x="87" y="59"/>
                        <a:pt x="87" y="60"/>
                        <a:pt x="88" y="60"/>
                      </a:cubicBezTo>
                      <a:cubicBezTo>
                        <a:pt x="88" y="60"/>
                        <a:pt x="88" y="60"/>
                        <a:pt x="88" y="60"/>
                      </a:cubicBezTo>
                      <a:cubicBezTo>
                        <a:pt x="88" y="60"/>
                        <a:pt x="88" y="60"/>
                        <a:pt x="88" y="60"/>
                      </a:cubicBezTo>
                      <a:cubicBezTo>
                        <a:pt x="88" y="62"/>
                        <a:pt x="88" y="62"/>
                        <a:pt x="88" y="62"/>
                      </a:cubicBezTo>
                      <a:cubicBezTo>
                        <a:pt x="88" y="62"/>
                        <a:pt x="88" y="62"/>
                        <a:pt x="88" y="62"/>
                      </a:cubicBezTo>
                      <a:cubicBezTo>
                        <a:pt x="88" y="63"/>
                        <a:pt x="88" y="63"/>
                        <a:pt x="88" y="63"/>
                      </a:cubicBezTo>
                      <a:cubicBezTo>
                        <a:pt x="89" y="63"/>
                        <a:pt x="89" y="63"/>
                        <a:pt x="89" y="63"/>
                      </a:cubicBezTo>
                      <a:cubicBezTo>
                        <a:pt x="90" y="63"/>
                        <a:pt x="90" y="63"/>
                        <a:pt x="90" y="63"/>
                      </a:cubicBezTo>
                      <a:cubicBezTo>
                        <a:pt x="90" y="65"/>
                        <a:pt x="90" y="65"/>
                        <a:pt x="90" y="65"/>
                      </a:cubicBezTo>
                      <a:cubicBezTo>
                        <a:pt x="90" y="65"/>
                        <a:pt x="90" y="65"/>
                        <a:pt x="90" y="65"/>
                      </a:cubicBezTo>
                      <a:cubicBezTo>
                        <a:pt x="90" y="66"/>
                        <a:pt x="89" y="66"/>
                        <a:pt x="89" y="66"/>
                      </a:cubicBezTo>
                      <a:cubicBezTo>
                        <a:pt x="88" y="66"/>
                        <a:pt x="88" y="66"/>
                        <a:pt x="88" y="66"/>
                      </a:cubicBezTo>
                      <a:cubicBezTo>
                        <a:pt x="87" y="65"/>
                        <a:pt x="87" y="65"/>
                        <a:pt x="87" y="65"/>
                      </a:cubicBezTo>
                      <a:cubicBezTo>
                        <a:pt x="87" y="67"/>
                        <a:pt x="87" y="67"/>
                        <a:pt x="87" y="67"/>
                      </a:cubicBezTo>
                      <a:cubicBezTo>
                        <a:pt x="87" y="67"/>
                        <a:pt x="86" y="67"/>
                        <a:pt x="86" y="67"/>
                      </a:cubicBezTo>
                      <a:cubicBezTo>
                        <a:pt x="85" y="67"/>
                        <a:pt x="85" y="67"/>
                        <a:pt x="85" y="67"/>
                      </a:cubicBezTo>
                      <a:cubicBezTo>
                        <a:pt x="85" y="66"/>
                        <a:pt x="85" y="66"/>
                        <a:pt x="85" y="66"/>
                      </a:cubicBezTo>
                      <a:cubicBezTo>
                        <a:pt x="84" y="66"/>
                        <a:pt x="83" y="66"/>
                        <a:pt x="83" y="66"/>
                      </a:cubicBezTo>
                      <a:cubicBezTo>
                        <a:pt x="82" y="66"/>
                        <a:pt x="82" y="66"/>
                        <a:pt x="82" y="66"/>
                      </a:cubicBezTo>
                      <a:cubicBezTo>
                        <a:pt x="81" y="66"/>
                        <a:pt x="81" y="66"/>
                        <a:pt x="81" y="66"/>
                      </a:cubicBezTo>
                      <a:cubicBezTo>
                        <a:pt x="80" y="66"/>
                        <a:pt x="80" y="66"/>
                        <a:pt x="80" y="66"/>
                      </a:cubicBezTo>
                      <a:cubicBezTo>
                        <a:pt x="80" y="65"/>
                        <a:pt x="80" y="65"/>
                        <a:pt x="80" y="65"/>
                      </a:cubicBezTo>
                      <a:cubicBezTo>
                        <a:pt x="80" y="64"/>
                        <a:pt x="80" y="64"/>
                        <a:pt x="80" y="64"/>
                      </a:cubicBezTo>
                      <a:cubicBezTo>
                        <a:pt x="79" y="64"/>
                        <a:pt x="79" y="64"/>
                        <a:pt x="79" y="64"/>
                      </a:cubicBezTo>
                      <a:cubicBezTo>
                        <a:pt x="79" y="64"/>
                        <a:pt x="79" y="64"/>
                        <a:pt x="78" y="64"/>
                      </a:cubicBezTo>
                      <a:cubicBezTo>
                        <a:pt x="78" y="63"/>
                        <a:pt x="77" y="63"/>
                        <a:pt x="77" y="63"/>
                      </a:cubicBezTo>
                      <a:cubicBezTo>
                        <a:pt x="76" y="63"/>
                        <a:pt x="76" y="63"/>
                        <a:pt x="76" y="63"/>
                      </a:cubicBezTo>
                      <a:cubicBezTo>
                        <a:pt x="76" y="64"/>
                        <a:pt x="76" y="64"/>
                        <a:pt x="76" y="64"/>
                      </a:cubicBezTo>
                      <a:cubicBezTo>
                        <a:pt x="76" y="65"/>
                        <a:pt x="76" y="66"/>
                        <a:pt x="75" y="67"/>
                      </a:cubicBezTo>
                      <a:cubicBezTo>
                        <a:pt x="75" y="67"/>
                        <a:pt x="75" y="67"/>
                        <a:pt x="74" y="67"/>
                      </a:cubicBezTo>
                      <a:cubicBezTo>
                        <a:pt x="74" y="67"/>
                        <a:pt x="74" y="67"/>
                        <a:pt x="74" y="67"/>
                      </a:cubicBezTo>
                      <a:cubicBezTo>
                        <a:pt x="73" y="67"/>
                        <a:pt x="73" y="67"/>
                        <a:pt x="73" y="67"/>
                      </a:cubicBezTo>
                      <a:cubicBezTo>
                        <a:pt x="73" y="67"/>
                        <a:pt x="73" y="67"/>
                        <a:pt x="73" y="67"/>
                      </a:cubicBezTo>
                      <a:cubicBezTo>
                        <a:pt x="72" y="67"/>
                        <a:pt x="72" y="67"/>
                        <a:pt x="72" y="67"/>
                      </a:cubicBezTo>
                      <a:cubicBezTo>
                        <a:pt x="72" y="66"/>
                        <a:pt x="72" y="66"/>
                        <a:pt x="72" y="66"/>
                      </a:cubicBezTo>
                      <a:cubicBezTo>
                        <a:pt x="71" y="66"/>
                        <a:pt x="71" y="66"/>
                        <a:pt x="71" y="66"/>
                      </a:cubicBezTo>
                      <a:cubicBezTo>
                        <a:pt x="70" y="66"/>
                        <a:pt x="70" y="66"/>
                        <a:pt x="70" y="66"/>
                      </a:cubicBezTo>
                      <a:cubicBezTo>
                        <a:pt x="70" y="66"/>
                        <a:pt x="70" y="66"/>
                        <a:pt x="70" y="66"/>
                      </a:cubicBezTo>
                      <a:cubicBezTo>
                        <a:pt x="69" y="66"/>
                        <a:pt x="69" y="66"/>
                        <a:pt x="69" y="66"/>
                      </a:cubicBezTo>
                      <a:cubicBezTo>
                        <a:pt x="69" y="66"/>
                        <a:pt x="69" y="66"/>
                        <a:pt x="69" y="66"/>
                      </a:cubicBezTo>
                      <a:cubicBezTo>
                        <a:pt x="69" y="65"/>
                        <a:pt x="69" y="65"/>
                        <a:pt x="69" y="65"/>
                      </a:cubicBezTo>
                      <a:cubicBezTo>
                        <a:pt x="69" y="64"/>
                        <a:pt x="69" y="64"/>
                        <a:pt x="69" y="64"/>
                      </a:cubicBezTo>
                      <a:cubicBezTo>
                        <a:pt x="68" y="64"/>
                        <a:pt x="68" y="64"/>
                        <a:pt x="68" y="64"/>
                      </a:cubicBezTo>
                      <a:cubicBezTo>
                        <a:pt x="68" y="64"/>
                        <a:pt x="67" y="64"/>
                        <a:pt x="67" y="64"/>
                      </a:cubicBezTo>
                      <a:cubicBezTo>
                        <a:pt x="67" y="64"/>
                        <a:pt x="67" y="64"/>
                        <a:pt x="67" y="64"/>
                      </a:cubicBezTo>
                      <a:cubicBezTo>
                        <a:pt x="67" y="64"/>
                        <a:pt x="67" y="64"/>
                        <a:pt x="67" y="64"/>
                      </a:cubicBezTo>
                      <a:cubicBezTo>
                        <a:pt x="68" y="63"/>
                        <a:pt x="68" y="63"/>
                        <a:pt x="68" y="63"/>
                      </a:cubicBezTo>
                      <a:cubicBezTo>
                        <a:pt x="66" y="63"/>
                        <a:pt x="66" y="63"/>
                        <a:pt x="66" y="63"/>
                      </a:cubicBezTo>
                      <a:cubicBezTo>
                        <a:pt x="66" y="63"/>
                        <a:pt x="66" y="63"/>
                        <a:pt x="66" y="63"/>
                      </a:cubicBezTo>
                      <a:cubicBezTo>
                        <a:pt x="65" y="63"/>
                        <a:pt x="65" y="63"/>
                        <a:pt x="64" y="63"/>
                      </a:cubicBezTo>
                      <a:cubicBezTo>
                        <a:pt x="63" y="63"/>
                        <a:pt x="63" y="63"/>
                        <a:pt x="63" y="63"/>
                      </a:cubicBezTo>
                      <a:cubicBezTo>
                        <a:pt x="63" y="63"/>
                        <a:pt x="63" y="63"/>
                        <a:pt x="63" y="63"/>
                      </a:cubicBezTo>
                      <a:cubicBezTo>
                        <a:pt x="63" y="62"/>
                        <a:pt x="63" y="62"/>
                        <a:pt x="63" y="62"/>
                      </a:cubicBezTo>
                      <a:cubicBezTo>
                        <a:pt x="63" y="61"/>
                        <a:pt x="63" y="61"/>
                        <a:pt x="63" y="61"/>
                      </a:cubicBezTo>
                      <a:cubicBezTo>
                        <a:pt x="62" y="61"/>
                        <a:pt x="62" y="61"/>
                        <a:pt x="62" y="61"/>
                      </a:cubicBezTo>
                      <a:cubicBezTo>
                        <a:pt x="61" y="61"/>
                        <a:pt x="61" y="61"/>
                        <a:pt x="61" y="61"/>
                      </a:cubicBezTo>
                      <a:cubicBezTo>
                        <a:pt x="61" y="61"/>
                        <a:pt x="60" y="61"/>
                        <a:pt x="60" y="61"/>
                      </a:cubicBezTo>
                      <a:cubicBezTo>
                        <a:pt x="59" y="61"/>
                        <a:pt x="59" y="61"/>
                        <a:pt x="58" y="61"/>
                      </a:cubicBezTo>
                      <a:cubicBezTo>
                        <a:pt x="58" y="61"/>
                        <a:pt x="58" y="61"/>
                        <a:pt x="58" y="61"/>
                      </a:cubicBezTo>
                      <a:cubicBezTo>
                        <a:pt x="57" y="61"/>
                        <a:pt x="57" y="61"/>
                        <a:pt x="57" y="61"/>
                      </a:cubicBezTo>
                      <a:cubicBezTo>
                        <a:pt x="57" y="61"/>
                        <a:pt x="57" y="60"/>
                        <a:pt x="57" y="60"/>
                      </a:cubicBezTo>
                      <a:cubicBezTo>
                        <a:pt x="58" y="59"/>
                        <a:pt x="58" y="59"/>
                        <a:pt x="58" y="59"/>
                      </a:cubicBezTo>
                      <a:cubicBezTo>
                        <a:pt x="56" y="58"/>
                        <a:pt x="56" y="58"/>
                        <a:pt x="56" y="58"/>
                      </a:cubicBezTo>
                      <a:cubicBezTo>
                        <a:pt x="56" y="58"/>
                        <a:pt x="56" y="58"/>
                        <a:pt x="56" y="58"/>
                      </a:cubicBezTo>
                      <a:cubicBezTo>
                        <a:pt x="56" y="58"/>
                        <a:pt x="56" y="58"/>
                        <a:pt x="56" y="58"/>
                      </a:cubicBezTo>
                      <a:cubicBezTo>
                        <a:pt x="56" y="58"/>
                        <a:pt x="56" y="58"/>
                        <a:pt x="56" y="58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55" y="56"/>
                        <a:pt x="55" y="56"/>
                        <a:pt x="55" y="56"/>
                      </a:cubicBezTo>
                      <a:cubicBezTo>
                        <a:pt x="55" y="56"/>
                        <a:pt x="55" y="56"/>
                        <a:pt x="55" y="56"/>
                      </a:cubicBezTo>
                      <a:cubicBezTo>
                        <a:pt x="54" y="56"/>
                        <a:pt x="54" y="56"/>
                        <a:pt x="54" y="56"/>
                      </a:cubicBezTo>
                      <a:cubicBezTo>
                        <a:pt x="54" y="55"/>
                        <a:pt x="54" y="55"/>
                        <a:pt x="54" y="55"/>
                      </a:cubicBezTo>
                      <a:cubicBezTo>
                        <a:pt x="55" y="55"/>
                        <a:pt x="55" y="54"/>
                        <a:pt x="54" y="54"/>
                      </a:cubicBezTo>
                      <a:cubicBezTo>
                        <a:pt x="54" y="53"/>
                        <a:pt x="53" y="53"/>
                        <a:pt x="52" y="53"/>
                      </a:cubicBezTo>
                      <a:cubicBezTo>
                        <a:pt x="52" y="53"/>
                        <a:pt x="52" y="53"/>
                        <a:pt x="52" y="53"/>
                      </a:cubicBezTo>
                      <a:cubicBezTo>
                        <a:pt x="52" y="52"/>
                        <a:pt x="52" y="52"/>
                        <a:pt x="52" y="52"/>
                      </a:cubicBezTo>
                      <a:cubicBezTo>
                        <a:pt x="52" y="51"/>
                        <a:pt x="52" y="51"/>
                        <a:pt x="52" y="51"/>
                      </a:cubicBezTo>
                      <a:cubicBezTo>
                        <a:pt x="51" y="51"/>
                        <a:pt x="51" y="51"/>
                        <a:pt x="51" y="51"/>
                      </a:cubicBezTo>
                      <a:cubicBezTo>
                        <a:pt x="49" y="51"/>
                        <a:pt x="48" y="52"/>
                        <a:pt x="48" y="53"/>
                      </a:cubicBezTo>
                      <a:cubicBezTo>
                        <a:pt x="47" y="54"/>
                        <a:pt x="47" y="54"/>
                        <a:pt x="46" y="54"/>
                      </a:cubicBezTo>
                      <a:cubicBezTo>
                        <a:pt x="46" y="54"/>
                        <a:pt x="46" y="54"/>
                        <a:pt x="46" y="54"/>
                      </a:cubicBezTo>
                      <a:cubicBezTo>
                        <a:pt x="46" y="54"/>
                        <a:pt x="45" y="54"/>
                        <a:pt x="44" y="54"/>
                      </a:cubicBezTo>
                      <a:cubicBezTo>
                        <a:pt x="44" y="53"/>
                        <a:pt x="43" y="53"/>
                        <a:pt x="43" y="53"/>
                      </a:cubicBezTo>
                      <a:cubicBezTo>
                        <a:pt x="41" y="53"/>
                        <a:pt x="40" y="53"/>
                        <a:pt x="39" y="53"/>
                      </a:cubicBezTo>
                      <a:cubicBezTo>
                        <a:pt x="39" y="53"/>
                        <a:pt x="38" y="53"/>
                        <a:pt x="38" y="53"/>
                      </a:cubicBezTo>
                      <a:cubicBezTo>
                        <a:pt x="37" y="53"/>
                        <a:pt x="37" y="53"/>
                        <a:pt x="36" y="53"/>
                      </a:cubicBezTo>
                      <a:cubicBezTo>
                        <a:pt x="35" y="53"/>
                        <a:pt x="35" y="53"/>
                        <a:pt x="35" y="53"/>
                      </a:cubicBezTo>
                      <a:cubicBezTo>
                        <a:pt x="35" y="54"/>
                        <a:pt x="35" y="54"/>
                        <a:pt x="35" y="54"/>
                      </a:cubicBezTo>
                      <a:cubicBezTo>
                        <a:pt x="35" y="54"/>
                        <a:pt x="35" y="54"/>
                        <a:pt x="35" y="54"/>
                      </a:cubicBezTo>
                      <a:cubicBezTo>
                        <a:pt x="35" y="54"/>
                        <a:pt x="35" y="54"/>
                        <a:pt x="34" y="54"/>
                      </a:cubicBezTo>
                      <a:cubicBezTo>
                        <a:pt x="34" y="54"/>
                        <a:pt x="34" y="54"/>
                        <a:pt x="34" y="54"/>
                      </a:cubicBezTo>
                      <a:cubicBezTo>
                        <a:pt x="33" y="54"/>
                        <a:pt x="33" y="54"/>
                        <a:pt x="33" y="54"/>
                      </a:cubicBezTo>
                      <a:cubicBezTo>
                        <a:pt x="32" y="54"/>
                        <a:pt x="32" y="54"/>
                        <a:pt x="32" y="54"/>
                      </a:cubicBezTo>
                      <a:cubicBezTo>
                        <a:pt x="32" y="55"/>
                        <a:pt x="32" y="55"/>
                        <a:pt x="32" y="55"/>
                      </a:cubicBezTo>
                      <a:cubicBezTo>
                        <a:pt x="32" y="56"/>
                        <a:pt x="32" y="56"/>
                        <a:pt x="32" y="56"/>
                      </a:cubicBezTo>
                      <a:cubicBezTo>
                        <a:pt x="32" y="56"/>
                        <a:pt x="32" y="56"/>
                        <a:pt x="31" y="56"/>
                      </a:cubicBezTo>
                      <a:cubicBezTo>
                        <a:pt x="31" y="56"/>
                        <a:pt x="30" y="56"/>
                        <a:pt x="30" y="56"/>
                      </a:cubicBezTo>
                      <a:cubicBezTo>
                        <a:pt x="29" y="56"/>
                        <a:pt x="29" y="56"/>
                        <a:pt x="29" y="56"/>
                      </a:cubicBezTo>
                      <a:cubicBezTo>
                        <a:pt x="29" y="55"/>
                        <a:pt x="28" y="55"/>
                        <a:pt x="27" y="55"/>
                      </a:cubicBezTo>
                      <a:cubicBezTo>
                        <a:pt x="27" y="55"/>
                        <a:pt x="27" y="55"/>
                        <a:pt x="26" y="56"/>
                      </a:cubicBezTo>
                      <a:cubicBezTo>
                        <a:pt x="26" y="56"/>
                        <a:pt x="26" y="56"/>
                        <a:pt x="26" y="56"/>
                      </a:cubicBezTo>
                      <a:cubicBezTo>
                        <a:pt x="26" y="57"/>
                        <a:pt x="26" y="57"/>
                        <a:pt x="26" y="57"/>
                      </a:cubicBezTo>
                      <a:cubicBezTo>
                        <a:pt x="26" y="56"/>
                        <a:pt x="26" y="56"/>
                        <a:pt x="26" y="56"/>
                      </a:cubicBezTo>
                      <a:cubicBezTo>
                        <a:pt x="26" y="56"/>
                        <a:pt x="25" y="56"/>
                        <a:pt x="24" y="57"/>
                      </a:cubicBezTo>
                      <a:cubicBezTo>
                        <a:pt x="24" y="57"/>
                        <a:pt x="24" y="57"/>
                        <a:pt x="24" y="58"/>
                      </a:cubicBezTo>
                      <a:cubicBezTo>
                        <a:pt x="24" y="58"/>
                        <a:pt x="24" y="58"/>
                        <a:pt x="24" y="58"/>
                      </a:cubicBezTo>
                      <a:cubicBezTo>
                        <a:pt x="24" y="58"/>
                        <a:pt x="24" y="58"/>
                        <a:pt x="24" y="58"/>
                      </a:cubicBezTo>
                      <a:cubicBezTo>
                        <a:pt x="23" y="60"/>
                        <a:pt x="22" y="60"/>
                        <a:pt x="21" y="60"/>
                      </a:cubicBezTo>
                      <a:cubicBezTo>
                        <a:pt x="20" y="60"/>
                        <a:pt x="20" y="60"/>
                        <a:pt x="20" y="61"/>
                      </a:cubicBezTo>
                      <a:cubicBezTo>
                        <a:pt x="20" y="61"/>
                        <a:pt x="20" y="61"/>
                        <a:pt x="20" y="61"/>
                      </a:cubicBezTo>
                      <a:cubicBezTo>
                        <a:pt x="19" y="61"/>
                        <a:pt x="19" y="61"/>
                        <a:pt x="19" y="61"/>
                      </a:cubicBezTo>
                      <a:cubicBezTo>
                        <a:pt x="19" y="61"/>
                        <a:pt x="19" y="61"/>
                        <a:pt x="19" y="61"/>
                      </a:cubicBezTo>
                      <a:cubicBezTo>
                        <a:pt x="19" y="61"/>
                        <a:pt x="19" y="61"/>
                        <a:pt x="19" y="61"/>
                      </a:cubicBezTo>
                      <a:cubicBezTo>
                        <a:pt x="18" y="61"/>
                        <a:pt x="18" y="61"/>
                        <a:pt x="18" y="61"/>
                      </a:cubicBezTo>
                      <a:cubicBezTo>
                        <a:pt x="17" y="62"/>
                        <a:pt x="17" y="64"/>
                        <a:pt x="17" y="65"/>
                      </a:cubicBezTo>
                      <a:cubicBezTo>
                        <a:pt x="17" y="65"/>
                        <a:pt x="17" y="65"/>
                        <a:pt x="17" y="65"/>
                      </a:cubicBezTo>
                      <a:cubicBezTo>
                        <a:pt x="17" y="66"/>
                        <a:pt x="16" y="67"/>
                        <a:pt x="16" y="67"/>
                      </a:cubicBezTo>
                      <a:cubicBezTo>
                        <a:pt x="15" y="67"/>
                        <a:pt x="15" y="67"/>
                        <a:pt x="15" y="67"/>
                      </a:cubicBezTo>
                      <a:cubicBezTo>
                        <a:pt x="15" y="68"/>
                        <a:pt x="15" y="68"/>
                        <a:pt x="15" y="68"/>
                      </a:cubicBezTo>
                      <a:cubicBezTo>
                        <a:pt x="16" y="70"/>
                        <a:pt x="16" y="71"/>
                        <a:pt x="15" y="71"/>
                      </a:cubicBezTo>
                      <a:cubicBezTo>
                        <a:pt x="15" y="72"/>
                        <a:pt x="14" y="72"/>
                        <a:pt x="14" y="72"/>
                      </a:cubicBezTo>
                      <a:cubicBezTo>
                        <a:pt x="13" y="72"/>
                        <a:pt x="13" y="72"/>
                        <a:pt x="13" y="72"/>
                      </a:cubicBezTo>
                      <a:cubicBezTo>
                        <a:pt x="13" y="72"/>
                        <a:pt x="13" y="72"/>
                        <a:pt x="13" y="72"/>
                      </a:cubicBezTo>
                      <a:cubicBezTo>
                        <a:pt x="12" y="71"/>
                        <a:pt x="12" y="71"/>
                        <a:pt x="12" y="71"/>
                      </a:cubicBezTo>
                      <a:cubicBezTo>
                        <a:pt x="11" y="71"/>
                        <a:pt x="11" y="72"/>
                        <a:pt x="11" y="72"/>
                      </a:cubicBezTo>
                      <a:cubicBezTo>
                        <a:pt x="11" y="73"/>
                        <a:pt x="11" y="73"/>
                        <a:pt x="11" y="73"/>
                      </a:cubicBezTo>
                      <a:cubicBezTo>
                        <a:pt x="10" y="73"/>
                        <a:pt x="10" y="73"/>
                        <a:pt x="10" y="73"/>
                      </a:cubicBezTo>
                      <a:cubicBezTo>
                        <a:pt x="10" y="73"/>
                        <a:pt x="10" y="73"/>
                        <a:pt x="10" y="73"/>
                      </a:cubicBezTo>
                      <a:cubicBezTo>
                        <a:pt x="10" y="73"/>
                        <a:pt x="10" y="73"/>
                        <a:pt x="10" y="73"/>
                      </a:cubicBezTo>
                      <a:cubicBezTo>
                        <a:pt x="9" y="73"/>
                        <a:pt x="9" y="73"/>
                        <a:pt x="9" y="73"/>
                      </a:cubicBezTo>
                      <a:cubicBezTo>
                        <a:pt x="9" y="73"/>
                        <a:pt x="8" y="73"/>
                        <a:pt x="8" y="73"/>
                      </a:cubicBezTo>
                      <a:cubicBezTo>
                        <a:pt x="8" y="74"/>
                        <a:pt x="8" y="74"/>
                        <a:pt x="8" y="74"/>
                      </a:cubicBezTo>
                      <a:cubicBezTo>
                        <a:pt x="7" y="75"/>
                        <a:pt x="7" y="77"/>
                        <a:pt x="7" y="78"/>
                      </a:cubicBezTo>
                      <a:cubicBezTo>
                        <a:pt x="7" y="79"/>
                        <a:pt x="7" y="79"/>
                        <a:pt x="7" y="79"/>
                      </a:cubicBezTo>
                      <a:cubicBezTo>
                        <a:pt x="6" y="79"/>
                        <a:pt x="6" y="80"/>
                        <a:pt x="6" y="80"/>
                      </a:cubicBezTo>
                      <a:cubicBezTo>
                        <a:pt x="6" y="80"/>
                        <a:pt x="6" y="80"/>
                        <a:pt x="6" y="80"/>
                      </a:cubicBezTo>
                      <a:cubicBezTo>
                        <a:pt x="5" y="80"/>
                        <a:pt x="5" y="80"/>
                        <a:pt x="5" y="80"/>
                      </a:cubicBezTo>
                      <a:cubicBezTo>
                        <a:pt x="5" y="83"/>
                        <a:pt x="5" y="83"/>
                        <a:pt x="5" y="83"/>
                      </a:cubicBezTo>
                      <a:cubicBezTo>
                        <a:pt x="5" y="84"/>
                        <a:pt x="5" y="85"/>
                        <a:pt x="4" y="85"/>
                      </a:cubicBezTo>
                      <a:cubicBezTo>
                        <a:pt x="3" y="86"/>
                        <a:pt x="3" y="86"/>
                        <a:pt x="3" y="86"/>
                      </a:cubicBezTo>
                      <a:cubicBezTo>
                        <a:pt x="2" y="86"/>
                        <a:pt x="2" y="86"/>
                        <a:pt x="2" y="86"/>
                      </a:cubicBezTo>
                      <a:cubicBezTo>
                        <a:pt x="2" y="87"/>
                        <a:pt x="2" y="87"/>
                        <a:pt x="2" y="87"/>
                      </a:cubicBezTo>
                      <a:cubicBezTo>
                        <a:pt x="2" y="87"/>
                        <a:pt x="2" y="88"/>
                        <a:pt x="2" y="88"/>
                      </a:cubicBezTo>
                      <a:cubicBezTo>
                        <a:pt x="2" y="89"/>
                        <a:pt x="2" y="89"/>
                        <a:pt x="1" y="90"/>
                      </a:cubicBezTo>
                      <a:cubicBezTo>
                        <a:pt x="1" y="90"/>
                        <a:pt x="1" y="90"/>
                        <a:pt x="0" y="90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0" y="93"/>
                        <a:pt x="0" y="93"/>
                        <a:pt x="0" y="93"/>
                      </a:cubicBezTo>
                      <a:cubicBezTo>
                        <a:pt x="0" y="94"/>
                        <a:pt x="0" y="95"/>
                        <a:pt x="0" y="96"/>
                      </a:cubicBezTo>
                      <a:cubicBezTo>
                        <a:pt x="1" y="96"/>
                        <a:pt x="1" y="96"/>
                        <a:pt x="1" y="96"/>
                      </a:cubicBezTo>
                      <a:cubicBezTo>
                        <a:pt x="1" y="97"/>
                        <a:pt x="1" y="97"/>
                        <a:pt x="1" y="97"/>
                      </a:cubicBezTo>
                      <a:cubicBezTo>
                        <a:pt x="1" y="97"/>
                        <a:pt x="1" y="98"/>
                        <a:pt x="2" y="98"/>
                      </a:cubicBezTo>
                      <a:cubicBezTo>
                        <a:pt x="2" y="98"/>
                        <a:pt x="2" y="98"/>
                        <a:pt x="2" y="98"/>
                      </a:cubicBezTo>
                      <a:cubicBezTo>
                        <a:pt x="2" y="98"/>
                        <a:pt x="2" y="98"/>
                        <a:pt x="2" y="98"/>
                      </a:cubicBezTo>
                      <a:cubicBezTo>
                        <a:pt x="2" y="99"/>
                        <a:pt x="2" y="99"/>
                        <a:pt x="2" y="99"/>
                      </a:cubicBezTo>
                      <a:cubicBezTo>
                        <a:pt x="2" y="99"/>
                        <a:pt x="2" y="99"/>
                        <a:pt x="2" y="99"/>
                      </a:cubicBezTo>
                      <a:cubicBezTo>
                        <a:pt x="2" y="100"/>
                        <a:pt x="3" y="100"/>
                        <a:pt x="4" y="101"/>
                      </a:cubicBezTo>
                      <a:cubicBezTo>
                        <a:pt x="4" y="101"/>
                        <a:pt x="4" y="101"/>
                        <a:pt x="4" y="101"/>
                      </a:cubicBezTo>
                      <a:cubicBezTo>
                        <a:pt x="4" y="101"/>
                        <a:pt x="4" y="101"/>
                        <a:pt x="4" y="101"/>
                      </a:cubicBezTo>
                      <a:cubicBezTo>
                        <a:pt x="4" y="101"/>
                        <a:pt x="4" y="102"/>
                        <a:pt x="4" y="102"/>
                      </a:cubicBezTo>
                      <a:cubicBezTo>
                        <a:pt x="4" y="103"/>
                        <a:pt x="4" y="103"/>
                        <a:pt x="4" y="103"/>
                      </a:cubicBezTo>
                      <a:cubicBezTo>
                        <a:pt x="4" y="104"/>
                        <a:pt x="4" y="105"/>
                        <a:pt x="3" y="106"/>
                      </a:cubicBezTo>
                      <a:cubicBezTo>
                        <a:pt x="3" y="106"/>
                        <a:pt x="3" y="107"/>
                        <a:pt x="2" y="107"/>
                      </a:cubicBezTo>
                      <a:cubicBezTo>
                        <a:pt x="2" y="108"/>
                        <a:pt x="1" y="108"/>
                        <a:pt x="1" y="109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2" y="111"/>
                        <a:pt x="2" y="111"/>
                        <a:pt x="2" y="111"/>
                      </a:cubicBezTo>
                      <a:cubicBezTo>
                        <a:pt x="2" y="111"/>
                        <a:pt x="2" y="111"/>
                        <a:pt x="2" y="111"/>
                      </a:cubicBezTo>
                      <a:cubicBezTo>
                        <a:pt x="2" y="111"/>
                        <a:pt x="2" y="111"/>
                        <a:pt x="2" y="111"/>
                      </a:cubicBezTo>
                      <a:cubicBezTo>
                        <a:pt x="2" y="112"/>
                        <a:pt x="2" y="112"/>
                        <a:pt x="2" y="112"/>
                      </a:cubicBezTo>
                      <a:cubicBezTo>
                        <a:pt x="2" y="112"/>
                        <a:pt x="2" y="112"/>
                        <a:pt x="2" y="112"/>
                      </a:cubicBezTo>
                      <a:cubicBezTo>
                        <a:pt x="2" y="112"/>
                        <a:pt x="2" y="113"/>
                        <a:pt x="3" y="113"/>
                      </a:cubicBezTo>
                      <a:cubicBezTo>
                        <a:pt x="4" y="114"/>
                        <a:pt x="4" y="114"/>
                        <a:pt x="4" y="114"/>
                      </a:cubicBezTo>
                      <a:cubicBezTo>
                        <a:pt x="4" y="114"/>
                        <a:pt x="4" y="115"/>
                        <a:pt x="5" y="116"/>
                      </a:cubicBezTo>
                      <a:cubicBezTo>
                        <a:pt x="5" y="116"/>
                        <a:pt x="5" y="116"/>
                        <a:pt x="5" y="116"/>
                      </a:cubicBezTo>
                      <a:cubicBezTo>
                        <a:pt x="5" y="117"/>
                        <a:pt x="5" y="117"/>
                        <a:pt x="6" y="118"/>
                      </a:cubicBezTo>
                      <a:cubicBezTo>
                        <a:pt x="6" y="118"/>
                        <a:pt x="7" y="118"/>
                        <a:pt x="7" y="118"/>
                      </a:cubicBezTo>
                      <a:cubicBezTo>
                        <a:pt x="7" y="119"/>
                        <a:pt x="7" y="119"/>
                        <a:pt x="7" y="119"/>
                      </a:cubicBezTo>
                      <a:cubicBezTo>
                        <a:pt x="8" y="119"/>
                        <a:pt x="9" y="120"/>
                        <a:pt x="9" y="120"/>
                      </a:cubicBezTo>
                      <a:cubicBezTo>
                        <a:pt x="11" y="121"/>
                        <a:pt x="11" y="123"/>
                        <a:pt x="11" y="125"/>
                      </a:cubicBezTo>
                      <a:cubicBezTo>
                        <a:pt x="11" y="125"/>
                        <a:pt x="11" y="125"/>
                        <a:pt x="11" y="125"/>
                      </a:cubicBezTo>
                      <a:cubicBezTo>
                        <a:pt x="11" y="126"/>
                        <a:pt x="11" y="129"/>
                        <a:pt x="13" y="129"/>
                      </a:cubicBezTo>
                      <a:cubicBezTo>
                        <a:pt x="13" y="129"/>
                        <a:pt x="13" y="129"/>
                        <a:pt x="13" y="129"/>
                      </a:cubicBezTo>
                      <a:cubicBezTo>
                        <a:pt x="14" y="129"/>
                        <a:pt x="14" y="129"/>
                        <a:pt x="14" y="129"/>
                      </a:cubicBezTo>
                      <a:cubicBezTo>
                        <a:pt x="14" y="129"/>
                        <a:pt x="14" y="129"/>
                        <a:pt x="14" y="129"/>
                      </a:cubicBezTo>
                      <a:cubicBezTo>
                        <a:pt x="14" y="131"/>
                        <a:pt x="14" y="131"/>
                        <a:pt x="14" y="131"/>
                      </a:cubicBezTo>
                      <a:cubicBezTo>
                        <a:pt x="15" y="131"/>
                        <a:pt x="15" y="131"/>
                        <a:pt x="15" y="131"/>
                      </a:cubicBezTo>
                      <a:cubicBezTo>
                        <a:pt x="16" y="131"/>
                        <a:pt x="16" y="131"/>
                        <a:pt x="16" y="131"/>
                      </a:cubicBezTo>
                      <a:cubicBezTo>
                        <a:pt x="18" y="131"/>
                        <a:pt x="18" y="131"/>
                        <a:pt x="18" y="131"/>
                      </a:cubicBezTo>
                      <a:cubicBezTo>
                        <a:pt x="18" y="131"/>
                        <a:pt x="18" y="132"/>
                        <a:pt x="20" y="132"/>
                      </a:cubicBezTo>
                      <a:cubicBezTo>
                        <a:pt x="20" y="132"/>
                        <a:pt x="20" y="132"/>
                        <a:pt x="20" y="132"/>
                      </a:cubicBezTo>
                      <a:cubicBezTo>
                        <a:pt x="20" y="132"/>
                        <a:pt x="20" y="132"/>
                        <a:pt x="20" y="132"/>
                      </a:cubicBezTo>
                      <a:cubicBezTo>
                        <a:pt x="21" y="132"/>
                        <a:pt x="21" y="132"/>
                        <a:pt x="21" y="132"/>
                      </a:cubicBezTo>
                      <a:cubicBezTo>
                        <a:pt x="21" y="132"/>
                        <a:pt x="21" y="132"/>
                        <a:pt x="21" y="132"/>
                      </a:cubicBezTo>
                      <a:cubicBezTo>
                        <a:pt x="21" y="132"/>
                        <a:pt x="21" y="132"/>
                        <a:pt x="21" y="132"/>
                      </a:cubicBezTo>
                      <a:cubicBezTo>
                        <a:pt x="21" y="133"/>
                        <a:pt x="21" y="134"/>
                        <a:pt x="22" y="134"/>
                      </a:cubicBezTo>
                      <a:cubicBezTo>
                        <a:pt x="22" y="134"/>
                        <a:pt x="22" y="134"/>
                        <a:pt x="22" y="134"/>
                      </a:cubicBezTo>
                      <a:cubicBezTo>
                        <a:pt x="22" y="135"/>
                        <a:pt x="23" y="136"/>
                        <a:pt x="24" y="136"/>
                      </a:cubicBezTo>
                      <a:cubicBezTo>
                        <a:pt x="25" y="136"/>
                        <a:pt x="26" y="137"/>
                        <a:pt x="26" y="137"/>
                      </a:cubicBezTo>
                      <a:cubicBezTo>
                        <a:pt x="27" y="138"/>
                        <a:pt x="27" y="138"/>
                        <a:pt x="27" y="138"/>
                      </a:cubicBezTo>
                      <a:cubicBezTo>
                        <a:pt x="27" y="138"/>
                        <a:pt x="27" y="138"/>
                        <a:pt x="27" y="138"/>
                      </a:cubicBezTo>
                      <a:cubicBezTo>
                        <a:pt x="27" y="139"/>
                        <a:pt x="28" y="139"/>
                        <a:pt x="28" y="139"/>
                      </a:cubicBezTo>
                      <a:cubicBezTo>
                        <a:pt x="30" y="139"/>
                        <a:pt x="30" y="139"/>
                        <a:pt x="30" y="139"/>
                      </a:cubicBezTo>
                      <a:cubicBezTo>
                        <a:pt x="30" y="138"/>
                        <a:pt x="30" y="138"/>
                        <a:pt x="30" y="138"/>
                      </a:cubicBezTo>
                      <a:cubicBezTo>
                        <a:pt x="30" y="138"/>
                        <a:pt x="30" y="138"/>
                        <a:pt x="30" y="138"/>
                      </a:cubicBezTo>
                      <a:cubicBezTo>
                        <a:pt x="31" y="138"/>
                        <a:pt x="31" y="138"/>
                        <a:pt x="32" y="138"/>
                      </a:cubicBezTo>
                      <a:cubicBezTo>
                        <a:pt x="33" y="138"/>
                        <a:pt x="33" y="138"/>
                        <a:pt x="33" y="138"/>
                      </a:cubicBezTo>
                      <a:cubicBezTo>
                        <a:pt x="33" y="137"/>
                        <a:pt x="33" y="137"/>
                        <a:pt x="33" y="137"/>
                      </a:cubicBezTo>
                      <a:cubicBezTo>
                        <a:pt x="33" y="137"/>
                        <a:pt x="33" y="137"/>
                        <a:pt x="33" y="137"/>
                      </a:cubicBezTo>
                      <a:cubicBezTo>
                        <a:pt x="33" y="137"/>
                        <a:pt x="34" y="136"/>
                        <a:pt x="34" y="136"/>
                      </a:cubicBezTo>
                      <a:cubicBezTo>
                        <a:pt x="34" y="136"/>
                        <a:pt x="35" y="137"/>
                        <a:pt x="35" y="137"/>
                      </a:cubicBezTo>
                      <a:cubicBezTo>
                        <a:pt x="35" y="137"/>
                        <a:pt x="35" y="137"/>
                        <a:pt x="35" y="137"/>
                      </a:cubicBezTo>
                      <a:cubicBezTo>
                        <a:pt x="35" y="137"/>
                        <a:pt x="36" y="138"/>
                        <a:pt x="37" y="138"/>
                      </a:cubicBezTo>
                      <a:cubicBezTo>
                        <a:pt x="38" y="138"/>
                        <a:pt x="38" y="138"/>
                        <a:pt x="38" y="138"/>
                      </a:cubicBezTo>
                      <a:cubicBezTo>
                        <a:pt x="38" y="138"/>
                        <a:pt x="38" y="138"/>
                        <a:pt x="38" y="138"/>
                      </a:cubicBezTo>
                      <a:cubicBezTo>
                        <a:pt x="38" y="138"/>
                        <a:pt x="38" y="138"/>
                        <a:pt x="38" y="138"/>
                      </a:cubicBezTo>
                      <a:cubicBezTo>
                        <a:pt x="39" y="138"/>
                        <a:pt x="39" y="138"/>
                        <a:pt x="39" y="139"/>
                      </a:cubicBezTo>
                      <a:cubicBezTo>
                        <a:pt x="40" y="139"/>
                        <a:pt x="41" y="139"/>
                        <a:pt x="42" y="139"/>
                      </a:cubicBezTo>
                      <a:cubicBezTo>
                        <a:pt x="42" y="139"/>
                        <a:pt x="42" y="139"/>
                        <a:pt x="42" y="139"/>
                      </a:cubicBezTo>
                      <a:cubicBezTo>
                        <a:pt x="43" y="139"/>
                        <a:pt x="43" y="139"/>
                        <a:pt x="43" y="139"/>
                      </a:cubicBezTo>
                      <a:cubicBezTo>
                        <a:pt x="43" y="139"/>
                        <a:pt x="43" y="139"/>
                        <a:pt x="43" y="139"/>
                      </a:cubicBezTo>
                      <a:cubicBezTo>
                        <a:pt x="44" y="139"/>
                        <a:pt x="44" y="139"/>
                        <a:pt x="44" y="139"/>
                      </a:cubicBezTo>
                      <a:cubicBezTo>
                        <a:pt x="46" y="139"/>
                        <a:pt x="46" y="139"/>
                        <a:pt x="46" y="138"/>
                      </a:cubicBezTo>
                      <a:cubicBezTo>
                        <a:pt x="46" y="138"/>
                        <a:pt x="46" y="138"/>
                        <a:pt x="46" y="138"/>
                      </a:cubicBezTo>
                      <a:cubicBezTo>
                        <a:pt x="46" y="138"/>
                        <a:pt x="46" y="138"/>
                        <a:pt x="46" y="138"/>
                      </a:cubicBezTo>
                      <a:cubicBezTo>
                        <a:pt x="46" y="138"/>
                        <a:pt x="46" y="138"/>
                        <a:pt x="46" y="138"/>
                      </a:cubicBezTo>
                      <a:cubicBezTo>
                        <a:pt x="47" y="138"/>
                        <a:pt x="47" y="138"/>
                        <a:pt x="47" y="138"/>
                      </a:cubicBezTo>
                      <a:cubicBezTo>
                        <a:pt x="47" y="137"/>
                        <a:pt x="47" y="137"/>
                        <a:pt x="47" y="137"/>
                      </a:cubicBezTo>
                      <a:cubicBezTo>
                        <a:pt x="47" y="136"/>
                        <a:pt x="47" y="136"/>
                        <a:pt x="48" y="135"/>
                      </a:cubicBezTo>
                      <a:cubicBezTo>
                        <a:pt x="48" y="134"/>
                        <a:pt x="48" y="134"/>
                        <a:pt x="49" y="134"/>
                      </a:cubicBezTo>
                      <a:cubicBezTo>
                        <a:pt x="49" y="134"/>
                        <a:pt x="49" y="133"/>
                        <a:pt x="50" y="133"/>
                      </a:cubicBezTo>
                      <a:cubicBezTo>
                        <a:pt x="50" y="133"/>
                        <a:pt x="50" y="133"/>
                        <a:pt x="50" y="133"/>
                      </a:cubicBezTo>
                      <a:cubicBezTo>
                        <a:pt x="51" y="133"/>
                        <a:pt x="51" y="133"/>
                        <a:pt x="51" y="133"/>
                      </a:cubicBezTo>
                      <a:cubicBezTo>
                        <a:pt x="54" y="133"/>
                        <a:pt x="54" y="133"/>
                        <a:pt x="54" y="133"/>
                      </a:cubicBezTo>
                      <a:cubicBezTo>
                        <a:pt x="55" y="133"/>
                        <a:pt x="56" y="134"/>
                        <a:pt x="57" y="135"/>
                      </a:cubicBezTo>
                      <a:cubicBezTo>
                        <a:pt x="57" y="136"/>
                        <a:pt x="57" y="136"/>
                        <a:pt x="58" y="136"/>
                      </a:cubicBezTo>
                      <a:cubicBezTo>
                        <a:pt x="59" y="136"/>
                        <a:pt x="59" y="136"/>
                        <a:pt x="59" y="136"/>
                      </a:cubicBezTo>
                      <a:cubicBezTo>
                        <a:pt x="60" y="136"/>
                        <a:pt x="60" y="136"/>
                        <a:pt x="60" y="136"/>
                      </a:cubicBezTo>
                      <a:cubicBezTo>
                        <a:pt x="60" y="136"/>
                        <a:pt x="60" y="136"/>
                        <a:pt x="60" y="136"/>
                      </a:cubicBezTo>
                      <a:cubicBezTo>
                        <a:pt x="60" y="137"/>
                        <a:pt x="60" y="137"/>
                        <a:pt x="60" y="137"/>
                      </a:cubicBezTo>
                      <a:cubicBezTo>
                        <a:pt x="60" y="138"/>
                        <a:pt x="60" y="138"/>
                        <a:pt x="60" y="138"/>
                      </a:cubicBezTo>
                      <a:cubicBezTo>
                        <a:pt x="61" y="138"/>
                        <a:pt x="61" y="138"/>
                        <a:pt x="61" y="138"/>
                      </a:cubicBezTo>
                      <a:cubicBezTo>
                        <a:pt x="61" y="138"/>
                        <a:pt x="61" y="138"/>
                        <a:pt x="61" y="138"/>
                      </a:cubicBezTo>
                      <a:cubicBezTo>
                        <a:pt x="62" y="138"/>
                        <a:pt x="62" y="138"/>
                        <a:pt x="63" y="138"/>
                      </a:cubicBezTo>
                      <a:cubicBezTo>
                        <a:pt x="64" y="138"/>
                        <a:pt x="64" y="138"/>
                        <a:pt x="64" y="138"/>
                      </a:cubicBezTo>
                      <a:cubicBezTo>
                        <a:pt x="64" y="138"/>
                        <a:pt x="64" y="138"/>
                        <a:pt x="64" y="138"/>
                      </a:cubicBezTo>
                      <a:cubicBezTo>
                        <a:pt x="64" y="139"/>
                        <a:pt x="64" y="139"/>
                        <a:pt x="64" y="139"/>
                      </a:cubicBezTo>
                      <a:cubicBezTo>
                        <a:pt x="65" y="139"/>
                        <a:pt x="65" y="139"/>
                        <a:pt x="65" y="139"/>
                      </a:cubicBezTo>
                      <a:cubicBezTo>
                        <a:pt x="66" y="139"/>
                        <a:pt x="66" y="139"/>
                        <a:pt x="67" y="140"/>
                      </a:cubicBezTo>
                      <a:cubicBezTo>
                        <a:pt x="67" y="140"/>
                        <a:pt x="68" y="140"/>
                        <a:pt x="68" y="141"/>
                      </a:cubicBezTo>
                      <a:cubicBezTo>
                        <a:pt x="69" y="141"/>
                        <a:pt x="70" y="143"/>
                        <a:pt x="70" y="144"/>
                      </a:cubicBezTo>
                      <a:cubicBezTo>
                        <a:pt x="70" y="145"/>
                        <a:pt x="70" y="145"/>
                        <a:pt x="69" y="146"/>
                      </a:cubicBezTo>
                      <a:cubicBezTo>
                        <a:pt x="69" y="147"/>
                        <a:pt x="69" y="147"/>
                        <a:pt x="69" y="147"/>
                      </a:cubicBezTo>
                      <a:cubicBezTo>
                        <a:pt x="69" y="147"/>
                        <a:pt x="69" y="148"/>
                        <a:pt x="68" y="148"/>
                      </a:cubicBezTo>
                      <a:cubicBezTo>
                        <a:pt x="68" y="149"/>
                        <a:pt x="68" y="149"/>
                        <a:pt x="68" y="149"/>
                      </a:cubicBezTo>
                      <a:cubicBezTo>
                        <a:pt x="68" y="149"/>
                        <a:pt x="68" y="149"/>
                        <a:pt x="68" y="149"/>
                      </a:cubicBezTo>
                      <a:cubicBezTo>
                        <a:pt x="67" y="149"/>
                        <a:pt x="67" y="149"/>
                        <a:pt x="67" y="149"/>
                      </a:cubicBezTo>
                      <a:cubicBezTo>
                        <a:pt x="67" y="151"/>
                        <a:pt x="67" y="151"/>
                        <a:pt x="67" y="151"/>
                      </a:cubicBezTo>
                      <a:cubicBezTo>
                        <a:pt x="67" y="152"/>
                        <a:pt x="67" y="152"/>
                        <a:pt x="67" y="152"/>
                      </a:cubicBezTo>
                      <a:cubicBezTo>
                        <a:pt x="68" y="152"/>
                        <a:pt x="68" y="152"/>
                        <a:pt x="68" y="152"/>
                      </a:cubicBezTo>
                      <a:cubicBezTo>
                        <a:pt x="68" y="152"/>
                        <a:pt x="68" y="152"/>
                        <a:pt x="68" y="152"/>
                      </a:cubicBezTo>
                      <a:cubicBezTo>
                        <a:pt x="68" y="153"/>
                        <a:pt x="68" y="153"/>
                        <a:pt x="68" y="153"/>
                      </a:cubicBezTo>
                      <a:cubicBezTo>
                        <a:pt x="68" y="153"/>
                        <a:pt x="68" y="153"/>
                        <a:pt x="68" y="153"/>
                      </a:cubicBezTo>
                      <a:cubicBezTo>
                        <a:pt x="68" y="154"/>
                        <a:pt x="68" y="154"/>
                        <a:pt x="68" y="154"/>
                      </a:cubicBezTo>
                      <a:cubicBezTo>
                        <a:pt x="68" y="154"/>
                        <a:pt x="69" y="155"/>
                        <a:pt x="70" y="155"/>
                      </a:cubicBezTo>
                      <a:cubicBezTo>
                        <a:pt x="70" y="155"/>
                        <a:pt x="70" y="155"/>
                        <a:pt x="70" y="155"/>
                      </a:cubicBezTo>
                      <a:cubicBezTo>
                        <a:pt x="70" y="156"/>
                        <a:pt x="71" y="156"/>
                        <a:pt x="71" y="157"/>
                      </a:cubicBezTo>
                      <a:cubicBezTo>
                        <a:pt x="71" y="157"/>
                        <a:pt x="71" y="157"/>
                        <a:pt x="72" y="158"/>
                      </a:cubicBezTo>
                      <a:cubicBezTo>
                        <a:pt x="72" y="159"/>
                        <a:pt x="72" y="159"/>
                        <a:pt x="73" y="160"/>
                      </a:cubicBezTo>
                      <a:cubicBezTo>
                        <a:pt x="73" y="161"/>
                        <a:pt x="73" y="161"/>
                        <a:pt x="73" y="161"/>
                      </a:cubicBezTo>
                      <a:cubicBezTo>
                        <a:pt x="73" y="161"/>
                        <a:pt x="73" y="162"/>
                        <a:pt x="73" y="162"/>
                      </a:cubicBezTo>
                      <a:cubicBezTo>
                        <a:pt x="73" y="163"/>
                        <a:pt x="73" y="163"/>
                        <a:pt x="74" y="164"/>
                      </a:cubicBezTo>
                      <a:cubicBezTo>
                        <a:pt x="75" y="164"/>
                        <a:pt x="75" y="164"/>
                        <a:pt x="75" y="164"/>
                      </a:cubicBezTo>
                      <a:cubicBezTo>
                        <a:pt x="75" y="165"/>
                        <a:pt x="75" y="165"/>
                        <a:pt x="76" y="165"/>
                      </a:cubicBezTo>
                      <a:cubicBezTo>
                        <a:pt x="76" y="165"/>
                        <a:pt x="76" y="166"/>
                        <a:pt x="76" y="166"/>
                      </a:cubicBezTo>
                      <a:cubicBezTo>
                        <a:pt x="76" y="166"/>
                        <a:pt x="76" y="166"/>
                        <a:pt x="76" y="166"/>
                      </a:cubicBezTo>
                      <a:cubicBezTo>
                        <a:pt x="76" y="167"/>
                        <a:pt x="76" y="167"/>
                        <a:pt x="76" y="168"/>
                      </a:cubicBezTo>
                      <a:cubicBezTo>
                        <a:pt x="76" y="169"/>
                        <a:pt x="76" y="169"/>
                        <a:pt x="76" y="169"/>
                      </a:cubicBezTo>
                      <a:cubicBezTo>
                        <a:pt x="76" y="169"/>
                        <a:pt x="76" y="169"/>
                        <a:pt x="76" y="169"/>
                      </a:cubicBezTo>
                      <a:cubicBezTo>
                        <a:pt x="77" y="169"/>
                        <a:pt x="77" y="169"/>
                        <a:pt x="77" y="169"/>
                      </a:cubicBezTo>
                      <a:cubicBezTo>
                        <a:pt x="77" y="169"/>
                        <a:pt x="77" y="169"/>
                        <a:pt x="77" y="169"/>
                      </a:cubicBezTo>
                      <a:cubicBezTo>
                        <a:pt x="77" y="170"/>
                        <a:pt x="77" y="170"/>
                        <a:pt x="77" y="170"/>
                      </a:cubicBezTo>
                      <a:cubicBezTo>
                        <a:pt x="77" y="170"/>
                        <a:pt x="77" y="170"/>
                        <a:pt x="77" y="170"/>
                      </a:cubicBezTo>
                      <a:cubicBezTo>
                        <a:pt x="77" y="173"/>
                        <a:pt x="77" y="173"/>
                        <a:pt x="77" y="173"/>
                      </a:cubicBezTo>
                      <a:cubicBezTo>
                        <a:pt x="77" y="174"/>
                        <a:pt x="77" y="174"/>
                        <a:pt x="77" y="174"/>
                      </a:cubicBezTo>
                      <a:cubicBezTo>
                        <a:pt x="77" y="174"/>
                        <a:pt x="77" y="176"/>
                        <a:pt x="77" y="176"/>
                      </a:cubicBezTo>
                      <a:cubicBezTo>
                        <a:pt x="77" y="176"/>
                        <a:pt x="77" y="176"/>
                        <a:pt x="77" y="176"/>
                      </a:cubicBezTo>
                      <a:cubicBezTo>
                        <a:pt x="76" y="176"/>
                        <a:pt x="76" y="176"/>
                        <a:pt x="76" y="176"/>
                      </a:cubicBezTo>
                      <a:cubicBezTo>
                        <a:pt x="76" y="181"/>
                        <a:pt x="76" y="181"/>
                        <a:pt x="76" y="181"/>
                      </a:cubicBezTo>
                      <a:cubicBezTo>
                        <a:pt x="76" y="181"/>
                        <a:pt x="76" y="181"/>
                        <a:pt x="76" y="181"/>
                      </a:cubicBezTo>
                      <a:cubicBezTo>
                        <a:pt x="77" y="181"/>
                        <a:pt x="77" y="181"/>
                        <a:pt x="77" y="181"/>
                      </a:cubicBezTo>
                      <a:cubicBezTo>
                        <a:pt x="78" y="182"/>
                        <a:pt x="78" y="182"/>
                        <a:pt x="78" y="182"/>
                      </a:cubicBezTo>
                      <a:cubicBezTo>
                        <a:pt x="77" y="182"/>
                        <a:pt x="77" y="182"/>
                        <a:pt x="77" y="183"/>
                      </a:cubicBezTo>
                      <a:cubicBezTo>
                        <a:pt x="77" y="183"/>
                        <a:pt x="77" y="183"/>
                        <a:pt x="77" y="183"/>
                      </a:cubicBezTo>
                      <a:cubicBezTo>
                        <a:pt x="77" y="183"/>
                        <a:pt x="76" y="184"/>
                        <a:pt x="76" y="184"/>
                      </a:cubicBezTo>
                      <a:cubicBezTo>
                        <a:pt x="75" y="185"/>
                        <a:pt x="75" y="185"/>
                        <a:pt x="75" y="185"/>
                      </a:cubicBezTo>
                      <a:cubicBezTo>
                        <a:pt x="74" y="186"/>
                        <a:pt x="74" y="186"/>
                        <a:pt x="74" y="187"/>
                      </a:cubicBezTo>
                      <a:cubicBezTo>
                        <a:pt x="74" y="188"/>
                        <a:pt x="74" y="188"/>
                        <a:pt x="74" y="188"/>
                      </a:cubicBezTo>
                      <a:cubicBezTo>
                        <a:pt x="74" y="188"/>
                        <a:pt x="74" y="188"/>
                        <a:pt x="74" y="188"/>
                      </a:cubicBezTo>
                      <a:cubicBezTo>
                        <a:pt x="73" y="187"/>
                        <a:pt x="73" y="187"/>
                        <a:pt x="73" y="187"/>
                      </a:cubicBezTo>
                      <a:cubicBezTo>
                        <a:pt x="73" y="193"/>
                        <a:pt x="73" y="193"/>
                        <a:pt x="73" y="193"/>
                      </a:cubicBezTo>
                      <a:cubicBezTo>
                        <a:pt x="73" y="193"/>
                        <a:pt x="73" y="193"/>
                        <a:pt x="73" y="193"/>
                      </a:cubicBezTo>
                      <a:cubicBezTo>
                        <a:pt x="72" y="193"/>
                        <a:pt x="72" y="193"/>
                        <a:pt x="72" y="193"/>
                      </a:cubicBezTo>
                      <a:cubicBezTo>
                        <a:pt x="71" y="193"/>
                        <a:pt x="71" y="193"/>
                        <a:pt x="71" y="193"/>
                      </a:cubicBezTo>
                      <a:cubicBezTo>
                        <a:pt x="71" y="194"/>
                        <a:pt x="71" y="194"/>
                        <a:pt x="71" y="194"/>
                      </a:cubicBezTo>
                      <a:cubicBezTo>
                        <a:pt x="71" y="195"/>
                        <a:pt x="71" y="195"/>
                        <a:pt x="71" y="195"/>
                      </a:cubicBezTo>
                      <a:cubicBezTo>
                        <a:pt x="70" y="196"/>
                        <a:pt x="70" y="196"/>
                        <a:pt x="70" y="196"/>
                      </a:cubicBezTo>
                      <a:cubicBezTo>
                        <a:pt x="70" y="197"/>
                        <a:pt x="70" y="197"/>
                        <a:pt x="70" y="197"/>
                      </a:cubicBezTo>
                      <a:cubicBezTo>
                        <a:pt x="70" y="198"/>
                        <a:pt x="70" y="198"/>
                        <a:pt x="70" y="198"/>
                      </a:cubicBezTo>
                      <a:cubicBezTo>
                        <a:pt x="69" y="198"/>
                        <a:pt x="69" y="198"/>
                        <a:pt x="69" y="198"/>
                      </a:cubicBezTo>
                      <a:cubicBezTo>
                        <a:pt x="68" y="197"/>
                        <a:pt x="68" y="197"/>
                        <a:pt x="68" y="197"/>
                      </a:cubicBezTo>
                      <a:cubicBezTo>
                        <a:pt x="68" y="211"/>
                        <a:pt x="68" y="211"/>
                        <a:pt x="68" y="211"/>
                      </a:cubicBezTo>
                      <a:cubicBezTo>
                        <a:pt x="69" y="211"/>
                        <a:pt x="69" y="211"/>
                        <a:pt x="69" y="211"/>
                      </a:cubicBezTo>
                      <a:cubicBezTo>
                        <a:pt x="70" y="211"/>
                        <a:pt x="70" y="211"/>
                        <a:pt x="70" y="211"/>
                      </a:cubicBezTo>
                      <a:cubicBezTo>
                        <a:pt x="70" y="211"/>
                        <a:pt x="70" y="211"/>
                        <a:pt x="70" y="211"/>
                      </a:cubicBezTo>
                      <a:cubicBezTo>
                        <a:pt x="70" y="211"/>
                        <a:pt x="70" y="211"/>
                        <a:pt x="70" y="211"/>
                      </a:cubicBezTo>
                      <a:cubicBezTo>
                        <a:pt x="70" y="212"/>
                        <a:pt x="70" y="212"/>
                        <a:pt x="70" y="212"/>
                      </a:cubicBezTo>
                      <a:cubicBezTo>
                        <a:pt x="70" y="213"/>
                        <a:pt x="70" y="213"/>
                        <a:pt x="70" y="213"/>
                      </a:cubicBezTo>
                      <a:cubicBezTo>
                        <a:pt x="70" y="213"/>
                        <a:pt x="70" y="214"/>
                        <a:pt x="71" y="214"/>
                      </a:cubicBezTo>
                      <a:cubicBezTo>
                        <a:pt x="71" y="214"/>
                        <a:pt x="71" y="214"/>
                        <a:pt x="71" y="214"/>
                      </a:cubicBezTo>
                      <a:cubicBezTo>
                        <a:pt x="71" y="214"/>
                        <a:pt x="71" y="214"/>
                        <a:pt x="71" y="214"/>
                      </a:cubicBezTo>
                      <a:cubicBezTo>
                        <a:pt x="71" y="214"/>
                        <a:pt x="71" y="214"/>
                        <a:pt x="71" y="214"/>
                      </a:cubicBezTo>
                      <a:cubicBezTo>
                        <a:pt x="71" y="214"/>
                        <a:pt x="71" y="214"/>
                        <a:pt x="71" y="214"/>
                      </a:cubicBezTo>
                      <a:cubicBezTo>
                        <a:pt x="71" y="214"/>
                        <a:pt x="71" y="214"/>
                        <a:pt x="71" y="214"/>
                      </a:cubicBezTo>
                      <a:cubicBezTo>
                        <a:pt x="71" y="214"/>
                        <a:pt x="71" y="214"/>
                        <a:pt x="71" y="214"/>
                      </a:cubicBezTo>
                      <a:cubicBezTo>
                        <a:pt x="71" y="215"/>
                        <a:pt x="71" y="215"/>
                        <a:pt x="71" y="215"/>
                      </a:cubicBezTo>
                      <a:cubicBezTo>
                        <a:pt x="71" y="217"/>
                        <a:pt x="71" y="217"/>
                        <a:pt x="71" y="218"/>
                      </a:cubicBezTo>
                      <a:cubicBezTo>
                        <a:pt x="71" y="218"/>
                        <a:pt x="71" y="218"/>
                        <a:pt x="71" y="218"/>
                      </a:cubicBezTo>
                      <a:cubicBezTo>
                        <a:pt x="70" y="217"/>
                        <a:pt x="70" y="217"/>
                        <a:pt x="70" y="217"/>
                      </a:cubicBezTo>
                      <a:cubicBezTo>
                        <a:pt x="70" y="231"/>
                        <a:pt x="70" y="231"/>
                        <a:pt x="70" y="231"/>
                      </a:cubicBezTo>
                      <a:cubicBezTo>
                        <a:pt x="70" y="231"/>
                        <a:pt x="70" y="231"/>
                        <a:pt x="70" y="231"/>
                      </a:cubicBezTo>
                      <a:cubicBezTo>
                        <a:pt x="71" y="232"/>
                        <a:pt x="71" y="232"/>
                        <a:pt x="71" y="232"/>
                      </a:cubicBezTo>
                      <a:cubicBezTo>
                        <a:pt x="72" y="232"/>
                        <a:pt x="72" y="233"/>
                        <a:pt x="72" y="234"/>
                      </a:cubicBezTo>
                      <a:cubicBezTo>
                        <a:pt x="73" y="235"/>
                        <a:pt x="73" y="236"/>
                        <a:pt x="72" y="236"/>
                      </a:cubicBezTo>
                      <a:cubicBezTo>
                        <a:pt x="72" y="237"/>
                        <a:pt x="72" y="237"/>
                        <a:pt x="71" y="238"/>
                      </a:cubicBezTo>
                      <a:cubicBezTo>
                        <a:pt x="71" y="238"/>
                        <a:pt x="70" y="238"/>
                        <a:pt x="70" y="238"/>
                      </a:cubicBezTo>
                      <a:cubicBezTo>
                        <a:pt x="69" y="239"/>
                        <a:pt x="69" y="239"/>
                        <a:pt x="69" y="239"/>
                      </a:cubicBezTo>
                      <a:cubicBezTo>
                        <a:pt x="68" y="239"/>
                        <a:pt x="68" y="239"/>
                        <a:pt x="67" y="239"/>
                      </a:cubicBezTo>
                      <a:cubicBezTo>
                        <a:pt x="67" y="240"/>
                        <a:pt x="67" y="241"/>
                        <a:pt x="67" y="242"/>
                      </a:cubicBezTo>
                      <a:cubicBezTo>
                        <a:pt x="67" y="243"/>
                        <a:pt x="67" y="243"/>
                        <a:pt x="67" y="243"/>
                      </a:cubicBezTo>
                      <a:cubicBezTo>
                        <a:pt x="67" y="243"/>
                        <a:pt x="67" y="244"/>
                        <a:pt x="68" y="245"/>
                      </a:cubicBezTo>
                      <a:cubicBezTo>
                        <a:pt x="68" y="245"/>
                        <a:pt x="69" y="245"/>
                        <a:pt x="69" y="245"/>
                      </a:cubicBezTo>
                      <a:cubicBezTo>
                        <a:pt x="70" y="245"/>
                        <a:pt x="70" y="245"/>
                        <a:pt x="71" y="245"/>
                      </a:cubicBezTo>
                      <a:cubicBezTo>
                        <a:pt x="71" y="244"/>
                        <a:pt x="71" y="244"/>
                        <a:pt x="71" y="244"/>
                      </a:cubicBezTo>
                      <a:cubicBezTo>
                        <a:pt x="72" y="244"/>
                        <a:pt x="74" y="244"/>
                        <a:pt x="75" y="244"/>
                      </a:cubicBezTo>
                      <a:cubicBezTo>
                        <a:pt x="76" y="244"/>
                        <a:pt x="76" y="244"/>
                        <a:pt x="76" y="244"/>
                      </a:cubicBezTo>
                      <a:cubicBezTo>
                        <a:pt x="78" y="244"/>
                        <a:pt x="80" y="243"/>
                        <a:pt x="81" y="242"/>
                      </a:cubicBezTo>
                      <a:cubicBezTo>
                        <a:pt x="83" y="242"/>
                        <a:pt x="83" y="242"/>
                        <a:pt x="83" y="242"/>
                      </a:cubicBezTo>
                      <a:cubicBezTo>
                        <a:pt x="83" y="242"/>
                        <a:pt x="83" y="242"/>
                        <a:pt x="83" y="242"/>
                      </a:cubicBezTo>
                      <a:cubicBezTo>
                        <a:pt x="83" y="243"/>
                        <a:pt x="83" y="243"/>
                        <a:pt x="83" y="243"/>
                      </a:cubicBezTo>
                      <a:cubicBezTo>
                        <a:pt x="84" y="243"/>
                        <a:pt x="84" y="242"/>
                        <a:pt x="85" y="242"/>
                      </a:cubicBezTo>
                      <a:cubicBezTo>
                        <a:pt x="85" y="241"/>
                        <a:pt x="85" y="241"/>
                        <a:pt x="85" y="241"/>
                      </a:cubicBezTo>
                      <a:cubicBezTo>
                        <a:pt x="85" y="240"/>
                        <a:pt x="86" y="240"/>
                        <a:pt x="87" y="240"/>
                      </a:cubicBezTo>
                      <a:cubicBezTo>
                        <a:pt x="87" y="239"/>
                        <a:pt x="87" y="239"/>
                        <a:pt x="87" y="239"/>
                      </a:cubicBezTo>
                      <a:cubicBezTo>
                        <a:pt x="87" y="239"/>
                        <a:pt x="87" y="239"/>
                        <a:pt x="87" y="239"/>
                      </a:cubicBezTo>
                      <a:cubicBezTo>
                        <a:pt x="87" y="236"/>
                        <a:pt x="88" y="234"/>
                        <a:pt x="90" y="233"/>
                      </a:cubicBezTo>
                      <a:cubicBezTo>
                        <a:pt x="90" y="233"/>
                        <a:pt x="91" y="232"/>
                        <a:pt x="93" y="232"/>
                      </a:cubicBezTo>
                      <a:cubicBezTo>
                        <a:pt x="93" y="232"/>
                        <a:pt x="93" y="232"/>
                        <a:pt x="93" y="232"/>
                      </a:cubicBezTo>
                      <a:cubicBezTo>
                        <a:pt x="94" y="232"/>
                        <a:pt x="94" y="232"/>
                        <a:pt x="95" y="232"/>
                      </a:cubicBezTo>
                      <a:cubicBezTo>
                        <a:pt x="95" y="232"/>
                        <a:pt x="95" y="232"/>
                        <a:pt x="96" y="232"/>
                      </a:cubicBezTo>
                      <a:cubicBezTo>
                        <a:pt x="96" y="232"/>
                        <a:pt x="97" y="232"/>
                        <a:pt x="97" y="232"/>
                      </a:cubicBezTo>
                      <a:cubicBezTo>
                        <a:pt x="99" y="232"/>
                        <a:pt x="99" y="231"/>
                        <a:pt x="99" y="231"/>
                      </a:cubicBezTo>
                      <a:cubicBezTo>
                        <a:pt x="99" y="230"/>
                        <a:pt x="99" y="229"/>
                        <a:pt x="99" y="229"/>
                      </a:cubicBezTo>
                      <a:cubicBezTo>
                        <a:pt x="99" y="228"/>
                        <a:pt x="99" y="228"/>
                        <a:pt x="99" y="228"/>
                      </a:cubicBezTo>
                      <a:cubicBezTo>
                        <a:pt x="99" y="226"/>
                        <a:pt x="99" y="226"/>
                        <a:pt x="99" y="226"/>
                      </a:cubicBezTo>
                      <a:cubicBezTo>
                        <a:pt x="99" y="225"/>
                        <a:pt x="99" y="225"/>
                        <a:pt x="98" y="225"/>
                      </a:cubicBezTo>
                      <a:cubicBezTo>
                        <a:pt x="98" y="224"/>
                        <a:pt x="98" y="224"/>
                        <a:pt x="98" y="224"/>
                      </a:cubicBezTo>
                      <a:cubicBezTo>
                        <a:pt x="97" y="224"/>
                        <a:pt x="98" y="223"/>
                        <a:pt x="98" y="223"/>
                      </a:cubicBezTo>
                      <a:cubicBezTo>
                        <a:pt x="98" y="222"/>
                        <a:pt x="98" y="222"/>
                        <a:pt x="98" y="222"/>
                      </a:cubicBezTo>
                      <a:cubicBezTo>
                        <a:pt x="99" y="222"/>
                        <a:pt x="99" y="222"/>
                        <a:pt x="99" y="221"/>
                      </a:cubicBezTo>
                      <a:cubicBezTo>
                        <a:pt x="99" y="221"/>
                        <a:pt x="99" y="221"/>
                        <a:pt x="99" y="221"/>
                      </a:cubicBezTo>
                      <a:cubicBezTo>
                        <a:pt x="99" y="221"/>
                        <a:pt x="99" y="221"/>
                        <a:pt x="99" y="221"/>
                      </a:cubicBezTo>
                      <a:cubicBezTo>
                        <a:pt x="99" y="221"/>
                        <a:pt x="99" y="221"/>
                        <a:pt x="99" y="221"/>
                      </a:cubicBezTo>
                      <a:cubicBezTo>
                        <a:pt x="99" y="221"/>
                        <a:pt x="99" y="221"/>
                        <a:pt x="99" y="221"/>
                      </a:cubicBezTo>
                      <a:cubicBezTo>
                        <a:pt x="100" y="221"/>
                        <a:pt x="100" y="221"/>
                        <a:pt x="100" y="221"/>
                      </a:cubicBezTo>
                      <a:cubicBezTo>
                        <a:pt x="100" y="220"/>
                        <a:pt x="100" y="220"/>
                        <a:pt x="100" y="220"/>
                      </a:cubicBezTo>
                      <a:cubicBezTo>
                        <a:pt x="100" y="219"/>
                        <a:pt x="100" y="219"/>
                        <a:pt x="100" y="219"/>
                      </a:cubicBezTo>
                      <a:cubicBezTo>
                        <a:pt x="101" y="219"/>
                        <a:pt x="101" y="219"/>
                        <a:pt x="101" y="219"/>
                      </a:cubicBezTo>
                      <a:cubicBezTo>
                        <a:pt x="101" y="219"/>
                        <a:pt x="101" y="219"/>
                        <a:pt x="101" y="219"/>
                      </a:cubicBezTo>
                      <a:cubicBezTo>
                        <a:pt x="101" y="219"/>
                        <a:pt x="102" y="219"/>
                        <a:pt x="102" y="219"/>
                      </a:cubicBezTo>
                      <a:cubicBezTo>
                        <a:pt x="103" y="219"/>
                        <a:pt x="104" y="218"/>
                        <a:pt x="105" y="216"/>
                      </a:cubicBezTo>
                      <a:cubicBezTo>
                        <a:pt x="105" y="215"/>
                        <a:pt x="105" y="213"/>
                        <a:pt x="105" y="212"/>
                      </a:cubicBezTo>
                      <a:cubicBezTo>
                        <a:pt x="105" y="211"/>
                        <a:pt x="105" y="211"/>
                        <a:pt x="105" y="211"/>
                      </a:cubicBezTo>
                      <a:cubicBezTo>
                        <a:pt x="105" y="211"/>
                        <a:pt x="105" y="210"/>
                        <a:pt x="105" y="209"/>
                      </a:cubicBezTo>
                      <a:cubicBezTo>
                        <a:pt x="105" y="209"/>
                        <a:pt x="105" y="209"/>
                        <a:pt x="105" y="209"/>
                      </a:cubicBezTo>
                      <a:cubicBezTo>
                        <a:pt x="106" y="210"/>
                        <a:pt x="106" y="210"/>
                        <a:pt x="106" y="210"/>
                      </a:cubicBezTo>
                      <a:cubicBezTo>
                        <a:pt x="106" y="208"/>
                        <a:pt x="106" y="208"/>
                        <a:pt x="106" y="208"/>
                      </a:cubicBezTo>
                      <a:cubicBezTo>
                        <a:pt x="106" y="208"/>
                        <a:pt x="106" y="207"/>
                        <a:pt x="106" y="207"/>
                      </a:cubicBezTo>
                      <a:cubicBezTo>
                        <a:pt x="107" y="206"/>
                        <a:pt x="107" y="206"/>
                        <a:pt x="108" y="206"/>
                      </a:cubicBezTo>
                      <a:cubicBezTo>
                        <a:pt x="108" y="205"/>
                        <a:pt x="108" y="205"/>
                        <a:pt x="108" y="205"/>
                      </a:cubicBezTo>
                      <a:cubicBezTo>
                        <a:pt x="109" y="205"/>
                        <a:pt x="109" y="205"/>
                        <a:pt x="110" y="204"/>
                      </a:cubicBezTo>
                      <a:cubicBezTo>
                        <a:pt x="110" y="204"/>
                        <a:pt x="110" y="203"/>
                        <a:pt x="110" y="202"/>
                      </a:cubicBezTo>
                      <a:cubicBezTo>
                        <a:pt x="110" y="201"/>
                        <a:pt x="110" y="201"/>
                        <a:pt x="110" y="201"/>
                      </a:cubicBezTo>
                      <a:cubicBezTo>
                        <a:pt x="110" y="200"/>
                        <a:pt x="110" y="200"/>
                        <a:pt x="110" y="200"/>
                      </a:cubicBezTo>
                      <a:cubicBezTo>
                        <a:pt x="111" y="199"/>
                        <a:pt x="111" y="199"/>
                        <a:pt x="112" y="198"/>
                      </a:cubicBezTo>
                      <a:cubicBezTo>
                        <a:pt x="113" y="197"/>
                        <a:pt x="114" y="196"/>
                        <a:pt x="116" y="195"/>
                      </a:cubicBezTo>
                      <a:cubicBezTo>
                        <a:pt x="116" y="194"/>
                        <a:pt x="116" y="194"/>
                        <a:pt x="117" y="194"/>
                      </a:cubicBezTo>
                      <a:cubicBezTo>
                        <a:pt x="117" y="193"/>
                        <a:pt x="118" y="193"/>
                        <a:pt x="118" y="192"/>
                      </a:cubicBezTo>
                      <a:cubicBezTo>
                        <a:pt x="118" y="191"/>
                        <a:pt x="118" y="191"/>
                        <a:pt x="118" y="190"/>
                      </a:cubicBezTo>
                      <a:cubicBezTo>
                        <a:pt x="118" y="189"/>
                        <a:pt x="118" y="189"/>
                        <a:pt x="118" y="188"/>
                      </a:cubicBezTo>
                      <a:cubicBezTo>
                        <a:pt x="117" y="187"/>
                        <a:pt x="117" y="186"/>
                        <a:pt x="118" y="185"/>
                      </a:cubicBezTo>
                      <a:cubicBezTo>
                        <a:pt x="118" y="184"/>
                        <a:pt x="118" y="182"/>
                        <a:pt x="118" y="181"/>
                      </a:cubicBezTo>
                      <a:cubicBezTo>
                        <a:pt x="119" y="181"/>
                        <a:pt x="119" y="181"/>
                        <a:pt x="119" y="181"/>
                      </a:cubicBezTo>
                      <a:cubicBezTo>
                        <a:pt x="119" y="180"/>
                        <a:pt x="119" y="180"/>
                        <a:pt x="119" y="180"/>
                      </a:cubicBezTo>
                      <a:cubicBezTo>
                        <a:pt x="119" y="179"/>
                        <a:pt x="119" y="179"/>
                        <a:pt x="119" y="179"/>
                      </a:cubicBezTo>
                      <a:cubicBezTo>
                        <a:pt x="119" y="179"/>
                        <a:pt x="119" y="179"/>
                        <a:pt x="119" y="179"/>
                      </a:cubicBezTo>
                      <a:cubicBezTo>
                        <a:pt x="119" y="179"/>
                        <a:pt x="119" y="179"/>
                        <a:pt x="119" y="179"/>
                      </a:cubicBezTo>
                      <a:cubicBezTo>
                        <a:pt x="119" y="179"/>
                        <a:pt x="119" y="179"/>
                        <a:pt x="119" y="179"/>
                      </a:cubicBezTo>
                      <a:cubicBezTo>
                        <a:pt x="120" y="180"/>
                        <a:pt x="120" y="180"/>
                        <a:pt x="120" y="180"/>
                      </a:cubicBezTo>
                      <a:cubicBezTo>
                        <a:pt x="120" y="179"/>
                        <a:pt x="120" y="179"/>
                        <a:pt x="120" y="179"/>
                      </a:cubicBezTo>
                      <a:cubicBezTo>
                        <a:pt x="121" y="176"/>
                        <a:pt x="121" y="173"/>
                        <a:pt x="120" y="171"/>
                      </a:cubicBezTo>
                      <a:cubicBezTo>
                        <a:pt x="120" y="169"/>
                        <a:pt x="120" y="168"/>
                        <a:pt x="120" y="166"/>
                      </a:cubicBezTo>
                      <a:cubicBezTo>
                        <a:pt x="120" y="164"/>
                        <a:pt x="120" y="162"/>
                        <a:pt x="121" y="161"/>
                      </a:cubicBezTo>
                      <a:cubicBezTo>
                        <a:pt x="121" y="160"/>
                        <a:pt x="121" y="159"/>
                        <a:pt x="122" y="159"/>
                      </a:cubicBezTo>
                      <a:cubicBezTo>
                        <a:pt x="122" y="159"/>
                        <a:pt x="122" y="159"/>
                        <a:pt x="122" y="159"/>
                      </a:cubicBezTo>
                      <a:cubicBezTo>
                        <a:pt x="122" y="158"/>
                        <a:pt x="122" y="158"/>
                        <a:pt x="122" y="158"/>
                      </a:cubicBezTo>
                      <a:cubicBezTo>
                        <a:pt x="122" y="158"/>
                        <a:pt x="122" y="158"/>
                        <a:pt x="122" y="158"/>
                      </a:cubicBezTo>
                      <a:cubicBezTo>
                        <a:pt x="122" y="158"/>
                        <a:pt x="122" y="158"/>
                        <a:pt x="122" y="158"/>
                      </a:cubicBezTo>
                      <a:cubicBezTo>
                        <a:pt x="123" y="158"/>
                        <a:pt x="123" y="158"/>
                        <a:pt x="123" y="158"/>
                      </a:cubicBezTo>
                      <a:cubicBezTo>
                        <a:pt x="123" y="157"/>
                        <a:pt x="123" y="157"/>
                        <a:pt x="123" y="157"/>
                      </a:cubicBezTo>
                      <a:cubicBezTo>
                        <a:pt x="123" y="156"/>
                        <a:pt x="123" y="156"/>
                        <a:pt x="123" y="156"/>
                      </a:cubicBezTo>
                      <a:cubicBezTo>
                        <a:pt x="123" y="156"/>
                        <a:pt x="123" y="155"/>
                        <a:pt x="123" y="155"/>
                      </a:cubicBezTo>
                      <a:cubicBezTo>
                        <a:pt x="124" y="155"/>
                        <a:pt x="124" y="155"/>
                        <a:pt x="124" y="155"/>
                      </a:cubicBezTo>
                      <a:cubicBezTo>
                        <a:pt x="125" y="155"/>
                        <a:pt x="125" y="155"/>
                        <a:pt x="125" y="155"/>
                      </a:cubicBezTo>
                      <a:cubicBezTo>
                        <a:pt x="125" y="150"/>
                        <a:pt x="125" y="150"/>
                        <a:pt x="125" y="150"/>
                      </a:cubicBezTo>
                      <a:cubicBezTo>
                        <a:pt x="125" y="149"/>
                        <a:pt x="124" y="149"/>
                        <a:pt x="124" y="149"/>
                      </a:cubicBezTo>
                      <a:cubicBezTo>
                        <a:pt x="124" y="149"/>
                        <a:pt x="124" y="149"/>
                        <a:pt x="124" y="149"/>
                      </a:cubicBezTo>
                      <a:cubicBezTo>
                        <a:pt x="123" y="148"/>
                        <a:pt x="123" y="148"/>
                        <a:pt x="123" y="147"/>
                      </a:cubicBezTo>
                      <a:cubicBezTo>
                        <a:pt x="123" y="146"/>
                        <a:pt x="123" y="146"/>
                        <a:pt x="123" y="146"/>
                      </a:cubicBezTo>
                      <a:cubicBezTo>
                        <a:pt x="123" y="145"/>
                        <a:pt x="123" y="145"/>
                        <a:pt x="123" y="145"/>
                      </a:cubicBezTo>
                      <a:cubicBezTo>
                        <a:pt x="123" y="144"/>
                        <a:pt x="123" y="143"/>
                        <a:pt x="124" y="142"/>
                      </a:cubicBezTo>
                      <a:cubicBezTo>
                        <a:pt x="124" y="142"/>
                        <a:pt x="124" y="142"/>
                        <a:pt x="124" y="142"/>
                      </a:cubicBezTo>
                      <a:cubicBezTo>
                        <a:pt x="124" y="142"/>
                        <a:pt x="125" y="142"/>
                        <a:pt x="125" y="141"/>
                      </a:cubicBezTo>
                      <a:cubicBezTo>
                        <a:pt x="125" y="140"/>
                        <a:pt x="125" y="140"/>
                        <a:pt x="125" y="140"/>
                      </a:cubicBezTo>
                      <a:cubicBezTo>
                        <a:pt x="125" y="139"/>
                        <a:pt x="125" y="139"/>
                        <a:pt x="125" y="138"/>
                      </a:cubicBezTo>
                      <a:cubicBezTo>
                        <a:pt x="125" y="138"/>
                        <a:pt x="125" y="137"/>
                        <a:pt x="125" y="137"/>
                      </a:cubicBezTo>
                      <a:cubicBezTo>
                        <a:pt x="125" y="136"/>
                        <a:pt x="125" y="136"/>
                        <a:pt x="125" y="135"/>
                      </a:cubicBezTo>
                      <a:cubicBezTo>
                        <a:pt x="125" y="135"/>
                        <a:pt x="125" y="135"/>
                        <a:pt x="125" y="135"/>
                      </a:cubicBezTo>
                      <a:cubicBezTo>
                        <a:pt x="126" y="135"/>
                        <a:pt x="126" y="135"/>
                        <a:pt x="126" y="135"/>
                      </a:cubicBezTo>
                      <a:cubicBezTo>
                        <a:pt x="126" y="128"/>
                        <a:pt x="126" y="128"/>
                        <a:pt x="126" y="128"/>
                      </a:cubicBezTo>
                      <a:cubicBezTo>
                        <a:pt x="126" y="127"/>
                        <a:pt x="126" y="127"/>
                        <a:pt x="126" y="127"/>
                      </a:cubicBezTo>
                      <a:cubicBezTo>
                        <a:pt x="126" y="126"/>
                        <a:pt x="126" y="125"/>
                        <a:pt x="126" y="124"/>
                      </a:cubicBezTo>
                      <a:cubicBezTo>
                        <a:pt x="125" y="123"/>
                        <a:pt x="124" y="122"/>
                        <a:pt x="122" y="121"/>
                      </a:cubicBezTo>
                      <a:cubicBezTo>
                        <a:pt x="122" y="121"/>
                        <a:pt x="122" y="120"/>
                        <a:pt x="122" y="120"/>
                      </a:cubicBezTo>
                      <a:cubicBezTo>
                        <a:pt x="122" y="116"/>
                        <a:pt x="122" y="116"/>
                        <a:pt x="122" y="116"/>
                      </a:cubicBezTo>
                      <a:cubicBezTo>
                        <a:pt x="120" y="116"/>
                        <a:pt x="120" y="116"/>
                        <a:pt x="120" y="116"/>
                      </a:cubicBezTo>
                      <a:cubicBezTo>
                        <a:pt x="120" y="116"/>
                        <a:pt x="120" y="116"/>
                        <a:pt x="120" y="116"/>
                      </a:cubicBezTo>
                      <a:cubicBezTo>
                        <a:pt x="120" y="115"/>
                        <a:pt x="120" y="115"/>
                        <a:pt x="120" y="115"/>
                      </a:cubicBezTo>
                      <a:cubicBezTo>
                        <a:pt x="120" y="115"/>
                        <a:pt x="120" y="115"/>
                        <a:pt x="120" y="115"/>
                      </a:cubicBezTo>
                      <a:cubicBezTo>
                        <a:pt x="120" y="114"/>
                        <a:pt x="120" y="114"/>
                        <a:pt x="120" y="113"/>
                      </a:cubicBezTo>
                      <a:cubicBezTo>
                        <a:pt x="119" y="113"/>
                        <a:pt x="119" y="113"/>
                        <a:pt x="119" y="113"/>
                      </a:cubicBezTo>
                      <a:cubicBezTo>
                        <a:pt x="119" y="112"/>
                        <a:pt x="119" y="112"/>
                        <a:pt x="118" y="112"/>
                      </a:cubicBezTo>
                      <a:cubicBezTo>
                        <a:pt x="118" y="111"/>
                        <a:pt x="118" y="111"/>
                        <a:pt x="118" y="111"/>
                      </a:cubicBezTo>
                      <a:cubicBezTo>
                        <a:pt x="118" y="111"/>
                        <a:pt x="118" y="111"/>
                        <a:pt x="118" y="111"/>
                      </a:cubicBezTo>
                      <a:cubicBezTo>
                        <a:pt x="118" y="110"/>
                        <a:pt x="118" y="109"/>
                        <a:pt x="117" y="109"/>
                      </a:cubicBezTo>
                      <a:cubicBezTo>
                        <a:pt x="116" y="109"/>
                        <a:pt x="116" y="109"/>
                        <a:pt x="116" y="109"/>
                      </a:cubicBezTo>
                      <a:cubicBezTo>
                        <a:pt x="116" y="109"/>
                        <a:pt x="116" y="109"/>
                        <a:pt x="116" y="109"/>
                      </a:cubicBezTo>
                      <a:cubicBezTo>
                        <a:pt x="116" y="108"/>
                        <a:pt x="116" y="108"/>
                        <a:pt x="116" y="108"/>
                      </a:cubicBezTo>
                      <a:cubicBezTo>
                        <a:pt x="116" y="107"/>
                        <a:pt x="116" y="107"/>
                        <a:pt x="116" y="107"/>
                      </a:cubicBezTo>
                      <a:cubicBezTo>
                        <a:pt x="115" y="106"/>
                        <a:pt x="115" y="106"/>
                        <a:pt x="115" y="106"/>
                      </a:cubicBezTo>
                      <a:cubicBezTo>
                        <a:pt x="114" y="105"/>
                        <a:pt x="114" y="105"/>
                        <a:pt x="114" y="105"/>
                      </a:cubicBezTo>
                      <a:cubicBezTo>
                        <a:pt x="113" y="104"/>
                        <a:pt x="113" y="104"/>
                        <a:pt x="113" y="104"/>
                      </a:cubicBezTo>
                      <a:cubicBezTo>
                        <a:pt x="112" y="102"/>
                        <a:pt x="111" y="101"/>
                        <a:pt x="112" y="98"/>
                      </a:cubicBezTo>
                      <a:cubicBezTo>
                        <a:pt x="112" y="97"/>
                        <a:pt x="112" y="97"/>
                        <a:pt x="112" y="97"/>
                      </a:cubicBezTo>
                      <a:cubicBezTo>
                        <a:pt x="111" y="97"/>
                        <a:pt x="111" y="97"/>
                        <a:pt x="111" y="97"/>
                      </a:cubicBezTo>
                      <a:cubicBezTo>
                        <a:pt x="110" y="97"/>
                        <a:pt x="110" y="97"/>
                        <a:pt x="110" y="97"/>
                      </a:cubicBezTo>
                      <a:cubicBezTo>
                        <a:pt x="110" y="96"/>
                        <a:pt x="110" y="95"/>
                        <a:pt x="109" y="94"/>
                      </a:cubicBezTo>
                      <a:cubicBezTo>
                        <a:pt x="109" y="94"/>
                        <a:pt x="109" y="94"/>
                        <a:pt x="109" y="94"/>
                      </a:cubicBezTo>
                      <a:cubicBezTo>
                        <a:pt x="108" y="93"/>
                        <a:pt x="108" y="93"/>
                        <a:pt x="108" y="92"/>
                      </a:cubicBezTo>
                      <a:cubicBezTo>
                        <a:pt x="107" y="92"/>
                        <a:pt x="107" y="91"/>
                        <a:pt x="106" y="91"/>
                      </a:cubicBezTo>
                      <a:cubicBezTo>
                        <a:pt x="106" y="91"/>
                        <a:pt x="106" y="91"/>
                        <a:pt x="106" y="91"/>
                      </a:cubicBezTo>
                      <a:cubicBezTo>
                        <a:pt x="106" y="91"/>
                        <a:pt x="106" y="90"/>
                        <a:pt x="106" y="90"/>
                      </a:cubicBezTo>
                      <a:cubicBezTo>
                        <a:pt x="106" y="90"/>
                        <a:pt x="106" y="90"/>
                        <a:pt x="106" y="90"/>
                      </a:cubicBezTo>
                      <a:cubicBezTo>
                        <a:pt x="106" y="89"/>
                        <a:pt x="106" y="89"/>
                        <a:pt x="106" y="89"/>
                      </a:cubicBezTo>
                      <a:cubicBezTo>
                        <a:pt x="105" y="89"/>
                        <a:pt x="105" y="89"/>
                        <a:pt x="105" y="89"/>
                      </a:cubicBezTo>
                      <a:cubicBezTo>
                        <a:pt x="105" y="88"/>
                        <a:pt x="105" y="88"/>
                        <a:pt x="105" y="88"/>
                      </a:cubicBezTo>
                      <a:cubicBezTo>
                        <a:pt x="105" y="88"/>
                        <a:pt x="105" y="88"/>
                        <a:pt x="105" y="88"/>
                      </a:cubicBezTo>
                      <a:cubicBezTo>
                        <a:pt x="105" y="88"/>
                        <a:pt x="105" y="88"/>
                        <a:pt x="105" y="88"/>
                      </a:cubicBezTo>
                      <a:cubicBezTo>
                        <a:pt x="104" y="88"/>
                        <a:pt x="104" y="88"/>
                        <a:pt x="104" y="88"/>
                      </a:cubicBezTo>
                      <a:cubicBezTo>
                        <a:pt x="104" y="87"/>
                        <a:pt x="104" y="87"/>
                        <a:pt x="103" y="86"/>
                      </a:cubicBezTo>
                      <a:cubicBezTo>
                        <a:pt x="102" y="84"/>
                        <a:pt x="101" y="83"/>
                        <a:pt x="100" y="81"/>
                      </a:cubicBezTo>
                      <a:cubicBezTo>
                        <a:pt x="99" y="80"/>
                        <a:pt x="99" y="80"/>
                        <a:pt x="99" y="80"/>
                      </a:cubicBezTo>
                      <a:cubicBezTo>
                        <a:pt x="98" y="78"/>
                        <a:pt x="97" y="76"/>
                        <a:pt x="95" y="75"/>
                      </a:cubicBezTo>
                      <a:cubicBezTo>
                        <a:pt x="97" y="75"/>
                        <a:pt x="97" y="75"/>
                        <a:pt x="97" y="75"/>
                      </a:cubicBezTo>
                      <a:cubicBezTo>
                        <a:pt x="97" y="74"/>
                        <a:pt x="97" y="74"/>
                        <a:pt x="97" y="74"/>
                      </a:cubicBezTo>
                      <a:cubicBezTo>
                        <a:pt x="98" y="74"/>
                        <a:pt x="98" y="75"/>
                        <a:pt x="98" y="75"/>
                      </a:cubicBezTo>
                      <a:cubicBezTo>
                        <a:pt x="99" y="76"/>
                        <a:pt x="99" y="76"/>
                        <a:pt x="99" y="76"/>
                      </a:cubicBezTo>
                      <a:cubicBezTo>
                        <a:pt x="99" y="76"/>
                        <a:pt x="99" y="76"/>
                        <a:pt x="99" y="76"/>
                      </a:cubicBezTo>
                      <a:cubicBezTo>
                        <a:pt x="100" y="76"/>
                        <a:pt x="100" y="76"/>
                        <a:pt x="100" y="76"/>
                      </a:cubicBezTo>
                      <a:cubicBezTo>
                        <a:pt x="100" y="76"/>
                        <a:pt x="100" y="76"/>
                        <a:pt x="100" y="76"/>
                      </a:cubicBezTo>
                      <a:cubicBezTo>
                        <a:pt x="100" y="76"/>
                        <a:pt x="100" y="76"/>
                        <a:pt x="100" y="76"/>
                      </a:cubicBezTo>
                      <a:cubicBezTo>
                        <a:pt x="100" y="77"/>
                        <a:pt x="100" y="77"/>
                        <a:pt x="100" y="77"/>
                      </a:cubicBezTo>
                      <a:cubicBezTo>
                        <a:pt x="101" y="78"/>
                        <a:pt x="101" y="78"/>
                        <a:pt x="101" y="78"/>
                      </a:cubicBezTo>
                      <a:cubicBezTo>
                        <a:pt x="101" y="78"/>
                        <a:pt x="101" y="78"/>
                        <a:pt x="101" y="78"/>
                      </a:cubicBezTo>
                      <a:cubicBezTo>
                        <a:pt x="101" y="78"/>
                        <a:pt x="101" y="78"/>
                        <a:pt x="101" y="78"/>
                      </a:cubicBezTo>
                      <a:cubicBezTo>
                        <a:pt x="101" y="78"/>
                        <a:pt x="101" y="79"/>
                        <a:pt x="101" y="79"/>
                      </a:cubicBezTo>
                      <a:cubicBezTo>
                        <a:pt x="101" y="82"/>
                        <a:pt x="101" y="82"/>
                        <a:pt x="101" y="82"/>
                      </a:cubicBezTo>
                      <a:cubicBezTo>
                        <a:pt x="102" y="82"/>
                        <a:pt x="102" y="82"/>
                        <a:pt x="102" y="82"/>
                      </a:cubicBezTo>
                      <a:cubicBezTo>
                        <a:pt x="103" y="82"/>
                        <a:pt x="103" y="82"/>
                        <a:pt x="103" y="82"/>
                      </a:cubicBezTo>
                      <a:cubicBezTo>
                        <a:pt x="103" y="82"/>
                        <a:pt x="103" y="82"/>
                        <a:pt x="103" y="82"/>
                      </a:cubicBezTo>
                      <a:cubicBezTo>
                        <a:pt x="103" y="82"/>
                        <a:pt x="103" y="82"/>
                        <a:pt x="103" y="82"/>
                      </a:cubicBezTo>
                      <a:cubicBezTo>
                        <a:pt x="103" y="83"/>
                        <a:pt x="103" y="83"/>
                        <a:pt x="103" y="83"/>
                      </a:cubicBezTo>
                      <a:cubicBezTo>
                        <a:pt x="103" y="85"/>
                        <a:pt x="104" y="85"/>
                        <a:pt x="105" y="85"/>
                      </a:cubicBezTo>
                      <a:cubicBezTo>
                        <a:pt x="105" y="85"/>
                        <a:pt x="105" y="85"/>
                        <a:pt x="105" y="85"/>
                      </a:cubicBezTo>
                      <a:cubicBezTo>
                        <a:pt x="106" y="85"/>
                        <a:pt x="106" y="86"/>
                        <a:pt x="107" y="86"/>
                      </a:cubicBezTo>
                      <a:cubicBezTo>
                        <a:pt x="107" y="87"/>
                        <a:pt x="107" y="87"/>
                        <a:pt x="107" y="88"/>
                      </a:cubicBezTo>
                      <a:cubicBezTo>
                        <a:pt x="107" y="88"/>
                        <a:pt x="107" y="89"/>
                        <a:pt x="108" y="89"/>
                      </a:cubicBezTo>
                      <a:cubicBezTo>
                        <a:pt x="108" y="89"/>
                        <a:pt x="108" y="89"/>
                        <a:pt x="108" y="89"/>
                      </a:cubicBezTo>
                      <a:cubicBezTo>
                        <a:pt x="108" y="90"/>
                        <a:pt x="108" y="90"/>
                        <a:pt x="108" y="90"/>
                      </a:cubicBezTo>
                      <a:cubicBezTo>
                        <a:pt x="108" y="90"/>
                        <a:pt x="108" y="92"/>
                        <a:pt x="110" y="92"/>
                      </a:cubicBezTo>
                      <a:cubicBezTo>
                        <a:pt x="110" y="92"/>
                        <a:pt x="110" y="92"/>
                        <a:pt x="110" y="92"/>
                      </a:cubicBezTo>
                      <a:cubicBezTo>
                        <a:pt x="110" y="92"/>
                        <a:pt x="110" y="92"/>
                        <a:pt x="110" y="92"/>
                      </a:cubicBezTo>
                      <a:cubicBezTo>
                        <a:pt x="110" y="93"/>
                        <a:pt x="110" y="93"/>
                        <a:pt x="110" y="93"/>
                      </a:cubicBezTo>
                      <a:cubicBezTo>
                        <a:pt x="110" y="93"/>
                        <a:pt x="110" y="93"/>
                        <a:pt x="110" y="93"/>
                      </a:cubicBezTo>
                      <a:cubicBezTo>
                        <a:pt x="110" y="94"/>
                        <a:pt x="110" y="95"/>
                        <a:pt x="111" y="95"/>
                      </a:cubicBezTo>
                      <a:cubicBezTo>
                        <a:pt x="111" y="95"/>
                        <a:pt x="111" y="95"/>
                        <a:pt x="111" y="95"/>
                      </a:cubicBezTo>
                      <a:cubicBezTo>
                        <a:pt x="111" y="95"/>
                        <a:pt x="111" y="95"/>
                        <a:pt x="111" y="95"/>
                      </a:cubicBezTo>
                      <a:cubicBezTo>
                        <a:pt x="111" y="95"/>
                        <a:pt x="111" y="95"/>
                        <a:pt x="111" y="95"/>
                      </a:cubicBezTo>
                      <a:cubicBezTo>
                        <a:pt x="111" y="96"/>
                        <a:pt x="111" y="96"/>
                        <a:pt x="111" y="96"/>
                      </a:cubicBezTo>
                      <a:cubicBezTo>
                        <a:pt x="112" y="97"/>
                        <a:pt x="112" y="97"/>
                        <a:pt x="112" y="98"/>
                      </a:cubicBezTo>
                      <a:cubicBezTo>
                        <a:pt x="113" y="98"/>
                        <a:pt x="113" y="98"/>
                        <a:pt x="113" y="98"/>
                      </a:cubicBezTo>
                      <a:cubicBezTo>
                        <a:pt x="113" y="99"/>
                        <a:pt x="114" y="99"/>
                        <a:pt x="114" y="99"/>
                      </a:cubicBezTo>
                      <a:cubicBezTo>
                        <a:pt x="114" y="99"/>
                        <a:pt x="114" y="99"/>
                        <a:pt x="114" y="99"/>
                      </a:cubicBezTo>
                      <a:cubicBezTo>
                        <a:pt x="114" y="100"/>
                        <a:pt x="114" y="100"/>
                        <a:pt x="114" y="100"/>
                      </a:cubicBezTo>
                      <a:cubicBezTo>
                        <a:pt x="114" y="101"/>
                        <a:pt x="114" y="102"/>
                        <a:pt x="115" y="102"/>
                      </a:cubicBezTo>
                      <a:cubicBezTo>
                        <a:pt x="116" y="102"/>
                        <a:pt x="116" y="102"/>
                        <a:pt x="116" y="102"/>
                      </a:cubicBezTo>
                      <a:cubicBezTo>
                        <a:pt x="116" y="102"/>
                        <a:pt x="116" y="102"/>
                        <a:pt x="116" y="102"/>
                      </a:cubicBezTo>
                      <a:cubicBezTo>
                        <a:pt x="116" y="103"/>
                        <a:pt x="116" y="103"/>
                        <a:pt x="116" y="103"/>
                      </a:cubicBezTo>
                      <a:cubicBezTo>
                        <a:pt x="116" y="105"/>
                        <a:pt x="116" y="105"/>
                        <a:pt x="116" y="105"/>
                      </a:cubicBezTo>
                      <a:cubicBezTo>
                        <a:pt x="116" y="106"/>
                        <a:pt x="116" y="106"/>
                        <a:pt x="117" y="106"/>
                      </a:cubicBezTo>
                      <a:cubicBezTo>
                        <a:pt x="117" y="106"/>
                        <a:pt x="117" y="106"/>
                        <a:pt x="117" y="106"/>
                      </a:cubicBezTo>
                      <a:cubicBezTo>
                        <a:pt x="117" y="107"/>
                        <a:pt x="117" y="108"/>
                        <a:pt x="118" y="108"/>
                      </a:cubicBezTo>
                      <a:cubicBezTo>
                        <a:pt x="118" y="109"/>
                        <a:pt x="119" y="110"/>
                        <a:pt x="120" y="110"/>
                      </a:cubicBezTo>
                      <a:cubicBezTo>
                        <a:pt x="122" y="111"/>
                        <a:pt x="122" y="111"/>
                        <a:pt x="122" y="111"/>
                      </a:cubicBezTo>
                      <a:cubicBezTo>
                        <a:pt x="122" y="109"/>
                        <a:pt x="122" y="109"/>
                        <a:pt x="122" y="109"/>
                      </a:cubicBezTo>
                      <a:cubicBezTo>
                        <a:pt x="121" y="106"/>
                        <a:pt x="120" y="102"/>
                        <a:pt x="119" y="97"/>
                      </a:cubicBezTo>
                      <a:cubicBezTo>
                        <a:pt x="118" y="95"/>
                        <a:pt x="118" y="93"/>
                        <a:pt x="118" y="91"/>
                      </a:cubicBezTo>
                      <a:cubicBezTo>
                        <a:pt x="118" y="90"/>
                        <a:pt x="118" y="90"/>
                        <a:pt x="118" y="89"/>
                      </a:cubicBezTo>
                      <a:cubicBezTo>
                        <a:pt x="119" y="88"/>
                        <a:pt x="119" y="88"/>
                        <a:pt x="119" y="88"/>
                      </a:cubicBezTo>
                      <a:cubicBezTo>
                        <a:pt x="119" y="87"/>
                        <a:pt x="119" y="87"/>
                        <a:pt x="119" y="86"/>
                      </a:cubicBezTo>
                      <a:cubicBezTo>
                        <a:pt x="119" y="86"/>
                        <a:pt x="119" y="86"/>
                        <a:pt x="119" y="86"/>
                      </a:cubicBezTo>
                      <a:cubicBezTo>
                        <a:pt x="119" y="86"/>
                        <a:pt x="119" y="85"/>
                        <a:pt x="119" y="85"/>
                      </a:cubicBezTo>
                      <a:cubicBezTo>
                        <a:pt x="119" y="85"/>
                        <a:pt x="118" y="84"/>
                        <a:pt x="118" y="84"/>
                      </a:cubicBezTo>
                      <a:cubicBezTo>
                        <a:pt x="118" y="84"/>
                        <a:pt x="118" y="84"/>
                        <a:pt x="118" y="84"/>
                      </a:cubicBezTo>
                      <a:cubicBezTo>
                        <a:pt x="118" y="84"/>
                        <a:pt x="118" y="84"/>
                        <a:pt x="118" y="84"/>
                      </a:cubicBezTo>
                      <a:cubicBezTo>
                        <a:pt x="117" y="84"/>
                        <a:pt x="118" y="84"/>
                        <a:pt x="118" y="83"/>
                      </a:cubicBezTo>
                      <a:cubicBezTo>
                        <a:pt x="118" y="82"/>
                        <a:pt x="118" y="82"/>
                        <a:pt x="118" y="82"/>
                      </a:cubicBezTo>
                      <a:cubicBezTo>
                        <a:pt x="117" y="81"/>
                        <a:pt x="117" y="81"/>
                        <a:pt x="117" y="81"/>
                      </a:cubicBezTo>
                      <a:cubicBezTo>
                        <a:pt x="117" y="81"/>
                        <a:pt x="117" y="81"/>
                        <a:pt x="117" y="81"/>
                      </a:cubicBezTo>
                      <a:cubicBezTo>
                        <a:pt x="116" y="81"/>
                        <a:pt x="116" y="81"/>
                        <a:pt x="116" y="81"/>
                      </a:cubicBezTo>
                      <a:cubicBezTo>
                        <a:pt x="116" y="81"/>
                        <a:pt x="116" y="81"/>
                        <a:pt x="116" y="81"/>
                      </a:cubicBezTo>
                      <a:cubicBezTo>
                        <a:pt x="116" y="81"/>
                        <a:pt x="116" y="81"/>
                        <a:pt x="116" y="81"/>
                      </a:cubicBezTo>
                      <a:cubicBezTo>
                        <a:pt x="116" y="79"/>
                        <a:pt x="116" y="79"/>
                        <a:pt x="116" y="79"/>
                      </a:cubicBezTo>
                      <a:cubicBezTo>
                        <a:pt x="115" y="79"/>
                        <a:pt x="115" y="79"/>
                        <a:pt x="115" y="79"/>
                      </a:cubicBezTo>
                      <a:cubicBezTo>
                        <a:pt x="115" y="78"/>
                        <a:pt x="115" y="78"/>
                        <a:pt x="115" y="78"/>
                      </a:cubicBezTo>
                      <a:cubicBezTo>
                        <a:pt x="115" y="77"/>
                        <a:pt x="115" y="77"/>
                        <a:pt x="115" y="77"/>
                      </a:cubicBezTo>
                      <a:cubicBezTo>
                        <a:pt x="115" y="77"/>
                        <a:pt x="115" y="77"/>
                        <a:pt x="115" y="77"/>
                      </a:cubicBezTo>
                      <a:cubicBezTo>
                        <a:pt x="115" y="76"/>
                        <a:pt x="115" y="76"/>
                        <a:pt x="115" y="76"/>
                      </a:cubicBezTo>
                      <a:cubicBezTo>
                        <a:pt x="114" y="76"/>
                        <a:pt x="114" y="76"/>
                        <a:pt x="114" y="76"/>
                      </a:cubicBezTo>
                      <a:cubicBezTo>
                        <a:pt x="113" y="76"/>
                        <a:pt x="113" y="76"/>
                        <a:pt x="113" y="76"/>
                      </a:cubicBezTo>
                      <a:cubicBezTo>
                        <a:pt x="113" y="76"/>
                        <a:pt x="113" y="76"/>
                        <a:pt x="113" y="76"/>
                      </a:cubicBezTo>
                      <a:cubicBezTo>
                        <a:pt x="113" y="75"/>
                        <a:pt x="113" y="75"/>
                        <a:pt x="113" y="75"/>
                      </a:cubicBezTo>
                      <a:cubicBezTo>
                        <a:pt x="113" y="75"/>
                        <a:pt x="113" y="75"/>
                        <a:pt x="113" y="75"/>
                      </a:cubicBezTo>
                      <a:cubicBezTo>
                        <a:pt x="113" y="74"/>
                        <a:pt x="113" y="74"/>
                        <a:pt x="113" y="74"/>
                      </a:cubicBezTo>
                      <a:cubicBezTo>
                        <a:pt x="113" y="73"/>
                        <a:pt x="113" y="73"/>
                        <a:pt x="112" y="73"/>
                      </a:cubicBezTo>
                      <a:cubicBezTo>
                        <a:pt x="112" y="73"/>
                        <a:pt x="112" y="73"/>
                        <a:pt x="112" y="73"/>
                      </a:cubicBezTo>
                      <a:cubicBezTo>
                        <a:pt x="112" y="73"/>
                        <a:pt x="112" y="73"/>
                        <a:pt x="112" y="73"/>
                      </a:cubicBezTo>
                      <a:cubicBezTo>
                        <a:pt x="112" y="72"/>
                        <a:pt x="112" y="72"/>
                        <a:pt x="112" y="72"/>
                      </a:cubicBezTo>
                      <a:cubicBezTo>
                        <a:pt x="112" y="72"/>
                        <a:pt x="112" y="72"/>
                        <a:pt x="112" y="71"/>
                      </a:cubicBezTo>
                      <a:cubicBezTo>
                        <a:pt x="111" y="71"/>
                        <a:pt x="111" y="70"/>
                        <a:pt x="111" y="70"/>
                      </a:cubicBezTo>
                      <a:cubicBezTo>
                        <a:pt x="110" y="69"/>
                        <a:pt x="110" y="69"/>
                        <a:pt x="110" y="69"/>
                      </a:cubicBezTo>
                      <a:cubicBezTo>
                        <a:pt x="110" y="69"/>
                        <a:pt x="110" y="69"/>
                        <a:pt x="110" y="69"/>
                      </a:cubicBezTo>
                      <a:cubicBezTo>
                        <a:pt x="109" y="69"/>
                        <a:pt x="109" y="69"/>
                        <a:pt x="109" y="69"/>
                      </a:cubicBezTo>
                      <a:cubicBezTo>
                        <a:pt x="109" y="68"/>
                        <a:pt x="109" y="68"/>
                        <a:pt x="109" y="68"/>
                      </a:cubicBezTo>
                      <a:cubicBezTo>
                        <a:pt x="109" y="68"/>
                        <a:pt x="109" y="68"/>
                        <a:pt x="109" y="68"/>
                      </a:cubicBezTo>
                      <a:cubicBezTo>
                        <a:pt x="109" y="68"/>
                        <a:pt x="109" y="68"/>
                        <a:pt x="109" y="68"/>
                      </a:cubicBezTo>
                      <a:cubicBezTo>
                        <a:pt x="109" y="66"/>
                        <a:pt x="109" y="66"/>
                        <a:pt x="109" y="66"/>
                      </a:cubicBezTo>
                      <a:cubicBezTo>
                        <a:pt x="108" y="66"/>
                        <a:pt x="108" y="66"/>
                        <a:pt x="108" y="66"/>
                      </a:cubicBezTo>
                      <a:cubicBezTo>
                        <a:pt x="108" y="66"/>
                        <a:pt x="108" y="66"/>
                        <a:pt x="108" y="66"/>
                      </a:cubicBezTo>
                      <a:cubicBezTo>
                        <a:pt x="108" y="66"/>
                        <a:pt x="108" y="66"/>
                        <a:pt x="108" y="66"/>
                      </a:cubicBezTo>
                      <a:cubicBezTo>
                        <a:pt x="107" y="65"/>
                        <a:pt x="107" y="65"/>
                        <a:pt x="107" y="65"/>
                      </a:cubicBezTo>
                      <a:cubicBezTo>
                        <a:pt x="107" y="65"/>
                        <a:pt x="107" y="64"/>
                        <a:pt x="107" y="64"/>
                      </a:cubicBezTo>
                      <a:cubicBezTo>
                        <a:pt x="107" y="63"/>
                        <a:pt x="107" y="63"/>
                        <a:pt x="107" y="63"/>
                      </a:cubicBezTo>
                      <a:cubicBezTo>
                        <a:pt x="106" y="63"/>
                        <a:pt x="106" y="63"/>
                        <a:pt x="106" y="63"/>
                      </a:cubicBezTo>
                      <a:cubicBezTo>
                        <a:pt x="106" y="62"/>
                        <a:pt x="106" y="62"/>
                        <a:pt x="106" y="62"/>
                      </a:cubicBezTo>
                      <a:cubicBezTo>
                        <a:pt x="106" y="62"/>
                        <a:pt x="106" y="61"/>
                        <a:pt x="105" y="61"/>
                      </a:cubicBezTo>
                      <a:cubicBezTo>
                        <a:pt x="105" y="61"/>
                        <a:pt x="105" y="61"/>
                        <a:pt x="105" y="61"/>
                      </a:cubicBezTo>
                      <a:cubicBezTo>
                        <a:pt x="105" y="61"/>
                        <a:pt x="105" y="61"/>
                        <a:pt x="105" y="61"/>
                      </a:cubicBezTo>
                      <a:cubicBezTo>
                        <a:pt x="105" y="60"/>
                        <a:pt x="105" y="60"/>
                        <a:pt x="105" y="60"/>
                      </a:cubicBezTo>
                      <a:cubicBezTo>
                        <a:pt x="104" y="59"/>
                        <a:pt x="104" y="59"/>
                        <a:pt x="104" y="59"/>
                      </a:cubicBezTo>
                      <a:cubicBezTo>
                        <a:pt x="103" y="58"/>
                        <a:pt x="103" y="58"/>
                        <a:pt x="103" y="58"/>
                      </a:cubicBezTo>
                      <a:cubicBezTo>
                        <a:pt x="103" y="57"/>
                        <a:pt x="102" y="57"/>
                        <a:pt x="102" y="57"/>
                      </a:cubicBezTo>
                      <a:cubicBezTo>
                        <a:pt x="102" y="57"/>
                        <a:pt x="102" y="57"/>
                        <a:pt x="102" y="57"/>
                      </a:cubicBezTo>
                      <a:cubicBezTo>
                        <a:pt x="101" y="56"/>
                        <a:pt x="101" y="56"/>
                        <a:pt x="101" y="56"/>
                      </a:cubicBezTo>
                      <a:cubicBezTo>
                        <a:pt x="100" y="56"/>
                        <a:pt x="100" y="55"/>
                        <a:pt x="100" y="55"/>
                      </a:cubicBezTo>
                      <a:cubicBezTo>
                        <a:pt x="100" y="54"/>
                        <a:pt x="100" y="54"/>
                        <a:pt x="100" y="53"/>
                      </a:cubicBezTo>
                      <a:cubicBezTo>
                        <a:pt x="99" y="53"/>
                        <a:pt x="99" y="53"/>
                        <a:pt x="99" y="53"/>
                      </a:cubicBezTo>
                      <a:cubicBezTo>
                        <a:pt x="99" y="52"/>
                        <a:pt x="99" y="52"/>
                        <a:pt x="99" y="52"/>
                      </a:cubicBezTo>
                      <a:cubicBezTo>
                        <a:pt x="99" y="52"/>
                        <a:pt x="99" y="52"/>
                        <a:pt x="99" y="52"/>
                      </a:cubicBezTo>
                      <a:cubicBezTo>
                        <a:pt x="99" y="52"/>
                        <a:pt x="99" y="51"/>
                        <a:pt x="98" y="51"/>
                      </a:cubicBezTo>
                      <a:cubicBezTo>
                        <a:pt x="97" y="51"/>
                        <a:pt x="97" y="51"/>
                        <a:pt x="97" y="51"/>
                      </a:cubicBezTo>
                      <a:cubicBezTo>
                        <a:pt x="96" y="50"/>
                        <a:pt x="96" y="50"/>
                        <a:pt x="95" y="49"/>
                      </a:cubicBezTo>
                      <a:cubicBezTo>
                        <a:pt x="95" y="49"/>
                        <a:pt x="95" y="48"/>
                        <a:pt x="95" y="48"/>
                      </a:cubicBezTo>
                      <a:cubicBezTo>
                        <a:pt x="95" y="47"/>
                        <a:pt x="94" y="47"/>
                        <a:pt x="94" y="46"/>
                      </a:cubicBezTo>
                      <a:cubicBezTo>
                        <a:pt x="94" y="45"/>
                        <a:pt x="93" y="45"/>
                        <a:pt x="92" y="44"/>
                      </a:cubicBezTo>
                      <a:cubicBezTo>
                        <a:pt x="91" y="44"/>
                        <a:pt x="91" y="43"/>
                        <a:pt x="91" y="43"/>
                      </a:cubicBezTo>
                      <a:cubicBezTo>
                        <a:pt x="90" y="43"/>
                        <a:pt x="90" y="43"/>
                        <a:pt x="90" y="43"/>
                      </a:cubicBezTo>
                      <a:cubicBezTo>
                        <a:pt x="90" y="42"/>
                        <a:pt x="90" y="42"/>
                        <a:pt x="90" y="41"/>
                      </a:cubicBezTo>
                      <a:cubicBezTo>
                        <a:pt x="89" y="41"/>
                        <a:pt x="89" y="41"/>
                        <a:pt x="88" y="40"/>
                      </a:cubicBezTo>
                      <a:cubicBezTo>
                        <a:pt x="87" y="39"/>
                        <a:pt x="86" y="38"/>
                        <a:pt x="85" y="38"/>
                      </a:cubicBezTo>
                      <a:cubicBezTo>
                        <a:pt x="83" y="36"/>
                        <a:pt x="82" y="34"/>
                        <a:pt x="80" y="32"/>
                      </a:cubicBezTo>
                      <a:cubicBezTo>
                        <a:pt x="80" y="31"/>
                        <a:pt x="80" y="31"/>
                        <a:pt x="80" y="31"/>
                      </a:cubicBezTo>
                      <a:cubicBezTo>
                        <a:pt x="80" y="31"/>
                        <a:pt x="80" y="31"/>
                        <a:pt x="80" y="31"/>
                      </a:cubicBezTo>
                      <a:cubicBezTo>
                        <a:pt x="78" y="31"/>
                        <a:pt x="77" y="30"/>
                        <a:pt x="76" y="29"/>
                      </a:cubicBezTo>
                      <a:cubicBezTo>
                        <a:pt x="76" y="28"/>
                        <a:pt x="76" y="28"/>
                        <a:pt x="76" y="28"/>
                      </a:cubicBezTo>
                      <a:cubicBezTo>
                        <a:pt x="75" y="27"/>
                        <a:pt x="75" y="26"/>
                        <a:pt x="73" y="26"/>
                      </a:cubicBezTo>
                      <a:cubicBezTo>
                        <a:pt x="73" y="26"/>
                        <a:pt x="73" y="26"/>
                        <a:pt x="72" y="25"/>
                      </a:cubicBezTo>
                      <a:cubicBezTo>
                        <a:pt x="72" y="25"/>
                        <a:pt x="71" y="25"/>
                        <a:pt x="71" y="25"/>
                      </a:cubicBezTo>
                      <a:cubicBezTo>
                        <a:pt x="70" y="24"/>
                        <a:pt x="69" y="23"/>
                        <a:pt x="69" y="22"/>
                      </a:cubicBezTo>
                      <a:cubicBezTo>
                        <a:pt x="69" y="22"/>
                        <a:pt x="69" y="22"/>
                        <a:pt x="69" y="22"/>
                      </a:cubicBezTo>
                      <a:cubicBezTo>
                        <a:pt x="69" y="21"/>
                        <a:pt x="69" y="21"/>
                        <a:pt x="69" y="21"/>
                      </a:cubicBezTo>
                      <a:cubicBezTo>
                        <a:pt x="67" y="21"/>
                        <a:pt x="67" y="21"/>
                        <a:pt x="67" y="21"/>
                      </a:cubicBezTo>
                      <a:cubicBezTo>
                        <a:pt x="66" y="21"/>
                        <a:pt x="66" y="21"/>
                        <a:pt x="65" y="21"/>
                      </a:cubicBezTo>
                      <a:cubicBezTo>
                        <a:pt x="65" y="20"/>
                        <a:pt x="64" y="19"/>
                        <a:pt x="64" y="19"/>
                      </a:cubicBezTo>
                      <a:cubicBezTo>
                        <a:pt x="63" y="18"/>
                        <a:pt x="63" y="18"/>
                        <a:pt x="63" y="17"/>
                      </a:cubicBezTo>
                      <a:cubicBezTo>
                        <a:pt x="63" y="17"/>
                        <a:pt x="63" y="17"/>
                        <a:pt x="63" y="17"/>
                      </a:cubicBezTo>
                      <a:cubicBezTo>
                        <a:pt x="62" y="17"/>
                        <a:pt x="62" y="17"/>
                        <a:pt x="62" y="17"/>
                      </a:cubicBezTo>
                      <a:cubicBezTo>
                        <a:pt x="61" y="17"/>
                        <a:pt x="61" y="17"/>
                        <a:pt x="60" y="17"/>
                      </a:cubicBezTo>
                      <a:cubicBezTo>
                        <a:pt x="60" y="16"/>
                        <a:pt x="59" y="16"/>
                        <a:pt x="59" y="15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59" y="14"/>
                        <a:pt x="58" y="14"/>
                        <a:pt x="57" y="14"/>
                      </a:cubicBezTo>
                      <a:cubicBezTo>
                        <a:pt x="57" y="14"/>
                        <a:pt x="57" y="14"/>
                        <a:pt x="57" y="14"/>
                      </a:cubicBezTo>
                      <a:cubicBezTo>
                        <a:pt x="56" y="14"/>
                        <a:pt x="56" y="13"/>
                        <a:pt x="56" y="13"/>
                      </a:cubicBezTo>
                      <a:cubicBezTo>
                        <a:pt x="54" y="11"/>
                        <a:pt x="52" y="10"/>
                        <a:pt x="49" y="8"/>
                      </a:cubicBezTo>
                      <a:cubicBezTo>
                        <a:pt x="47" y="7"/>
                        <a:pt x="44" y="6"/>
                        <a:pt x="42" y="4"/>
                      </a:cubicBezTo>
                      <a:cubicBezTo>
                        <a:pt x="40" y="3"/>
                        <a:pt x="38" y="2"/>
                        <a:pt x="36" y="1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grpFill/>
                <a:ln w="12700">
                  <a:solidFill>
                    <a:sysClr val="window" lastClr="FFFFFF">
                      <a:lumMod val="65000"/>
                    </a:sys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22" name="Freeform 42"/>
                <p:cNvSpPr>
                  <a:spLocks noEditPoints="1"/>
                </p:cNvSpPr>
                <p:nvPr/>
              </p:nvSpPr>
              <p:spPr bwMode="auto">
                <a:xfrm>
                  <a:off x="3477" y="1838"/>
                  <a:ext cx="322" cy="675"/>
                </a:xfrm>
                <a:custGeom>
                  <a:avLst/>
                  <a:gdLst>
                    <a:gd name="T0" fmla="*/ 3 w 135"/>
                    <a:gd name="T1" fmla="*/ 78 h 283"/>
                    <a:gd name="T2" fmla="*/ 0 w 135"/>
                    <a:gd name="T3" fmla="*/ 85 h 283"/>
                    <a:gd name="T4" fmla="*/ 9 w 135"/>
                    <a:gd name="T5" fmla="*/ 113 h 283"/>
                    <a:gd name="T6" fmla="*/ 14 w 135"/>
                    <a:gd name="T7" fmla="*/ 116 h 283"/>
                    <a:gd name="T8" fmla="*/ 18 w 135"/>
                    <a:gd name="T9" fmla="*/ 128 h 283"/>
                    <a:gd name="T10" fmla="*/ 25 w 135"/>
                    <a:gd name="T11" fmla="*/ 137 h 283"/>
                    <a:gd name="T12" fmla="*/ 22 w 135"/>
                    <a:gd name="T13" fmla="*/ 150 h 283"/>
                    <a:gd name="T14" fmla="*/ 20 w 135"/>
                    <a:gd name="T15" fmla="*/ 166 h 283"/>
                    <a:gd name="T16" fmla="*/ 29 w 135"/>
                    <a:gd name="T17" fmla="*/ 180 h 283"/>
                    <a:gd name="T18" fmla="*/ 32 w 135"/>
                    <a:gd name="T19" fmla="*/ 192 h 283"/>
                    <a:gd name="T20" fmla="*/ 42 w 135"/>
                    <a:gd name="T21" fmla="*/ 204 h 283"/>
                    <a:gd name="T22" fmla="*/ 48 w 135"/>
                    <a:gd name="T23" fmla="*/ 208 h 283"/>
                    <a:gd name="T24" fmla="*/ 51 w 135"/>
                    <a:gd name="T25" fmla="*/ 218 h 283"/>
                    <a:gd name="T26" fmla="*/ 54 w 135"/>
                    <a:gd name="T27" fmla="*/ 238 h 283"/>
                    <a:gd name="T28" fmla="*/ 57 w 135"/>
                    <a:gd name="T29" fmla="*/ 253 h 283"/>
                    <a:gd name="T30" fmla="*/ 66 w 135"/>
                    <a:gd name="T31" fmla="*/ 265 h 283"/>
                    <a:gd name="T32" fmla="*/ 74 w 135"/>
                    <a:gd name="T33" fmla="*/ 278 h 283"/>
                    <a:gd name="T34" fmla="*/ 80 w 135"/>
                    <a:gd name="T35" fmla="*/ 283 h 283"/>
                    <a:gd name="T36" fmla="*/ 84 w 135"/>
                    <a:gd name="T37" fmla="*/ 275 h 283"/>
                    <a:gd name="T38" fmla="*/ 79 w 135"/>
                    <a:gd name="T39" fmla="*/ 262 h 283"/>
                    <a:gd name="T40" fmla="*/ 85 w 135"/>
                    <a:gd name="T41" fmla="*/ 255 h 283"/>
                    <a:gd name="T42" fmla="*/ 90 w 135"/>
                    <a:gd name="T43" fmla="*/ 244 h 283"/>
                    <a:gd name="T44" fmla="*/ 98 w 135"/>
                    <a:gd name="T45" fmla="*/ 224 h 283"/>
                    <a:gd name="T46" fmla="*/ 111 w 135"/>
                    <a:gd name="T47" fmla="*/ 217 h 283"/>
                    <a:gd name="T48" fmla="*/ 119 w 135"/>
                    <a:gd name="T49" fmla="*/ 210 h 283"/>
                    <a:gd name="T50" fmla="*/ 124 w 135"/>
                    <a:gd name="T51" fmla="*/ 188 h 283"/>
                    <a:gd name="T52" fmla="*/ 134 w 135"/>
                    <a:gd name="T53" fmla="*/ 178 h 283"/>
                    <a:gd name="T54" fmla="*/ 133 w 135"/>
                    <a:gd name="T55" fmla="*/ 166 h 283"/>
                    <a:gd name="T56" fmla="*/ 120 w 135"/>
                    <a:gd name="T57" fmla="*/ 159 h 283"/>
                    <a:gd name="T58" fmla="*/ 104 w 135"/>
                    <a:gd name="T59" fmla="*/ 156 h 283"/>
                    <a:gd name="T60" fmla="*/ 91 w 135"/>
                    <a:gd name="T61" fmla="*/ 153 h 283"/>
                    <a:gd name="T62" fmla="*/ 95 w 135"/>
                    <a:gd name="T63" fmla="*/ 146 h 283"/>
                    <a:gd name="T64" fmla="*/ 85 w 135"/>
                    <a:gd name="T65" fmla="*/ 136 h 283"/>
                    <a:gd name="T66" fmla="*/ 70 w 135"/>
                    <a:gd name="T67" fmla="*/ 129 h 283"/>
                    <a:gd name="T68" fmla="*/ 60 w 135"/>
                    <a:gd name="T69" fmla="*/ 123 h 283"/>
                    <a:gd name="T70" fmla="*/ 44 w 135"/>
                    <a:gd name="T71" fmla="*/ 117 h 283"/>
                    <a:gd name="T72" fmla="*/ 32 w 135"/>
                    <a:gd name="T73" fmla="*/ 120 h 283"/>
                    <a:gd name="T74" fmla="*/ 29 w 135"/>
                    <a:gd name="T75" fmla="*/ 125 h 283"/>
                    <a:gd name="T76" fmla="*/ 20 w 135"/>
                    <a:gd name="T77" fmla="*/ 120 h 283"/>
                    <a:gd name="T78" fmla="*/ 19 w 135"/>
                    <a:gd name="T79" fmla="*/ 106 h 283"/>
                    <a:gd name="T80" fmla="*/ 18 w 135"/>
                    <a:gd name="T81" fmla="*/ 99 h 283"/>
                    <a:gd name="T82" fmla="*/ 14 w 135"/>
                    <a:gd name="T83" fmla="*/ 94 h 283"/>
                    <a:gd name="T84" fmla="*/ 7 w 135"/>
                    <a:gd name="T85" fmla="*/ 96 h 283"/>
                    <a:gd name="T86" fmla="*/ 10 w 135"/>
                    <a:gd name="T87" fmla="*/ 89 h 283"/>
                    <a:gd name="T88" fmla="*/ 15 w 135"/>
                    <a:gd name="T89" fmla="*/ 79 h 283"/>
                    <a:gd name="T90" fmla="*/ 27 w 135"/>
                    <a:gd name="T91" fmla="*/ 71 h 283"/>
                    <a:gd name="T92" fmla="*/ 32 w 135"/>
                    <a:gd name="T93" fmla="*/ 82 h 283"/>
                    <a:gd name="T94" fmla="*/ 39 w 135"/>
                    <a:gd name="T95" fmla="*/ 69 h 283"/>
                    <a:gd name="T96" fmla="*/ 43 w 135"/>
                    <a:gd name="T97" fmla="*/ 63 h 283"/>
                    <a:gd name="T98" fmla="*/ 56 w 135"/>
                    <a:gd name="T99" fmla="*/ 55 h 283"/>
                    <a:gd name="T100" fmla="*/ 68 w 135"/>
                    <a:gd name="T101" fmla="*/ 45 h 283"/>
                    <a:gd name="T102" fmla="*/ 74 w 135"/>
                    <a:gd name="T103" fmla="*/ 37 h 283"/>
                    <a:gd name="T104" fmla="*/ 83 w 135"/>
                    <a:gd name="T105" fmla="*/ 31 h 283"/>
                    <a:gd name="T106" fmla="*/ 80 w 135"/>
                    <a:gd name="T107" fmla="*/ 29 h 283"/>
                    <a:gd name="T108" fmla="*/ 96 w 135"/>
                    <a:gd name="T109" fmla="*/ 24 h 283"/>
                    <a:gd name="T110" fmla="*/ 102 w 135"/>
                    <a:gd name="T111" fmla="*/ 11 h 283"/>
                    <a:gd name="T112" fmla="*/ 96 w 135"/>
                    <a:gd name="T113" fmla="*/ 8 h 283"/>
                    <a:gd name="T114" fmla="*/ 80 w 135"/>
                    <a:gd name="T115" fmla="*/ 18 h 283"/>
                    <a:gd name="T116" fmla="*/ 72 w 135"/>
                    <a:gd name="T117" fmla="*/ 18 h 283"/>
                    <a:gd name="T118" fmla="*/ 76 w 135"/>
                    <a:gd name="T119" fmla="*/ 9 h 283"/>
                    <a:gd name="T120" fmla="*/ 86 w 135"/>
                    <a:gd name="T121" fmla="*/ 6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35" h="283">
                      <a:moveTo>
                        <a:pt x="71" y="39"/>
                      </a:moveTo>
                      <a:cubicBezTo>
                        <a:pt x="71" y="39"/>
                        <a:pt x="71" y="39"/>
                        <a:pt x="71" y="39"/>
                      </a:cubicBezTo>
                      <a:cubicBezTo>
                        <a:pt x="71" y="39"/>
                        <a:pt x="71" y="39"/>
                        <a:pt x="71" y="39"/>
                      </a:cubicBezTo>
                      <a:moveTo>
                        <a:pt x="96" y="12"/>
                      </a:moveTo>
                      <a:cubicBezTo>
                        <a:pt x="96" y="12"/>
                        <a:pt x="96" y="12"/>
                        <a:pt x="96" y="12"/>
                      </a:cubicBezTo>
                      <a:moveTo>
                        <a:pt x="86" y="0"/>
                      </a:move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83" y="0"/>
                        <a:pt x="82" y="0"/>
                        <a:pt x="81" y="0"/>
                      </a:cubicBezTo>
                      <a:cubicBezTo>
                        <a:pt x="72" y="5"/>
                        <a:pt x="63" y="10"/>
                        <a:pt x="56" y="16"/>
                      </a:cubicBezTo>
                      <a:cubicBezTo>
                        <a:pt x="39" y="28"/>
                        <a:pt x="25" y="41"/>
                        <a:pt x="14" y="57"/>
                      </a:cubicBezTo>
                      <a:cubicBezTo>
                        <a:pt x="9" y="63"/>
                        <a:pt x="5" y="69"/>
                        <a:pt x="1" y="76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2" y="78"/>
                        <a:pt x="2" y="78"/>
                        <a:pt x="2" y="78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4" y="78"/>
                        <a:pt x="4" y="78"/>
                        <a:pt x="4" y="78"/>
                      </a:cubicBezTo>
                      <a:cubicBezTo>
                        <a:pt x="4" y="78"/>
                        <a:pt x="4" y="78"/>
                        <a:pt x="4" y="78"/>
                      </a:cubicBezTo>
                      <a:cubicBezTo>
                        <a:pt x="4" y="78"/>
                        <a:pt x="4" y="78"/>
                        <a:pt x="4" y="78"/>
                      </a:cubicBezTo>
                      <a:cubicBezTo>
                        <a:pt x="3" y="79"/>
                        <a:pt x="3" y="79"/>
                        <a:pt x="3" y="80"/>
                      </a:cubicBezTo>
                      <a:cubicBezTo>
                        <a:pt x="3" y="82"/>
                        <a:pt x="3" y="82"/>
                        <a:pt x="3" y="82"/>
                      </a:cubicBezTo>
                      <a:cubicBezTo>
                        <a:pt x="3" y="83"/>
                        <a:pt x="2" y="83"/>
                        <a:pt x="2" y="83"/>
                      </a:cubicBezTo>
                      <a:cubicBezTo>
                        <a:pt x="2" y="83"/>
                        <a:pt x="2" y="83"/>
                        <a:pt x="2" y="83"/>
                      </a:cubicBezTo>
                      <a:cubicBezTo>
                        <a:pt x="1" y="83"/>
                        <a:pt x="1" y="83"/>
                        <a:pt x="1" y="83"/>
                      </a:cubicBezTo>
                      <a:cubicBezTo>
                        <a:pt x="1" y="84"/>
                        <a:pt x="1" y="84"/>
                        <a:pt x="1" y="84"/>
                      </a:cubicBezTo>
                      <a:cubicBezTo>
                        <a:pt x="1" y="84"/>
                        <a:pt x="1" y="84"/>
                        <a:pt x="1" y="84"/>
                      </a:cubicBezTo>
                      <a:cubicBezTo>
                        <a:pt x="1" y="85"/>
                        <a:pt x="1" y="86"/>
                        <a:pt x="1" y="86"/>
                      </a:cubicBezTo>
                      <a:cubicBezTo>
                        <a:pt x="1" y="86"/>
                        <a:pt x="1" y="86"/>
                        <a:pt x="1" y="86"/>
                      </a:cubicBezTo>
                      <a:cubicBezTo>
                        <a:pt x="0" y="85"/>
                        <a:pt x="0" y="85"/>
                        <a:pt x="0" y="85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0" y="105"/>
                        <a:pt x="0" y="106"/>
                        <a:pt x="1" y="106"/>
                      </a:cubicBezTo>
                      <a:cubicBezTo>
                        <a:pt x="1" y="106"/>
                        <a:pt x="1" y="106"/>
                        <a:pt x="1" y="106"/>
                      </a:cubicBezTo>
                      <a:cubicBezTo>
                        <a:pt x="2" y="107"/>
                        <a:pt x="2" y="107"/>
                        <a:pt x="2" y="107"/>
                      </a:cubicBezTo>
                      <a:cubicBezTo>
                        <a:pt x="2" y="107"/>
                        <a:pt x="2" y="107"/>
                        <a:pt x="2" y="107"/>
                      </a:cubicBezTo>
                      <a:cubicBezTo>
                        <a:pt x="3" y="108"/>
                        <a:pt x="4" y="108"/>
                        <a:pt x="4" y="108"/>
                      </a:cubicBezTo>
                      <a:cubicBezTo>
                        <a:pt x="5" y="108"/>
                        <a:pt x="5" y="108"/>
                        <a:pt x="5" y="108"/>
                      </a:cubicBezTo>
                      <a:cubicBezTo>
                        <a:pt x="5" y="108"/>
                        <a:pt x="5" y="108"/>
                        <a:pt x="5" y="108"/>
                      </a:cubicBezTo>
                      <a:cubicBezTo>
                        <a:pt x="6" y="109"/>
                        <a:pt x="6" y="109"/>
                        <a:pt x="6" y="109"/>
                      </a:cubicBezTo>
                      <a:cubicBezTo>
                        <a:pt x="5" y="109"/>
                        <a:pt x="5" y="109"/>
                        <a:pt x="5" y="109"/>
                      </a:cubicBezTo>
                      <a:cubicBezTo>
                        <a:pt x="5" y="110"/>
                        <a:pt x="6" y="110"/>
                        <a:pt x="6" y="111"/>
                      </a:cubicBezTo>
                      <a:cubicBezTo>
                        <a:pt x="7" y="111"/>
                        <a:pt x="7" y="111"/>
                        <a:pt x="7" y="111"/>
                      </a:cubicBezTo>
                      <a:cubicBezTo>
                        <a:pt x="7" y="111"/>
                        <a:pt x="8" y="112"/>
                        <a:pt x="8" y="113"/>
                      </a:cubicBezTo>
                      <a:cubicBezTo>
                        <a:pt x="9" y="113"/>
                        <a:pt x="9" y="113"/>
                        <a:pt x="9" y="113"/>
                      </a:cubicBezTo>
                      <a:cubicBezTo>
                        <a:pt x="9" y="113"/>
                        <a:pt x="9" y="113"/>
                        <a:pt x="9" y="113"/>
                      </a:cubicBezTo>
                      <a:cubicBezTo>
                        <a:pt x="10" y="113"/>
                        <a:pt x="10" y="113"/>
                        <a:pt x="10" y="113"/>
                      </a:cubicBezTo>
                      <a:cubicBezTo>
                        <a:pt x="10" y="113"/>
                        <a:pt x="10" y="113"/>
                        <a:pt x="10" y="113"/>
                      </a:cubicBezTo>
                      <a:cubicBezTo>
                        <a:pt x="11" y="113"/>
                        <a:pt x="11" y="114"/>
                        <a:pt x="11" y="114"/>
                      </a:cubicBezTo>
                      <a:cubicBezTo>
                        <a:pt x="11" y="114"/>
                        <a:pt x="11" y="114"/>
                        <a:pt x="11" y="114"/>
                      </a:cubicBezTo>
                      <a:cubicBezTo>
                        <a:pt x="11" y="114"/>
                        <a:pt x="11" y="114"/>
                        <a:pt x="11" y="114"/>
                      </a:cubicBezTo>
                      <a:cubicBezTo>
                        <a:pt x="11" y="115"/>
                        <a:pt x="11" y="115"/>
                        <a:pt x="11" y="115"/>
                      </a:cubicBezTo>
                      <a:cubicBezTo>
                        <a:pt x="12" y="115"/>
                        <a:pt x="12" y="115"/>
                        <a:pt x="12" y="115"/>
                      </a:cubicBezTo>
                      <a:cubicBezTo>
                        <a:pt x="12" y="115"/>
                        <a:pt x="13" y="115"/>
                        <a:pt x="13" y="115"/>
                      </a:cubicBezTo>
                      <a:cubicBezTo>
                        <a:pt x="13" y="115"/>
                        <a:pt x="13" y="115"/>
                        <a:pt x="13" y="115"/>
                      </a:cubicBezTo>
                      <a:cubicBezTo>
                        <a:pt x="13" y="115"/>
                        <a:pt x="13" y="115"/>
                        <a:pt x="13" y="115"/>
                      </a:cubicBezTo>
                      <a:cubicBezTo>
                        <a:pt x="12" y="116"/>
                        <a:pt x="12" y="116"/>
                        <a:pt x="12" y="116"/>
                      </a:cubicBezTo>
                      <a:cubicBezTo>
                        <a:pt x="13" y="116"/>
                        <a:pt x="13" y="116"/>
                        <a:pt x="13" y="116"/>
                      </a:cubicBezTo>
                      <a:cubicBezTo>
                        <a:pt x="14" y="116"/>
                        <a:pt x="14" y="116"/>
                        <a:pt x="14" y="116"/>
                      </a:cubicBezTo>
                      <a:cubicBezTo>
                        <a:pt x="14" y="117"/>
                        <a:pt x="14" y="117"/>
                        <a:pt x="14" y="117"/>
                      </a:cubicBezTo>
                      <a:cubicBezTo>
                        <a:pt x="14" y="117"/>
                        <a:pt x="14" y="118"/>
                        <a:pt x="15" y="119"/>
                      </a:cubicBezTo>
                      <a:cubicBezTo>
                        <a:pt x="15" y="119"/>
                        <a:pt x="15" y="119"/>
                        <a:pt x="15" y="119"/>
                      </a:cubicBezTo>
                      <a:cubicBezTo>
                        <a:pt x="15" y="120"/>
                        <a:pt x="15" y="120"/>
                        <a:pt x="15" y="120"/>
                      </a:cubicBezTo>
                      <a:cubicBezTo>
                        <a:pt x="16" y="120"/>
                        <a:pt x="16" y="120"/>
                        <a:pt x="16" y="120"/>
                      </a:cubicBezTo>
                      <a:cubicBezTo>
                        <a:pt x="16" y="121"/>
                        <a:pt x="16" y="121"/>
                        <a:pt x="16" y="121"/>
                      </a:cubicBezTo>
                      <a:cubicBezTo>
                        <a:pt x="17" y="121"/>
                        <a:pt x="17" y="121"/>
                        <a:pt x="17" y="121"/>
                      </a:cubicBezTo>
                      <a:cubicBezTo>
                        <a:pt x="17" y="122"/>
                        <a:pt x="17" y="123"/>
                        <a:pt x="17" y="124"/>
                      </a:cubicBezTo>
                      <a:cubicBezTo>
                        <a:pt x="17" y="124"/>
                        <a:pt x="17" y="124"/>
                        <a:pt x="17" y="125"/>
                      </a:cubicBezTo>
                      <a:cubicBezTo>
                        <a:pt x="17" y="125"/>
                        <a:pt x="17" y="125"/>
                        <a:pt x="17" y="125"/>
                      </a:cubicBezTo>
                      <a:cubicBezTo>
                        <a:pt x="17" y="126"/>
                        <a:pt x="17" y="126"/>
                        <a:pt x="17" y="126"/>
                      </a:cubicBezTo>
                      <a:cubicBezTo>
                        <a:pt x="17" y="126"/>
                        <a:pt x="17" y="126"/>
                        <a:pt x="17" y="126"/>
                      </a:cubicBezTo>
                      <a:cubicBezTo>
                        <a:pt x="17" y="127"/>
                        <a:pt x="17" y="128"/>
                        <a:pt x="18" y="128"/>
                      </a:cubicBezTo>
                      <a:cubicBezTo>
                        <a:pt x="18" y="128"/>
                        <a:pt x="18" y="128"/>
                        <a:pt x="18" y="128"/>
                      </a:cubicBezTo>
                      <a:cubicBezTo>
                        <a:pt x="18" y="128"/>
                        <a:pt x="18" y="128"/>
                        <a:pt x="18" y="128"/>
                      </a:cubicBezTo>
                      <a:cubicBezTo>
                        <a:pt x="18" y="128"/>
                        <a:pt x="18" y="128"/>
                        <a:pt x="18" y="128"/>
                      </a:cubicBezTo>
                      <a:cubicBezTo>
                        <a:pt x="18" y="128"/>
                        <a:pt x="18" y="128"/>
                        <a:pt x="18" y="128"/>
                      </a:cubicBezTo>
                      <a:cubicBezTo>
                        <a:pt x="18" y="129"/>
                        <a:pt x="18" y="129"/>
                        <a:pt x="18" y="129"/>
                      </a:cubicBezTo>
                      <a:cubicBezTo>
                        <a:pt x="23" y="129"/>
                        <a:pt x="23" y="129"/>
                        <a:pt x="23" y="129"/>
                      </a:cubicBezTo>
                      <a:cubicBezTo>
                        <a:pt x="23" y="129"/>
                        <a:pt x="23" y="129"/>
                        <a:pt x="23" y="129"/>
                      </a:cubicBezTo>
                      <a:cubicBezTo>
                        <a:pt x="23" y="129"/>
                        <a:pt x="23" y="129"/>
                        <a:pt x="23" y="129"/>
                      </a:cubicBezTo>
                      <a:cubicBezTo>
                        <a:pt x="24" y="129"/>
                        <a:pt x="24" y="129"/>
                        <a:pt x="24" y="129"/>
                      </a:cubicBezTo>
                      <a:cubicBezTo>
                        <a:pt x="24" y="131"/>
                        <a:pt x="24" y="131"/>
                        <a:pt x="24" y="131"/>
                      </a:cubicBezTo>
                      <a:cubicBezTo>
                        <a:pt x="24" y="132"/>
                        <a:pt x="25" y="132"/>
                        <a:pt x="25" y="132"/>
                      </a:cubicBezTo>
                      <a:cubicBezTo>
                        <a:pt x="25" y="132"/>
                        <a:pt x="25" y="132"/>
                        <a:pt x="25" y="132"/>
                      </a:cubicBezTo>
                      <a:cubicBezTo>
                        <a:pt x="26" y="133"/>
                        <a:pt x="26" y="134"/>
                        <a:pt x="26" y="135"/>
                      </a:cubicBezTo>
                      <a:cubicBezTo>
                        <a:pt x="25" y="135"/>
                        <a:pt x="25" y="135"/>
                        <a:pt x="25" y="135"/>
                      </a:cubicBezTo>
                      <a:cubicBezTo>
                        <a:pt x="25" y="137"/>
                        <a:pt x="25" y="137"/>
                        <a:pt x="25" y="137"/>
                      </a:cubicBezTo>
                      <a:cubicBezTo>
                        <a:pt x="27" y="136"/>
                        <a:pt x="27" y="136"/>
                        <a:pt x="27" y="136"/>
                      </a:cubicBezTo>
                      <a:cubicBezTo>
                        <a:pt x="27" y="136"/>
                        <a:pt x="27" y="137"/>
                        <a:pt x="27" y="138"/>
                      </a:cubicBezTo>
                      <a:cubicBezTo>
                        <a:pt x="27" y="139"/>
                        <a:pt x="27" y="140"/>
                        <a:pt x="27" y="140"/>
                      </a:cubicBezTo>
                      <a:cubicBezTo>
                        <a:pt x="25" y="140"/>
                        <a:pt x="25" y="140"/>
                        <a:pt x="25" y="140"/>
                      </a:cubicBezTo>
                      <a:cubicBezTo>
                        <a:pt x="26" y="145"/>
                        <a:pt x="26" y="145"/>
                        <a:pt x="26" y="145"/>
                      </a:cubicBezTo>
                      <a:cubicBezTo>
                        <a:pt x="25" y="146"/>
                        <a:pt x="25" y="146"/>
                        <a:pt x="25" y="146"/>
                      </a:cubicBezTo>
                      <a:cubicBezTo>
                        <a:pt x="25" y="146"/>
                        <a:pt x="25" y="146"/>
                        <a:pt x="25" y="146"/>
                      </a:cubicBezTo>
                      <a:cubicBezTo>
                        <a:pt x="24" y="146"/>
                        <a:pt x="24" y="146"/>
                        <a:pt x="24" y="146"/>
                      </a:cubicBezTo>
                      <a:cubicBezTo>
                        <a:pt x="24" y="147"/>
                        <a:pt x="24" y="147"/>
                        <a:pt x="24" y="147"/>
                      </a:cubicBezTo>
                      <a:cubicBezTo>
                        <a:pt x="24" y="147"/>
                        <a:pt x="24" y="147"/>
                        <a:pt x="24" y="148"/>
                      </a:cubicBezTo>
                      <a:cubicBezTo>
                        <a:pt x="23" y="148"/>
                        <a:pt x="23" y="149"/>
                        <a:pt x="23" y="149"/>
                      </a:cubicBezTo>
                      <a:cubicBezTo>
                        <a:pt x="23" y="150"/>
                        <a:pt x="23" y="150"/>
                        <a:pt x="23" y="150"/>
                      </a:cubicBezTo>
                      <a:cubicBezTo>
                        <a:pt x="22" y="150"/>
                        <a:pt x="22" y="150"/>
                        <a:pt x="22" y="150"/>
                      </a:cubicBezTo>
                      <a:cubicBezTo>
                        <a:pt x="22" y="150"/>
                        <a:pt x="22" y="150"/>
                        <a:pt x="22" y="150"/>
                      </a:cubicBezTo>
                      <a:cubicBezTo>
                        <a:pt x="21" y="150"/>
                        <a:pt x="21" y="150"/>
                        <a:pt x="21" y="150"/>
                      </a:cubicBezTo>
                      <a:cubicBezTo>
                        <a:pt x="21" y="153"/>
                        <a:pt x="21" y="153"/>
                        <a:pt x="21" y="153"/>
                      </a:cubicBezTo>
                      <a:cubicBezTo>
                        <a:pt x="21" y="154"/>
                        <a:pt x="21" y="154"/>
                        <a:pt x="21" y="154"/>
                      </a:cubicBezTo>
                      <a:cubicBezTo>
                        <a:pt x="21" y="155"/>
                        <a:pt x="21" y="156"/>
                        <a:pt x="22" y="156"/>
                      </a:cubicBezTo>
                      <a:cubicBezTo>
                        <a:pt x="22" y="157"/>
                        <a:pt x="22" y="157"/>
                        <a:pt x="22" y="157"/>
                      </a:cubicBezTo>
                      <a:cubicBezTo>
                        <a:pt x="22" y="157"/>
                        <a:pt x="22" y="157"/>
                        <a:pt x="22" y="157"/>
                      </a:cubicBezTo>
                      <a:cubicBezTo>
                        <a:pt x="22" y="157"/>
                        <a:pt x="22" y="157"/>
                        <a:pt x="22" y="157"/>
                      </a:cubicBezTo>
                      <a:cubicBezTo>
                        <a:pt x="21" y="158"/>
                        <a:pt x="21" y="158"/>
                        <a:pt x="21" y="159"/>
                      </a:cubicBezTo>
                      <a:cubicBezTo>
                        <a:pt x="21" y="159"/>
                        <a:pt x="21" y="159"/>
                        <a:pt x="21" y="159"/>
                      </a:cubicBezTo>
                      <a:cubicBezTo>
                        <a:pt x="21" y="160"/>
                        <a:pt x="21" y="160"/>
                        <a:pt x="21" y="160"/>
                      </a:cubicBezTo>
                      <a:cubicBezTo>
                        <a:pt x="21" y="160"/>
                        <a:pt x="21" y="160"/>
                        <a:pt x="21" y="160"/>
                      </a:cubicBezTo>
                      <a:cubicBezTo>
                        <a:pt x="20" y="160"/>
                        <a:pt x="20" y="160"/>
                        <a:pt x="20" y="160"/>
                      </a:cubicBezTo>
                      <a:cubicBezTo>
                        <a:pt x="20" y="165"/>
                        <a:pt x="20" y="165"/>
                        <a:pt x="20" y="165"/>
                      </a:cubicBezTo>
                      <a:cubicBezTo>
                        <a:pt x="20" y="166"/>
                        <a:pt x="20" y="166"/>
                        <a:pt x="20" y="166"/>
                      </a:cubicBezTo>
                      <a:cubicBezTo>
                        <a:pt x="20" y="166"/>
                        <a:pt x="20" y="168"/>
                        <a:pt x="21" y="168"/>
                      </a:cubicBezTo>
                      <a:cubicBezTo>
                        <a:pt x="21" y="168"/>
                        <a:pt x="21" y="168"/>
                        <a:pt x="22" y="169"/>
                      </a:cubicBezTo>
                      <a:cubicBezTo>
                        <a:pt x="23" y="169"/>
                        <a:pt x="24" y="171"/>
                        <a:pt x="24" y="172"/>
                      </a:cubicBezTo>
                      <a:cubicBezTo>
                        <a:pt x="24" y="172"/>
                        <a:pt x="25" y="173"/>
                        <a:pt x="25" y="173"/>
                      </a:cubicBezTo>
                      <a:cubicBezTo>
                        <a:pt x="25" y="174"/>
                        <a:pt x="25" y="174"/>
                        <a:pt x="26" y="175"/>
                      </a:cubicBezTo>
                      <a:cubicBezTo>
                        <a:pt x="26" y="175"/>
                        <a:pt x="26" y="176"/>
                        <a:pt x="27" y="176"/>
                      </a:cubicBezTo>
                      <a:cubicBezTo>
                        <a:pt x="27" y="177"/>
                        <a:pt x="27" y="177"/>
                        <a:pt x="27" y="177"/>
                      </a:cubicBezTo>
                      <a:cubicBezTo>
                        <a:pt x="27" y="178"/>
                        <a:pt x="27" y="178"/>
                        <a:pt x="28" y="178"/>
                      </a:cubicBezTo>
                      <a:cubicBezTo>
                        <a:pt x="28" y="178"/>
                        <a:pt x="28" y="178"/>
                        <a:pt x="28" y="178"/>
                      </a:cubicBezTo>
                      <a:cubicBezTo>
                        <a:pt x="28" y="178"/>
                        <a:pt x="28" y="178"/>
                        <a:pt x="28" y="178"/>
                      </a:cubicBezTo>
                      <a:cubicBezTo>
                        <a:pt x="28" y="179"/>
                        <a:pt x="28" y="179"/>
                        <a:pt x="28" y="179"/>
                      </a:cubicBezTo>
                      <a:cubicBezTo>
                        <a:pt x="28" y="179"/>
                        <a:pt x="28" y="179"/>
                        <a:pt x="28" y="179"/>
                      </a:cubicBezTo>
                      <a:cubicBezTo>
                        <a:pt x="28" y="179"/>
                        <a:pt x="28" y="179"/>
                        <a:pt x="28" y="179"/>
                      </a:cubicBezTo>
                      <a:cubicBezTo>
                        <a:pt x="28" y="180"/>
                        <a:pt x="28" y="180"/>
                        <a:pt x="29" y="180"/>
                      </a:cubicBezTo>
                      <a:cubicBezTo>
                        <a:pt x="29" y="181"/>
                        <a:pt x="29" y="181"/>
                        <a:pt x="29" y="181"/>
                      </a:cubicBezTo>
                      <a:cubicBezTo>
                        <a:pt x="30" y="181"/>
                        <a:pt x="30" y="181"/>
                        <a:pt x="30" y="181"/>
                      </a:cubicBezTo>
                      <a:cubicBezTo>
                        <a:pt x="30" y="182"/>
                        <a:pt x="30" y="182"/>
                        <a:pt x="30" y="182"/>
                      </a:cubicBezTo>
                      <a:cubicBezTo>
                        <a:pt x="30" y="183"/>
                        <a:pt x="30" y="183"/>
                        <a:pt x="30" y="183"/>
                      </a:cubicBezTo>
                      <a:cubicBezTo>
                        <a:pt x="30" y="184"/>
                        <a:pt x="30" y="184"/>
                        <a:pt x="30" y="184"/>
                      </a:cubicBezTo>
                      <a:cubicBezTo>
                        <a:pt x="31" y="184"/>
                        <a:pt x="31" y="184"/>
                        <a:pt x="31" y="184"/>
                      </a:cubicBezTo>
                      <a:cubicBezTo>
                        <a:pt x="31" y="184"/>
                        <a:pt x="31" y="184"/>
                        <a:pt x="31" y="184"/>
                      </a:cubicBezTo>
                      <a:cubicBezTo>
                        <a:pt x="31" y="184"/>
                        <a:pt x="31" y="184"/>
                        <a:pt x="31" y="184"/>
                      </a:cubicBezTo>
                      <a:cubicBezTo>
                        <a:pt x="32" y="184"/>
                        <a:pt x="31" y="186"/>
                        <a:pt x="31" y="187"/>
                      </a:cubicBezTo>
                      <a:cubicBezTo>
                        <a:pt x="31" y="188"/>
                        <a:pt x="31" y="189"/>
                        <a:pt x="31" y="189"/>
                      </a:cubicBezTo>
                      <a:cubicBezTo>
                        <a:pt x="31" y="190"/>
                        <a:pt x="31" y="190"/>
                        <a:pt x="31" y="190"/>
                      </a:cubicBezTo>
                      <a:cubicBezTo>
                        <a:pt x="31" y="190"/>
                        <a:pt x="31" y="190"/>
                        <a:pt x="31" y="190"/>
                      </a:cubicBezTo>
                      <a:cubicBezTo>
                        <a:pt x="31" y="192"/>
                        <a:pt x="31" y="192"/>
                        <a:pt x="31" y="192"/>
                      </a:cubicBezTo>
                      <a:cubicBezTo>
                        <a:pt x="32" y="192"/>
                        <a:pt x="32" y="192"/>
                        <a:pt x="32" y="192"/>
                      </a:cubicBezTo>
                      <a:cubicBezTo>
                        <a:pt x="33" y="192"/>
                        <a:pt x="33" y="192"/>
                        <a:pt x="33" y="192"/>
                      </a:cubicBezTo>
                      <a:cubicBezTo>
                        <a:pt x="33" y="193"/>
                        <a:pt x="33" y="193"/>
                        <a:pt x="34" y="194"/>
                      </a:cubicBezTo>
                      <a:cubicBezTo>
                        <a:pt x="34" y="194"/>
                        <a:pt x="34" y="195"/>
                        <a:pt x="34" y="195"/>
                      </a:cubicBezTo>
                      <a:cubicBezTo>
                        <a:pt x="34" y="195"/>
                        <a:pt x="34" y="195"/>
                        <a:pt x="34" y="195"/>
                      </a:cubicBezTo>
                      <a:cubicBezTo>
                        <a:pt x="34" y="196"/>
                        <a:pt x="34" y="196"/>
                        <a:pt x="35" y="197"/>
                      </a:cubicBezTo>
                      <a:cubicBezTo>
                        <a:pt x="35" y="197"/>
                        <a:pt x="35" y="197"/>
                        <a:pt x="35" y="197"/>
                      </a:cubicBezTo>
                      <a:cubicBezTo>
                        <a:pt x="36" y="197"/>
                        <a:pt x="36" y="198"/>
                        <a:pt x="36" y="198"/>
                      </a:cubicBezTo>
                      <a:cubicBezTo>
                        <a:pt x="35" y="199"/>
                        <a:pt x="35" y="199"/>
                        <a:pt x="35" y="199"/>
                      </a:cubicBezTo>
                      <a:cubicBezTo>
                        <a:pt x="41" y="199"/>
                        <a:pt x="41" y="199"/>
                        <a:pt x="41" y="199"/>
                      </a:cubicBezTo>
                      <a:cubicBezTo>
                        <a:pt x="41" y="200"/>
                        <a:pt x="41" y="200"/>
                        <a:pt x="41" y="200"/>
                      </a:cubicBezTo>
                      <a:cubicBezTo>
                        <a:pt x="41" y="200"/>
                        <a:pt x="41" y="200"/>
                        <a:pt x="41" y="200"/>
                      </a:cubicBezTo>
                      <a:cubicBezTo>
                        <a:pt x="41" y="200"/>
                        <a:pt x="41" y="200"/>
                        <a:pt x="41" y="200"/>
                      </a:cubicBezTo>
                      <a:cubicBezTo>
                        <a:pt x="41" y="202"/>
                        <a:pt x="41" y="202"/>
                        <a:pt x="41" y="202"/>
                      </a:cubicBezTo>
                      <a:cubicBezTo>
                        <a:pt x="41" y="203"/>
                        <a:pt x="42" y="204"/>
                        <a:pt x="42" y="204"/>
                      </a:cubicBezTo>
                      <a:cubicBezTo>
                        <a:pt x="43" y="204"/>
                        <a:pt x="43" y="204"/>
                        <a:pt x="43" y="204"/>
                      </a:cubicBezTo>
                      <a:cubicBezTo>
                        <a:pt x="43" y="204"/>
                        <a:pt x="43" y="204"/>
                        <a:pt x="43" y="204"/>
                      </a:cubicBezTo>
                      <a:cubicBezTo>
                        <a:pt x="43" y="204"/>
                        <a:pt x="43" y="204"/>
                        <a:pt x="43" y="204"/>
                      </a:cubicBezTo>
                      <a:cubicBezTo>
                        <a:pt x="44" y="204"/>
                        <a:pt x="44" y="204"/>
                        <a:pt x="44" y="204"/>
                      </a:cubicBezTo>
                      <a:cubicBezTo>
                        <a:pt x="44" y="204"/>
                        <a:pt x="44" y="204"/>
                        <a:pt x="44" y="204"/>
                      </a:cubicBezTo>
                      <a:cubicBezTo>
                        <a:pt x="45" y="204"/>
                        <a:pt x="45" y="204"/>
                        <a:pt x="46" y="204"/>
                      </a:cubicBezTo>
                      <a:cubicBezTo>
                        <a:pt x="46" y="205"/>
                        <a:pt x="46" y="205"/>
                        <a:pt x="47" y="205"/>
                      </a:cubicBezTo>
                      <a:cubicBezTo>
                        <a:pt x="47" y="205"/>
                        <a:pt x="47" y="205"/>
                        <a:pt x="47" y="205"/>
                      </a:cubicBezTo>
                      <a:cubicBezTo>
                        <a:pt x="47" y="205"/>
                        <a:pt x="47" y="205"/>
                        <a:pt x="47" y="205"/>
                      </a:cubicBezTo>
                      <a:cubicBezTo>
                        <a:pt x="48" y="205"/>
                        <a:pt x="48" y="205"/>
                        <a:pt x="48" y="205"/>
                      </a:cubicBezTo>
                      <a:cubicBezTo>
                        <a:pt x="48" y="205"/>
                        <a:pt x="48" y="205"/>
                        <a:pt x="48" y="205"/>
                      </a:cubicBezTo>
                      <a:cubicBezTo>
                        <a:pt x="48" y="205"/>
                        <a:pt x="48" y="205"/>
                        <a:pt x="48" y="205"/>
                      </a:cubicBezTo>
                      <a:cubicBezTo>
                        <a:pt x="49" y="206"/>
                        <a:pt x="49" y="206"/>
                        <a:pt x="49" y="206"/>
                      </a:cubicBezTo>
                      <a:cubicBezTo>
                        <a:pt x="49" y="207"/>
                        <a:pt x="49" y="207"/>
                        <a:pt x="48" y="208"/>
                      </a:cubicBezTo>
                      <a:cubicBezTo>
                        <a:pt x="48" y="209"/>
                        <a:pt x="48" y="210"/>
                        <a:pt x="48" y="210"/>
                      </a:cubicBezTo>
                      <a:cubicBezTo>
                        <a:pt x="48" y="211"/>
                        <a:pt x="48" y="211"/>
                        <a:pt x="48" y="212"/>
                      </a:cubicBezTo>
                      <a:cubicBezTo>
                        <a:pt x="48" y="212"/>
                        <a:pt x="48" y="212"/>
                        <a:pt x="48" y="212"/>
                      </a:cubicBezTo>
                      <a:cubicBezTo>
                        <a:pt x="48" y="212"/>
                        <a:pt x="48" y="214"/>
                        <a:pt x="49" y="214"/>
                      </a:cubicBezTo>
                      <a:cubicBezTo>
                        <a:pt x="50" y="214"/>
                        <a:pt x="50" y="214"/>
                        <a:pt x="50" y="214"/>
                      </a:cubicBezTo>
                      <a:cubicBezTo>
                        <a:pt x="50" y="214"/>
                        <a:pt x="50" y="214"/>
                        <a:pt x="50" y="214"/>
                      </a:cubicBezTo>
                      <a:cubicBezTo>
                        <a:pt x="50" y="215"/>
                        <a:pt x="50" y="215"/>
                        <a:pt x="50" y="215"/>
                      </a:cubicBezTo>
                      <a:cubicBezTo>
                        <a:pt x="50" y="215"/>
                        <a:pt x="50" y="215"/>
                        <a:pt x="50" y="215"/>
                      </a:cubicBezTo>
                      <a:cubicBezTo>
                        <a:pt x="50" y="215"/>
                        <a:pt x="50" y="215"/>
                        <a:pt x="50" y="215"/>
                      </a:cubicBezTo>
                      <a:cubicBezTo>
                        <a:pt x="50" y="215"/>
                        <a:pt x="50" y="216"/>
                        <a:pt x="50" y="216"/>
                      </a:cubicBezTo>
                      <a:cubicBezTo>
                        <a:pt x="50" y="216"/>
                        <a:pt x="50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51" y="217"/>
                        <a:pt x="51" y="217"/>
                        <a:pt x="51" y="218"/>
                      </a:cubicBezTo>
                      <a:cubicBezTo>
                        <a:pt x="51" y="219"/>
                        <a:pt x="51" y="219"/>
                        <a:pt x="51" y="219"/>
                      </a:cubicBezTo>
                      <a:cubicBezTo>
                        <a:pt x="51" y="219"/>
                        <a:pt x="51" y="219"/>
                        <a:pt x="51" y="219"/>
                      </a:cubicBezTo>
                      <a:cubicBezTo>
                        <a:pt x="52" y="220"/>
                        <a:pt x="52" y="220"/>
                        <a:pt x="52" y="220"/>
                      </a:cubicBezTo>
                      <a:cubicBezTo>
                        <a:pt x="53" y="220"/>
                        <a:pt x="53" y="220"/>
                        <a:pt x="53" y="220"/>
                      </a:cubicBezTo>
                      <a:cubicBezTo>
                        <a:pt x="53" y="220"/>
                        <a:pt x="53" y="221"/>
                        <a:pt x="53" y="221"/>
                      </a:cubicBezTo>
                      <a:cubicBezTo>
                        <a:pt x="53" y="222"/>
                        <a:pt x="53" y="222"/>
                        <a:pt x="53" y="223"/>
                      </a:cubicBezTo>
                      <a:cubicBezTo>
                        <a:pt x="53" y="223"/>
                        <a:pt x="53" y="224"/>
                        <a:pt x="53" y="225"/>
                      </a:cubicBezTo>
                      <a:cubicBezTo>
                        <a:pt x="53" y="236"/>
                        <a:pt x="53" y="236"/>
                        <a:pt x="53" y="236"/>
                      </a:cubicBezTo>
                      <a:cubicBezTo>
                        <a:pt x="53" y="237"/>
                        <a:pt x="53" y="237"/>
                        <a:pt x="53" y="237"/>
                      </a:cubicBezTo>
                      <a:cubicBezTo>
                        <a:pt x="54" y="237"/>
                        <a:pt x="54" y="237"/>
                        <a:pt x="54" y="237"/>
                      </a:cubicBezTo>
                      <a:cubicBezTo>
                        <a:pt x="54" y="237"/>
                        <a:pt x="54" y="237"/>
                        <a:pt x="54" y="237"/>
                      </a:cubicBezTo>
                      <a:cubicBezTo>
                        <a:pt x="54" y="237"/>
                        <a:pt x="54" y="237"/>
                        <a:pt x="54" y="237"/>
                      </a:cubicBezTo>
                      <a:cubicBezTo>
                        <a:pt x="54" y="237"/>
                        <a:pt x="54" y="237"/>
                        <a:pt x="54" y="237"/>
                      </a:cubicBezTo>
                      <a:cubicBezTo>
                        <a:pt x="54" y="238"/>
                        <a:pt x="54" y="238"/>
                        <a:pt x="54" y="238"/>
                      </a:cubicBezTo>
                      <a:cubicBezTo>
                        <a:pt x="54" y="239"/>
                        <a:pt x="54" y="239"/>
                        <a:pt x="55" y="240"/>
                      </a:cubicBezTo>
                      <a:cubicBezTo>
                        <a:pt x="55" y="240"/>
                        <a:pt x="55" y="240"/>
                        <a:pt x="55" y="240"/>
                      </a:cubicBezTo>
                      <a:cubicBezTo>
                        <a:pt x="56" y="240"/>
                        <a:pt x="56" y="241"/>
                        <a:pt x="56" y="241"/>
                      </a:cubicBezTo>
                      <a:cubicBezTo>
                        <a:pt x="56" y="242"/>
                        <a:pt x="56" y="243"/>
                        <a:pt x="56" y="244"/>
                      </a:cubicBezTo>
                      <a:cubicBezTo>
                        <a:pt x="56" y="245"/>
                        <a:pt x="56" y="245"/>
                        <a:pt x="56" y="246"/>
                      </a:cubicBezTo>
                      <a:cubicBezTo>
                        <a:pt x="56" y="247"/>
                        <a:pt x="56" y="247"/>
                        <a:pt x="56" y="247"/>
                      </a:cubicBezTo>
                      <a:cubicBezTo>
                        <a:pt x="57" y="247"/>
                        <a:pt x="57" y="247"/>
                        <a:pt x="57" y="247"/>
                      </a:cubicBezTo>
                      <a:cubicBezTo>
                        <a:pt x="57" y="247"/>
                        <a:pt x="57" y="247"/>
                        <a:pt x="57" y="247"/>
                      </a:cubicBezTo>
                      <a:cubicBezTo>
                        <a:pt x="57" y="247"/>
                        <a:pt x="57" y="247"/>
                        <a:pt x="57" y="247"/>
                      </a:cubicBezTo>
                      <a:cubicBezTo>
                        <a:pt x="57" y="247"/>
                        <a:pt x="57" y="247"/>
                        <a:pt x="57" y="249"/>
                      </a:cubicBezTo>
                      <a:cubicBezTo>
                        <a:pt x="57" y="249"/>
                        <a:pt x="57" y="249"/>
                        <a:pt x="57" y="250"/>
                      </a:cubicBezTo>
                      <a:cubicBezTo>
                        <a:pt x="57" y="250"/>
                        <a:pt x="57" y="251"/>
                        <a:pt x="57" y="251"/>
                      </a:cubicBezTo>
                      <a:cubicBezTo>
                        <a:pt x="57" y="251"/>
                        <a:pt x="57" y="252"/>
                        <a:pt x="57" y="252"/>
                      </a:cubicBezTo>
                      <a:cubicBezTo>
                        <a:pt x="57" y="253"/>
                        <a:pt x="57" y="253"/>
                        <a:pt x="57" y="253"/>
                      </a:cubicBezTo>
                      <a:cubicBezTo>
                        <a:pt x="57" y="255"/>
                        <a:pt x="58" y="257"/>
                        <a:pt x="59" y="258"/>
                      </a:cubicBezTo>
                      <a:cubicBezTo>
                        <a:pt x="59" y="258"/>
                        <a:pt x="59" y="258"/>
                        <a:pt x="59" y="258"/>
                      </a:cubicBezTo>
                      <a:cubicBezTo>
                        <a:pt x="61" y="259"/>
                        <a:pt x="61" y="259"/>
                        <a:pt x="61" y="260"/>
                      </a:cubicBezTo>
                      <a:cubicBezTo>
                        <a:pt x="61" y="261"/>
                        <a:pt x="61" y="261"/>
                        <a:pt x="61" y="261"/>
                      </a:cubicBezTo>
                      <a:cubicBezTo>
                        <a:pt x="62" y="261"/>
                        <a:pt x="62" y="261"/>
                        <a:pt x="62" y="261"/>
                      </a:cubicBezTo>
                      <a:cubicBezTo>
                        <a:pt x="63" y="261"/>
                        <a:pt x="63" y="261"/>
                        <a:pt x="63" y="261"/>
                      </a:cubicBezTo>
                      <a:cubicBezTo>
                        <a:pt x="63" y="261"/>
                        <a:pt x="63" y="261"/>
                        <a:pt x="63" y="261"/>
                      </a:cubicBezTo>
                      <a:cubicBezTo>
                        <a:pt x="63" y="261"/>
                        <a:pt x="63" y="261"/>
                        <a:pt x="63" y="261"/>
                      </a:cubicBezTo>
                      <a:cubicBezTo>
                        <a:pt x="63" y="262"/>
                        <a:pt x="63" y="262"/>
                        <a:pt x="63" y="262"/>
                      </a:cubicBezTo>
                      <a:cubicBezTo>
                        <a:pt x="63" y="262"/>
                        <a:pt x="63" y="262"/>
                        <a:pt x="63" y="262"/>
                      </a:cubicBezTo>
                      <a:cubicBezTo>
                        <a:pt x="63" y="263"/>
                        <a:pt x="63" y="263"/>
                        <a:pt x="64" y="263"/>
                      </a:cubicBezTo>
                      <a:cubicBezTo>
                        <a:pt x="64" y="264"/>
                        <a:pt x="64" y="264"/>
                        <a:pt x="64" y="264"/>
                      </a:cubicBezTo>
                      <a:cubicBezTo>
                        <a:pt x="64" y="265"/>
                        <a:pt x="65" y="265"/>
                        <a:pt x="65" y="265"/>
                      </a:cubicBezTo>
                      <a:cubicBezTo>
                        <a:pt x="66" y="265"/>
                        <a:pt x="66" y="265"/>
                        <a:pt x="66" y="265"/>
                      </a:cubicBezTo>
                      <a:cubicBezTo>
                        <a:pt x="66" y="265"/>
                        <a:pt x="66" y="265"/>
                        <a:pt x="66" y="265"/>
                      </a:cubicBezTo>
                      <a:cubicBezTo>
                        <a:pt x="66" y="267"/>
                        <a:pt x="66" y="268"/>
                        <a:pt x="67" y="269"/>
                      </a:cubicBezTo>
                      <a:cubicBezTo>
                        <a:pt x="67" y="269"/>
                        <a:pt x="68" y="269"/>
                        <a:pt x="68" y="270"/>
                      </a:cubicBezTo>
                      <a:cubicBezTo>
                        <a:pt x="69" y="270"/>
                        <a:pt x="70" y="271"/>
                        <a:pt x="70" y="272"/>
                      </a:cubicBezTo>
                      <a:cubicBezTo>
                        <a:pt x="70" y="273"/>
                        <a:pt x="70" y="273"/>
                        <a:pt x="70" y="273"/>
                      </a:cubicBezTo>
                      <a:cubicBezTo>
                        <a:pt x="70" y="273"/>
                        <a:pt x="70" y="273"/>
                        <a:pt x="70" y="273"/>
                      </a:cubicBezTo>
                      <a:cubicBezTo>
                        <a:pt x="70" y="273"/>
                        <a:pt x="70" y="273"/>
                        <a:pt x="70" y="274"/>
                      </a:cubicBezTo>
                      <a:cubicBezTo>
                        <a:pt x="70" y="274"/>
                        <a:pt x="70" y="274"/>
                        <a:pt x="70" y="274"/>
                      </a:cubicBezTo>
                      <a:cubicBezTo>
                        <a:pt x="70" y="274"/>
                        <a:pt x="70" y="274"/>
                        <a:pt x="70" y="274"/>
                      </a:cubicBezTo>
                      <a:cubicBezTo>
                        <a:pt x="70" y="274"/>
                        <a:pt x="70" y="275"/>
                        <a:pt x="71" y="275"/>
                      </a:cubicBezTo>
                      <a:cubicBezTo>
                        <a:pt x="72" y="276"/>
                        <a:pt x="72" y="276"/>
                        <a:pt x="72" y="276"/>
                      </a:cubicBezTo>
                      <a:cubicBezTo>
                        <a:pt x="72" y="276"/>
                        <a:pt x="72" y="277"/>
                        <a:pt x="73" y="277"/>
                      </a:cubicBezTo>
                      <a:cubicBezTo>
                        <a:pt x="73" y="277"/>
                        <a:pt x="73" y="277"/>
                        <a:pt x="73" y="277"/>
                      </a:cubicBezTo>
                      <a:cubicBezTo>
                        <a:pt x="73" y="278"/>
                        <a:pt x="73" y="278"/>
                        <a:pt x="74" y="278"/>
                      </a:cubicBezTo>
                      <a:cubicBezTo>
                        <a:pt x="74" y="279"/>
                        <a:pt x="74" y="279"/>
                        <a:pt x="74" y="279"/>
                      </a:cubicBezTo>
                      <a:cubicBezTo>
                        <a:pt x="75" y="280"/>
                        <a:pt x="76" y="280"/>
                        <a:pt x="77" y="280"/>
                      </a:cubicBezTo>
                      <a:cubicBezTo>
                        <a:pt x="77" y="280"/>
                        <a:pt x="77" y="280"/>
                        <a:pt x="77" y="280"/>
                      </a:cubicBezTo>
                      <a:cubicBezTo>
                        <a:pt x="77" y="280"/>
                        <a:pt x="77" y="280"/>
                        <a:pt x="77" y="280"/>
                      </a:cubicBezTo>
                      <a:cubicBezTo>
                        <a:pt x="77" y="280"/>
                        <a:pt x="77" y="280"/>
                        <a:pt x="77" y="280"/>
                      </a:cubicBezTo>
                      <a:cubicBezTo>
                        <a:pt x="77" y="280"/>
                        <a:pt x="77" y="280"/>
                        <a:pt x="77" y="280"/>
                      </a:cubicBezTo>
                      <a:cubicBezTo>
                        <a:pt x="77" y="281"/>
                        <a:pt x="77" y="281"/>
                        <a:pt x="77" y="281"/>
                      </a:cubicBezTo>
                      <a:cubicBezTo>
                        <a:pt x="78" y="281"/>
                        <a:pt x="78" y="281"/>
                        <a:pt x="78" y="281"/>
                      </a:cubicBezTo>
                      <a:cubicBezTo>
                        <a:pt x="79" y="281"/>
                        <a:pt x="79" y="281"/>
                        <a:pt x="79" y="281"/>
                      </a:cubicBezTo>
                      <a:cubicBezTo>
                        <a:pt x="79" y="281"/>
                        <a:pt x="79" y="281"/>
                        <a:pt x="79" y="281"/>
                      </a:cubicBezTo>
                      <a:cubicBezTo>
                        <a:pt x="80" y="281"/>
                        <a:pt x="80" y="281"/>
                        <a:pt x="80" y="281"/>
                      </a:cubicBezTo>
                      <a:cubicBezTo>
                        <a:pt x="80" y="281"/>
                        <a:pt x="80" y="281"/>
                        <a:pt x="80" y="281"/>
                      </a:cubicBezTo>
                      <a:cubicBezTo>
                        <a:pt x="80" y="281"/>
                        <a:pt x="80" y="281"/>
                        <a:pt x="80" y="281"/>
                      </a:cubicBezTo>
                      <a:cubicBezTo>
                        <a:pt x="80" y="283"/>
                        <a:pt x="80" y="283"/>
                        <a:pt x="80" y="283"/>
                      </a:cubicBezTo>
                      <a:cubicBezTo>
                        <a:pt x="81" y="283"/>
                        <a:pt x="81" y="283"/>
                        <a:pt x="81" y="283"/>
                      </a:cubicBezTo>
                      <a:cubicBezTo>
                        <a:pt x="81" y="283"/>
                        <a:pt x="81" y="283"/>
                        <a:pt x="81" y="283"/>
                      </a:cubicBezTo>
                      <a:cubicBezTo>
                        <a:pt x="81" y="283"/>
                        <a:pt x="82" y="283"/>
                        <a:pt x="82" y="283"/>
                      </a:cubicBezTo>
                      <a:cubicBezTo>
                        <a:pt x="83" y="283"/>
                        <a:pt x="84" y="283"/>
                        <a:pt x="84" y="282"/>
                      </a:cubicBezTo>
                      <a:cubicBezTo>
                        <a:pt x="85" y="282"/>
                        <a:pt x="85" y="281"/>
                        <a:pt x="85" y="281"/>
                      </a:cubicBezTo>
                      <a:cubicBezTo>
                        <a:pt x="84" y="280"/>
                        <a:pt x="84" y="280"/>
                        <a:pt x="84" y="279"/>
                      </a:cubicBezTo>
                      <a:cubicBezTo>
                        <a:pt x="83" y="278"/>
                        <a:pt x="83" y="278"/>
                        <a:pt x="83" y="278"/>
                      </a:cubicBezTo>
                      <a:cubicBezTo>
                        <a:pt x="83" y="278"/>
                        <a:pt x="83" y="278"/>
                        <a:pt x="83" y="278"/>
                      </a:cubicBezTo>
                      <a:cubicBezTo>
                        <a:pt x="83" y="278"/>
                        <a:pt x="83" y="278"/>
                        <a:pt x="83" y="278"/>
                      </a:cubicBezTo>
                      <a:cubicBezTo>
                        <a:pt x="84" y="278"/>
                        <a:pt x="84" y="278"/>
                        <a:pt x="84" y="278"/>
                      </a:cubicBezTo>
                      <a:cubicBezTo>
                        <a:pt x="85" y="278"/>
                        <a:pt x="85" y="278"/>
                        <a:pt x="85" y="278"/>
                      </a:cubicBezTo>
                      <a:cubicBezTo>
                        <a:pt x="85" y="278"/>
                        <a:pt x="85" y="278"/>
                        <a:pt x="85" y="278"/>
                      </a:cubicBezTo>
                      <a:cubicBezTo>
                        <a:pt x="85" y="277"/>
                        <a:pt x="85" y="277"/>
                        <a:pt x="85" y="276"/>
                      </a:cubicBezTo>
                      <a:cubicBezTo>
                        <a:pt x="85" y="276"/>
                        <a:pt x="85" y="275"/>
                        <a:pt x="84" y="275"/>
                      </a:cubicBezTo>
                      <a:cubicBezTo>
                        <a:pt x="84" y="274"/>
                        <a:pt x="83" y="274"/>
                        <a:pt x="82" y="274"/>
                      </a:cubicBezTo>
                      <a:cubicBezTo>
                        <a:pt x="82" y="273"/>
                        <a:pt x="82" y="273"/>
                        <a:pt x="82" y="273"/>
                      </a:cubicBezTo>
                      <a:cubicBezTo>
                        <a:pt x="82" y="273"/>
                        <a:pt x="82" y="273"/>
                        <a:pt x="82" y="273"/>
                      </a:cubicBezTo>
                      <a:cubicBezTo>
                        <a:pt x="82" y="273"/>
                        <a:pt x="82" y="273"/>
                        <a:pt x="82" y="273"/>
                      </a:cubicBezTo>
                      <a:cubicBezTo>
                        <a:pt x="82" y="271"/>
                        <a:pt x="82" y="271"/>
                        <a:pt x="82" y="271"/>
                      </a:cubicBezTo>
                      <a:cubicBezTo>
                        <a:pt x="82" y="271"/>
                        <a:pt x="82" y="271"/>
                        <a:pt x="82" y="271"/>
                      </a:cubicBezTo>
                      <a:cubicBezTo>
                        <a:pt x="82" y="271"/>
                        <a:pt x="82" y="270"/>
                        <a:pt x="82" y="270"/>
                      </a:cubicBezTo>
                      <a:cubicBezTo>
                        <a:pt x="82" y="270"/>
                        <a:pt x="81" y="269"/>
                        <a:pt x="81" y="269"/>
                      </a:cubicBezTo>
                      <a:cubicBezTo>
                        <a:pt x="80" y="269"/>
                        <a:pt x="80" y="269"/>
                        <a:pt x="80" y="269"/>
                      </a:cubicBezTo>
                      <a:cubicBezTo>
                        <a:pt x="80" y="268"/>
                        <a:pt x="80" y="267"/>
                        <a:pt x="80" y="266"/>
                      </a:cubicBezTo>
                      <a:cubicBezTo>
                        <a:pt x="80" y="266"/>
                        <a:pt x="80" y="265"/>
                        <a:pt x="80" y="265"/>
                      </a:cubicBezTo>
                      <a:cubicBezTo>
                        <a:pt x="80" y="264"/>
                        <a:pt x="80" y="263"/>
                        <a:pt x="80" y="263"/>
                      </a:cubicBezTo>
                      <a:cubicBezTo>
                        <a:pt x="79" y="262"/>
                        <a:pt x="79" y="262"/>
                        <a:pt x="79" y="262"/>
                      </a:cubicBezTo>
                      <a:cubicBezTo>
                        <a:pt x="79" y="262"/>
                        <a:pt x="79" y="262"/>
                        <a:pt x="79" y="262"/>
                      </a:cubicBezTo>
                      <a:cubicBezTo>
                        <a:pt x="79" y="261"/>
                        <a:pt x="79" y="261"/>
                        <a:pt x="79" y="261"/>
                      </a:cubicBezTo>
                      <a:cubicBezTo>
                        <a:pt x="78" y="261"/>
                        <a:pt x="78" y="261"/>
                        <a:pt x="78" y="261"/>
                      </a:cubicBezTo>
                      <a:cubicBezTo>
                        <a:pt x="78" y="261"/>
                        <a:pt x="78" y="261"/>
                        <a:pt x="78" y="261"/>
                      </a:cubicBezTo>
                      <a:cubicBezTo>
                        <a:pt x="78" y="260"/>
                        <a:pt x="78" y="260"/>
                        <a:pt x="78" y="260"/>
                      </a:cubicBezTo>
                      <a:cubicBezTo>
                        <a:pt x="78" y="260"/>
                        <a:pt x="78" y="260"/>
                        <a:pt x="78" y="260"/>
                      </a:cubicBezTo>
                      <a:cubicBezTo>
                        <a:pt x="78" y="260"/>
                        <a:pt x="78" y="260"/>
                        <a:pt x="78" y="260"/>
                      </a:cubicBezTo>
                      <a:cubicBezTo>
                        <a:pt x="79" y="260"/>
                        <a:pt x="79" y="260"/>
                        <a:pt x="79" y="260"/>
                      </a:cubicBezTo>
                      <a:cubicBezTo>
                        <a:pt x="80" y="259"/>
                        <a:pt x="80" y="258"/>
                        <a:pt x="81" y="257"/>
                      </a:cubicBezTo>
                      <a:cubicBezTo>
                        <a:pt x="81" y="256"/>
                        <a:pt x="81" y="256"/>
                        <a:pt x="81" y="256"/>
                      </a:cubicBezTo>
                      <a:cubicBezTo>
                        <a:pt x="81" y="256"/>
                        <a:pt x="81" y="255"/>
                        <a:pt x="81" y="255"/>
                      </a:cubicBezTo>
                      <a:cubicBezTo>
                        <a:pt x="82" y="255"/>
                        <a:pt x="82" y="255"/>
                        <a:pt x="82" y="255"/>
                      </a:cubicBezTo>
                      <a:cubicBezTo>
                        <a:pt x="82" y="255"/>
                        <a:pt x="83" y="255"/>
                        <a:pt x="83" y="255"/>
                      </a:cubicBezTo>
                      <a:cubicBezTo>
                        <a:pt x="85" y="256"/>
                        <a:pt x="85" y="256"/>
                        <a:pt x="85" y="256"/>
                      </a:cubicBezTo>
                      <a:cubicBezTo>
                        <a:pt x="85" y="255"/>
                        <a:pt x="85" y="255"/>
                        <a:pt x="85" y="255"/>
                      </a:cubicBezTo>
                      <a:cubicBezTo>
                        <a:pt x="85" y="254"/>
                        <a:pt x="85" y="254"/>
                        <a:pt x="85" y="254"/>
                      </a:cubicBezTo>
                      <a:cubicBezTo>
                        <a:pt x="85" y="254"/>
                        <a:pt x="85" y="254"/>
                        <a:pt x="85" y="254"/>
                      </a:cubicBezTo>
                      <a:cubicBezTo>
                        <a:pt x="85" y="254"/>
                        <a:pt x="85" y="254"/>
                        <a:pt x="85" y="254"/>
                      </a:cubicBezTo>
                      <a:cubicBezTo>
                        <a:pt x="86" y="254"/>
                        <a:pt x="86" y="254"/>
                        <a:pt x="86" y="254"/>
                      </a:cubicBezTo>
                      <a:cubicBezTo>
                        <a:pt x="87" y="254"/>
                        <a:pt x="88" y="253"/>
                        <a:pt x="89" y="252"/>
                      </a:cubicBezTo>
                      <a:cubicBezTo>
                        <a:pt x="90" y="251"/>
                        <a:pt x="89" y="250"/>
                        <a:pt x="88" y="249"/>
                      </a:cubicBezTo>
                      <a:cubicBezTo>
                        <a:pt x="88" y="248"/>
                        <a:pt x="88" y="248"/>
                        <a:pt x="88" y="247"/>
                      </a:cubicBezTo>
                      <a:cubicBezTo>
                        <a:pt x="88" y="246"/>
                        <a:pt x="88" y="246"/>
                        <a:pt x="88" y="246"/>
                      </a:cubicBezTo>
                      <a:cubicBezTo>
                        <a:pt x="87" y="246"/>
                        <a:pt x="87" y="246"/>
                        <a:pt x="87" y="246"/>
                      </a:cubicBezTo>
                      <a:cubicBezTo>
                        <a:pt x="86" y="246"/>
                        <a:pt x="86" y="246"/>
                        <a:pt x="86" y="246"/>
                      </a:cubicBezTo>
                      <a:cubicBezTo>
                        <a:pt x="85" y="246"/>
                        <a:pt x="85" y="246"/>
                        <a:pt x="85" y="246"/>
                      </a:cubicBezTo>
                      <a:cubicBezTo>
                        <a:pt x="85" y="245"/>
                        <a:pt x="85" y="245"/>
                        <a:pt x="85" y="245"/>
                      </a:cubicBezTo>
                      <a:cubicBezTo>
                        <a:pt x="90" y="245"/>
                        <a:pt x="90" y="245"/>
                        <a:pt x="90" y="245"/>
                      </a:cubicBezTo>
                      <a:cubicBezTo>
                        <a:pt x="90" y="244"/>
                        <a:pt x="90" y="244"/>
                        <a:pt x="90" y="244"/>
                      </a:cubicBezTo>
                      <a:cubicBezTo>
                        <a:pt x="91" y="244"/>
                        <a:pt x="91" y="244"/>
                        <a:pt x="91" y="244"/>
                      </a:cubicBezTo>
                      <a:cubicBezTo>
                        <a:pt x="91" y="244"/>
                        <a:pt x="91" y="244"/>
                        <a:pt x="91" y="244"/>
                      </a:cubicBezTo>
                      <a:cubicBezTo>
                        <a:pt x="92" y="244"/>
                        <a:pt x="92" y="244"/>
                        <a:pt x="92" y="244"/>
                      </a:cubicBezTo>
                      <a:cubicBezTo>
                        <a:pt x="92" y="243"/>
                        <a:pt x="92" y="243"/>
                        <a:pt x="92" y="243"/>
                      </a:cubicBezTo>
                      <a:cubicBezTo>
                        <a:pt x="92" y="242"/>
                        <a:pt x="92" y="242"/>
                        <a:pt x="92" y="242"/>
                      </a:cubicBezTo>
                      <a:cubicBezTo>
                        <a:pt x="92" y="241"/>
                        <a:pt x="92" y="240"/>
                        <a:pt x="92" y="240"/>
                      </a:cubicBezTo>
                      <a:cubicBezTo>
                        <a:pt x="92" y="240"/>
                        <a:pt x="92" y="240"/>
                        <a:pt x="92" y="240"/>
                      </a:cubicBezTo>
                      <a:cubicBezTo>
                        <a:pt x="92" y="240"/>
                        <a:pt x="92" y="240"/>
                        <a:pt x="92" y="240"/>
                      </a:cubicBezTo>
                      <a:cubicBezTo>
                        <a:pt x="92" y="240"/>
                        <a:pt x="93" y="240"/>
                        <a:pt x="93" y="239"/>
                      </a:cubicBezTo>
                      <a:cubicBezTo>
                        <a:pt x="94" y="239"/>
                        <a:pt x="94" y="239"/>
                        <a:pt x="94" y="239"/>
                      </a:cubicBezTo>
                      <a:cubicBezTo>
                        <a:pt x="95" y="238"/>
                        <a:pt x="96" y="237"/>
                        <a:pt x="97" y="236"/>
                      </a:cubicBezTo>
                      <a:cubicBezTo>
                        <a:pt x="98" y="235"/>
                        <a:pt x="98" y="234"/>
                        <a:pt x="98" y="233"/>
                      </a:cubicBezTo>
                      <a:cubicBezTo>
                        <a:pt x="98" y="224"/>
                        <a:pt x="98" y="224"/>
                        <a:pt x="98" y="224"/>
                      </a:cubicBezTo>
                      <a:cubicBezTo>
                        <a:pt x="98" y="224"/>
                        <a:pt x="98" y="224"/>
                        <a:pt x="98" y="224"/>
                      </a:cubicBezTo>
                      <a:cubicBezTo>
                        <a:pt x="98" y="224"/>
                        <a:pt x="98" y="224"/>
                        <a:pt x="98" y="224"/>
                      </a:cubicBezTo>
                      <a:cubicBezTo>
                        <a:pt x="99" y="224"/>
                        <a:pt x="99" y="224"/>
                        <a:pt x="99" y="224"/>
                      </a:cubicBezTo>
                      <a:cubicBezTo>
                        <a:pt x="99" y="223"/>
                        <a:pt x="99" y="223"/>
                        <a:pt x="99" y="223"/>
                      </a:cubicBezTo>
                      <a:cubicBezTo>
                        <a:pt x="99" y="223"/>
                        <a:pt x="99" y="222"/>
                        <a:pt x="100" y="222"/>
                      </a:cubicBezTo>
                      <a:cubicBezTo>
                        <a:pt x="100" y="221"/>
                        <a:pt x="100" y="221"/>
                        <a:pt x="101" y="220"/>
                      </a:cubicBezTo>
                      <a:cubicBezTo>
                        <a:pt x="101" y="220"/>
                        <a:pt x="101" y="220"/>
                        <a:pt x="101" y="220"/>
                      </a:cubicBezTo>
                      <a:cubicBezTo>
                        <a:pt x="101" y="219"/>
                        <a:pt x="101" y="219"/>
                        <a:pt x="103" y="218"/>
                      </a:cubicBezTo>
                      <a:cubicBezTo>
                        <a:pt x="103" y="218"/>
                        <a:pt x="104" y="218"/>
                        <a:pt x="105" y="218"/>
                      </a:cubicBezTo>
                      <a:cubicBezTo>
                        <a:pt x="105" y="218"/>
                        <a:pt x="106" y="218"/>
                        <a:pt x="106" y="218"/>
                      </a:cubicBezTo>
                      <a:cubicBezTo>
                        <a:pt x="107" y="218"/>
                        <a:pt x="107" y="218"/>
                        <a:pt x="108" y="218"/>
                      </a:cubicBezTo>
                      <a:cubicBezTo>
                        <a:pt x="109" y="218"/>
                        <a:pt x="109" y="218"/>
                        <a:pt x="109" y="218"/>
                      </a:cubicBezTo>
                      <a:cubicBezTo>
                        <a:pt x="110" y="218"/>
                        <a:pt x="111" y="218"/>
                        <a:pt x="111" y="217"/>
                      </a:cubicBezTo>
                      <a:cubicBezTo>
                        <a:pt x="111" y="217"/>
                        <a:pt x="111" y="217"/>
                        <a:pt x="111" y="217"/>
                      </a:cubicBezTo>
                      <a:cubicBezTo>
                        <a:pt x="111" y="217"/>
                        <a:pt x="111" y="217"/>
                        <a:pt x="111" y="217"/>
                      </a:cubicBezTo>
                      <a:cubicBezTo>
                        <a:pt x="111" y="217"/>
                        <a:pt x="111" y="217"/>
                        <a:pt x="111" y="217"/>
                      </a:cubicBezTo>
                      <a:cubicBezTo>
                        <a:pt x="111" y="217"/>
                        <a:pt x="111" y="217"/>
                        <a:pt x="111" y="217"/>
                      </a:cubicBezTo>
                      <a:cubicBezTo>
                        <a:pt x="112" y="217"/>
                        <a:pt x="112" y="217"/>
                        <a:pt x="112" y="217"/>
                      </a:cubicBezTo>
                      <a:cubicBezTo>
                        <a:pt x="112" y="216"/>
                        <a:pt x="112" y="216"/>
                        <a:pt x="112" y="216"/>
                      </a:cubicBezTo>
                      <a:cubicBezTo>
                        <a:pt x="112" y="215"/>
                        <a:pt x="112" y="215"/>
                        <a:pt x="112" y="215"/>
                      </a:cubicBezTo>
                      <a:cubicBezTo>
                        <a:pt x="112" y="215"/>
                        <a:pt x="112" y="214"/>
                        <a:pt x="112" y="214"/>
                      </a:cubicBezTo>
                      <a:cubicBezTo>
                        <a:pt x="113" y="214"/>
                        <a:pt x="113" y="214"/>
                        <a:pt x="113" y="214"/>
                      </a:cubicBezTo>
                      <a:cubicBezTo>
                        <a:pt x="113" y="214"/>
                        <a:pt x="113" y="214"/>
                        <a:pt x="114" y="213"/>
                      </a:cubicBezTo>
                      <a:cubicBezTo>
                        <a:pt x="114" y="213"/>
                        <a:pt x="115" y="213"/>
                        <a:pt x="115" y="213"/>
                      </a:cubicBezTo>
                      <a:cubicBezTo>
                        <a:pt x="115" y="212"/>
                        <a:pt x="115" y="212"/>
                        <a:pt x="115" y="212"/>
                      </a:cubicBezTo>
                      <a:cubicBezTo>
                        <a:pt x="116" y="212"/>
                        <a:pt x="116" y="212"/>
                        <a:pt x="116" y="212"/>
                      </a:cubicBezTo>
                      <a:cubicBezTo>
                        <a:pt x="116" y="212"/>
                        <a:pt x="116" y="212"/>
                        <a:pt x="116" y="212"/>
                      </a:cubicBezTo>
                      <a:cubicBezTo>
                        <a:pt x="117" y="212"/>
                        <a:pt x="118" y="212"/>
                        <a:pt x="118" y="211"/>
                      </a:cubicBezTo>
                      <a:cubicBezTo>
                        <a:pt x="118" y="211"/>
                        <a:pt x="119" y="210"/>
                        <a:pt x="119" y="210"/>
                      </a:cubicBezTo>
                      <a:cubicBezTo>
                        <a:pt x="119" y="209"/>
                        <a:pt x="119" y="208"/>
                        <a:pt x="120" y="207"/>
                      </a:cubicBezTo>
                      <a:cubicBezTo>
                        <a:pt x="120" y="207"/>
                        <a:pt x="121" y="207"/>
                        <a:pt x="121" y="207"/>
                      </a:cubicBezTo>
                      <a:cubicBezTo>
                        <a:pt x="123" y="206"/>
                        <a:pt x="124" y="205"/>
                        <a:pt x="124" y="204"/>
                      </a:cubicBezTo>
                      <a:cubicBezTo>
                        <a:pt x="123" y="203"/>
                        <a:pt x="123" y="201"/>
                        <a:pt x="123" y="199"/>
                      </a:cubicBezTo>
                      <a:cubicBezTo>
                        <a:pt x="123" y="199"/>
                        <a:pt x="123" y="198"/>
                        <a:pt x="123" y="197"/>
                      </a:cubicBezTo>
                      <a:cubicBezTo>
                        <a:pt x="123" y="191"/>
                        <a:pt x="123" y="191"/>
                        <a:pt x="123" y="191"/>
                      </a:cubicBezTo>
                      <a:cubicBezTo>
                        <a:pt x="123" y="190"/>
                        <a:pt x="123" y="190"/>
                        <a:pt x="123" y="190"/>
                      </a:cubicBezTo>
                      <a:cubicBezTo>
                        <a:pt x="123" y="190"/>
                        <a:pt x="123" y="190"/>
                        <a:pt x="123" y="190"/>
                      </a:cubicBezTo>
                      <a:cubicBezTo>
                        <a:pt x="122" y="190"/>
                        <a:pt x="122" y="190"/>
                        <a:pt x="122" y="190"/>
                      </a:cubicBezTo>
                      <a:cubicBezTo>
                        <a:pt x="122" y="189"/>
                        <a:pt x="122" y="189"/>
                        <a:pt x="122" y="189"/>
                      </a:cubicBezTo>
                      <a:cubicBezTo>
                        <a:pt x="122" y="188"/>
                        <a:pt x="122" y="188"/>
                        <a:pt x="122" y="188"/>
                      </a:cubicBezTo>
                      <a:cubicBezTo>
                        <a:pt x="122" y="188"/>
                        <a:pt x="122" y="188"/>
                        <a:pt x="122" y="188"/>
                      </a:cubicBezTo>
                      <a:cubicBezTo>
                        <a:pt x="124" y="188"/>
                        <a:pt x="124" y="188"/>
                        <a:pt x="124" y="188"/>
                      </a:cubicBezTo>
                      <a:cubicBezTo>
                        <a:pt x="124" y="188"/>
                        <a:pt x="124" y="188"/>
                        <a:pt x="124" y="188"/>
                      </a:cubicBezTo>
                      <a:cubicBezTo>
                        <a:pt x="125" y="188"/>
                        <a:pt x="125" y="188"/>
                        <a:pt x="125" y="188"/>
                      </a:cubicBezTo>
                      <a:cubicBezTo>
                        <a:pt x="126" y="188"/>
                        <a:pt x="126" y="187"/>
                        <a:pt x="126" y="187"/>
                      </a:cubicBezTo>
                      <a:cubicBezTo>
                        <a:pt x="127" y="186"/>
                        <a:pt x="127" y="186"/>
                        <a:pt x="127" y="186"/>
                      </a:cubicBezTo>
                      <a:cubicBezTo>
                        <a:pt x="127" y="186"/>
                        <a:pt x="127" y="186"/>
                        <a:pt x="127" y="186"/>
                      </a:cubicBezTo>
                      <a:cubicBezTo>
                        <a:pt x="127" y="185"/>
                        <a:pt x="127" y="185"/>
                        <a:pt x="127" y="185"/>
                      </a:cubicBezTo>
                      <a:cubicBezTo>
                        <a:pt x="128" y="185"/>
                        <a:pt x="128" y="185"/>
                        <a:pt x="128" y="185"/>
                      </a:cubicBezTo>
                      <a:cubicBezTo>
                        <a:pt x="128" y="184"/>
                        <a:pt x="128" y="184"/>
                        <a:pt x="128" y="184"/>
                      </a:cubicBezTo>
                      <a:cubicBezTo>
                        <a:pt x="128" y="184"/>
                        <a:pt x="128" y="184"/>
                        <a:pt x="128" y="184"/>
                      </a:cubicBezTo>
                      <a:cubicBezTo>
                        <a:pt x="128" y="184"/>
                        <a:pt x="128" y="184"/>
                        <a:pt x="128" y="184"/>
                      </a:cubicBezTo>
                      <a:cubicBezTo>
                        <a:pt x="128" y="184"/>
                        <a:pt x="128" y="184"/>
                        <a:pt x="128" y="184"/>
                      </a:cubicBezTo>
                      <a:cubicBezTo>
                        <a:pt x="128" y="184"/>
                        <a:pt x="129" y="184"/>
                        <a:pt x="129" y="183"/>
                      </a:cubicBezTo>
                      <a:cubicBezTo>
                        <a:pt x="129" y="183"/>
                        <a:pt x="130" y="182"/>
                        <a:pt x="130" y="182"/>
                      </a:cubicBezTo>
                      <a:cubicBezTo>
                        <a:pt x="131" y="180"/>
                        <a:pt x="132" y="179"/>
                        <a:pt x="133" y="179"/>
                      </a:cubicBezTo>
                      <a:cubicBezTo>
                        <a:pt x="134" y="178"/>
                        <a:pt x="134" y="178"/>
                        <a:pt x="134" y="178"/>
                      </a:cubicBezTo>
                      <a:cubicBezTo>
                        <a:pt x="135" y="177"/>
                        <a:pt x="135" y="176"/>
                        <a:pt x="135" y="176"/>
                      </a:cubicBezTo>
                      <a:cubicBezTo>
                        <a:pt x="135" y="176"/>
                        <a:pt x="135" y="176"/>
                        <a:pt x="135" y="176"/>
                      </a:cubicBezTo>
                      <a:cubicBezTo>
                        <a:pt x="135" y="175"/>
                        <a:pt x="135" y="175"/>
                        <a:pt x="135" y="175"/>
                      </a:cubicBezTo>
                      <a:cubicBezTo>
                        <a:pt x="134" y="175"/>
                        <a:pt x="134" y="175"/>
                        <a:pt x="134" y="175"/>
                      </a:cubicBezTo>
                      <a:cubicBezTo>
                        <a:pt x="133" y="175"/>
                        <a:pt x="133" y="175"/>
                        <a:pt x="133" y="175"/>
                      </a:cubicBezTo>
                      <a:cubicBezTo>
                        <a:pt x="133" y="174"/>
                        <a:pt x="133" y="174"/>
                        <a:pt x="134" y="172"/>
                      </a:cubicBezTo>
                      <a:cubicBezTo>
                        <a:pt x="134" y="172"/>
                        <a:pt x="134" y="172"/>
                        <a:pt x="134" y="172"/>
                      </a:cubicBezTo>
                      <a:cubicBezTo>
                        <a:pt x="134" y="172"/>
                        <a:pt x="134" y="172"/>
                        <a:pt x="134" y="172"/>
                      </a:cubicBezTo>
                      <a:cubicBezTo>
                        <a:pt x="135" y="172"/>
                        <a:pt x="135" y="172"/>
                        <a:pt x="135" y="172"/>
                      </a:cubicBezTo>
                      <a:cubicBezTo>
                        <a:pt x="135" y="166"/>
                        <a:pt x="135" y="166"/>
                        <a:pt x="135" y="166"/>
                      </a:cubicBezTo>
                      <a:cubicBezTo>
                        <a:pt x="134" y="166"/>
                        <a:pt x="134" y="166"/>
                        <a:pt x="134" y="166"/>
                      </a:cubicBezTo>
                      <a:cubicBezTo>
                        <a:pt x="134" y="166"/>
                        <a:pt x="134" y="166"/>
                        <a:pt x="133" y="166"/>
                      </a:cubicBezTo>
                      <a:cubicBezTo>
                        <a:pt x="133" y="166"/>
                        <a:pt x="133" y="166"/>
                        <a:pt x="133" y="166"/>
                      </a:cubicBezTo>
                      <a:cubicBezTo>
                        <a:pt x="133" y="166"/>
                        <a:pt x="133" y="166"/>
                        <a:pt x="133" y="166"/>
                      </a:cubicBezTo>
                      <a:cubicBezTo>
                        <a:pt x="134" y="165"/>
                        <a:pt x="134" y="165"/>
                        <a:pt x="134" y="165"/>
                      </a:cubicBezTo>
                      <a:cubicBezTo>
                        <a:pt x="133" y="165"/>
                        <a:pt x="133" y="165"/>
                        <a:pt x="133" y="165"/>
                      </a:cubicBezTo>
                      <a:cubicBezTo>
                        <a:pt x="132" y="165"/>
                        <a:pt x="132" y="165"/>
                        <a:pt x="131" y="165"/>
                      </a:cubicBezTo>
                      <a:cubicBezTo>
                        <a:pt x="131" y="165"/>
                        <a:pt x="131" y="165"/>
                        <a:pt x="130" y="165"/>
                      </a:cubicBezTo>
                      <a:cubicBezTo>
                        <a:pt x="128" y="165"/>
                        <a:pt x="128" y="164"/>
                        <a:pt x="127" y="164"/>
                      </a:cubicBezTo>
                      <a:cubicBezTo>
                        <a:pt x="126" y="163"/>
                        <a:pt x="126" y="163"/>
                        <a:pt x="126" y="163"/>
                      </a:cubicBezTo>
                      <a:cubicBezTo>
                        <a:pt x="126" y="163"/>
                        <a:pt x="126" y="163"/>
                        <a:pt x="126" y="163"/>
                      </a:cubicBezTo>
                      <a:cubicBezTo>
                        <a:pt x="126" y="162"/>
                        <a:pt x="125" y="162"/>
                        <a:pt x="125" y="162"/>
                      </a:cubicBezTo>
                      <a:cubicBezTo>
                        <a:pt x="124" y="162"/>
                        <a:pt x="124" y="162"/>
                        <a:pt x="124" y="162"/>
                      </a:cubicBezTo>
                      <a:cubicBezTo>
                        <a:pt x="123" y="161"/>
                        <a:pt x="123" y="161"/>
                        <a:pt x="122" y="160"/>
                      </a:cubicBezTo>
                      <a:cubicBezTo>
                        <a:pt x="122" y="160"/>
                        <a:pt x="122" y="160"/>
                        <a:pt x="122" y="160"/>
                      </a:cubicBezTo>
                      <a:cubicBezTo>
                        <a:pt x="122" y="159"/>
                        <a:pt x="121" y="159"/>
                        <a:pt x="121" y="159"/>
                      </a:cubicBezTo>
                      <a:cubicBezTo>
                        <a:pt x="121" y="159"/>
                        <a:pt x="121" y="159"/>
                        <a:pt x="121" y="159"/>
                      </a:cubicBezTo>
                      <a:cubicBezTo>
                        <a:pt x="120" y="159"/>
                        <a:pt x="120" y="159"/>
                        <a:pt x="120" y="159"/>
                      </a:cubicBezTo>
                      <a:cubicBezTo>
                        <a:pt x="119" y="159"/>
                        <a:pt x="119" y="159"/>
                        <a:pt x="119" y="159"/>
                      </a:cubicBezTo>
                      <a:cubicBezTo>
                        <a:pt x="119" y="159"/>
                        <a:pt x="119" y="159"/>
                        <a:pt x="119" y="159"/>
                      </a:cubicBezTo>
                      <a:cubicBezTo>
                        <a:pt x="118" y="159"/>
                        <a:pt x="118" y="159"/>
                        <a:pt x="118" y="159"/>
                      </a:cubicBezTo>
                      <a:cubicBezTo>
                        <a:pt x="117" y="159"/>
                        <a:pt x="117" y="159"/>
                        <a:pt x="117" y="159"/>
                      </a:cubicBezTo>
                      <a:cubicBezTo>
                        <a:pt x="117" y="159"/>
                        <a:pt x="116" y="159"/>
                        <a:pt x="116" y="159"/>
                      </a:cubicBezTo>
                      <a:cubicBezTo>
                        <a:pt x="115" y="159"/>
                        <a:pt x="115" y="158"/>
                        <a:pt x="115" y="158"/>
                      </a:cubicBezTo>
                      <a:cubicBezTo>
                        <a:pt x="115" y="157"/>
                        <a:pt x="114" y="157"/>
                        <a:pt x="112" y="157"/>
                      </a:cubicBezTo>
                      <a:cubicBezTo>
                        <a:pt x="112" y="157"/>
                        <a:pt x="111" y="157"/>
                        <a:pt x="110" y="157"/>
                      </a:cubicBezTo>
                      <a:cubicBezTo>
                        <a:pt x="110" y="157"/>
                        <a:pt x="110" y="157"/>
                        <a:pt x="110" y="157"/>
                      </a:cubicBezTo>
                      <a:cubicBezTo>
                        <a:pt x="108" y="157"/>
                        <a:pt x="108" y="157"/>
                        <a:pt x="108" y="157"/>
                      </a:cubicBezTo>
                      <a:cubicBezTo>
                        <a:pt x="108" y="158"/>
                        <a:pt x="108" y="158"/>
                        <a:pt x="108" y="158"/>
                      </a:cubicBezTo>
                      <a:cubicBezTo>
                        <a:pt x="108" y="157"/>
                        <a:pt x="108" y="156"/>
                        <a:pt x="107" y="156"/>
                      </a:cubicBezTo>
                      <a:cubicBezTo>
                        <a:pt x="106" y="156"/>
                        <a:pt x="106" y="156"/>
                        <a:pt x="105" y="156"/>
                      </a:cubicBezTo>
                      <a:cubicBezTo>
                        <a:pt x="105" y="156"/>
                        <a:pt x="104" y="156"/>
                        <a:pt x="104" y="156"/>
                      </a:cubicBezTo>
                      <a:cubicBezTo>
                        <a:pt x="103" y="156"/>
                        <a:pt x="103" y="156"/>
                        <a:pt x="103" y="156"/>
                      </a:cubicBezTo>
                      <a:cubicBezTo>
                        <a:pt x="103" y="155"/>
                        <a:pt x="103" y="155"/>
                        <a:pt x="103" y="155"/>
                      </a:cubicBezTo>
                      <a:cubicBezTo>
                        <a:pt x="103" y="155"/>
                        <a:pt x="103" y="155"/>
                        <a:pt x="102" y="155"/>
                      </a:cubicBezTo>
                      <a:cubicBezTo>
                        <a:pt x="102" y="155"/>
                        <a:pt x="102" y="155"/>
                        <a:pt x="102" y="155"/>
                      </a:cubicBezTo>
                      <a:cubicBezTo>
                        <a:pt x="102" y="155"/>
                        <a:pt x="102" y="155"/>
                        <a:pt x="102" y="155"/>
                      </a:cubicBezTo>
                      <a:cubicBezTo>
                        <a:pt x="102" y="154"/>
                        <a:pt x="102" y="154"/>
                        <a:pt x="102" y="154"/>
                      </a:cubicBezTo>
                      <a:cubicBezTo>
                        <a:pt x="102" y="154"/>
                        <a:pt x="101" y="153"/>
                        <a:pt x="101" y="153"/>
                      </a:cubicBezTo>
                      <a:cubicBezTo>
                        <a:pt x="100" y="153"/>
                        <a:pt x="100" y="153"/>
                        <a:pt x="100" y="153"/>
                      </a:cubicBezTo>
                      <a:cubicBezTo>
                        <a:pt x="100" y="153"/>
                        <a:pt x="100" y="153"/>
                        <a:pt x="100" y="153"/>
                      </a:cubicBezTo>
                      <a:cubicBezTo>
                        <a:pt x="96" y="153"/>
                        <a:pt x="96" y="153"/>
                        <a:pt x="96" y="153"/>
                      </a:cubicBezTo>
                      <a:cubicBezTo>
                        <a:pt x="94" y="153"/>
                        <a:pt x="94" y="153"/>
                        <a:pt x="94" y="153"/>
                      </a:cubicBezTo>
                      <a:cubicBezTo>
                        <a:pt x="93" y="153"/>
                        <a:pt x="93" y="153"/>
                        <a:pt x="92" y="153"/>
                      </a:cubicBezTo>
                      <a:cubicBezTo>
                        <a:pt x="92" y="153"/>
                        <a:pt x="92" y="153"/>
                        <a:pt x="92" y="153"/>
                      </a:cubicBezTo>
                      <a:cubicBezTo>
                        <a:pt x="91" y="153"/>
                        <a:pt x="91" y="153"/>
                        <a:pt x="91" y="153"/>
                      </a:cubicBezTo>
                      <a:cubicBezTo>
                        <a:pt x="90" y="153"/>
                        <a:pt x="90" y="153"/>
                        <a:pt x="90" y="153"/>
                      </a:cubicBezTo>
                      <a:cubicBezTo>
                        <a:pt x="89" y="153"/>
                        <a:pt x="89" y="153"/>
                        <a:pt x="89" y="153"/>
                      </a:cubicBezTo>
                      <a:cubicBezTo>
                        <a:pt x="89" y="152"/>
                        <a:pt x="89" y="152"/>
                        <a:pt x="89" y="152"/>
                      </a:cubicBezTo>
                      <a:cubicBezTo>
                        <a:pt x="89" y="152"/>
                        <a:pt x="89" y="152"/>
                        <a:pt x="89" y="152"/>
                      </a:cubicBezTo>
                      <a:cubicBezTo>
                        <a:pt x="89" y="152"/>
                        <a:pt x="89" y="152"/>
                        <a:pt x="89" y="152"/>
                      </a:cubicBezTo>
                      <a:cubicBezTo>
                        <a:pt x="90" y="152"/>
                        <a:pt x="90" y="152"/>
                        <a:pt x="90" y="152"/>
                      </a:cubicBezTo>
                      <a:cubicBezTo>
                        <a:pt x="90" y="152"/>
                        <a:pt x="91" y="152"/>
                        <a:pt x="92" y="151"/>
                      </a:cubicBezTo>
                      <a:cubicBezTo>
                        <a:pt x="92" y="151"/>
                        <a:pt x="92" y="151"/>
                        <a:pt x="92" y="151"/>
                      </a:cubicBezTo>
                      <a:cubicBezTo>
                        <a:pt x="95" y="151"/>
                        <a:pt x="95" y="151"/>
                        <a:pt x="95" y="151"/>
                      </a:cubicBezTo>
                      <a:cubicBezTo>
                        <a:pt x="95" y="151"/>
                        <a:pt x="95" y="151"/>
                        <a:pt x="95" y="151"/>
                      </a:cubicBezTo>
                      <a:cubicBezTo>
                        <a:pt x="96" y="150"/>
                        <a:pt x="96" y="150"/>
                        <a:pt x="96" y="150"/>
                      </a:cubicBezTo>
                      <a:cubicBezTo>
                        <a:pt x="96" y="150"/>
                        <a:pt x="96" y="150"/>
                        <a:pt x="96" y="149"/>
                      </a:cubicBezTo>
                      <a:cubicBezTo>
                        <a:pt x="96" y="149"/>
                        <a:pt x="96" y="149"/>
                        <a:pt x="96" y="149"/>
                      </a:cubicBezTo>
                      <a:cubicBezTo>
                        <a:pt x="96" y="148"/>
                        <a:pt x="96" y="147"/>
                        <a:pt x="95" y="146"/>
                      </a:cubicBezTo>
                      <a:cubicBezTo>
                        <a:pt x="94" y="145"/>
                        <a:pt x="93" y="144"/>
                        <a:pt x="92" y="144"/>
                      </a:cubicBezTo>
                      <a:cubicBezTo>
                        <a:pt x="91" y="143"/>
                        <a:pt x="91" y="143"/>
                        <a:pt x="91" y="143"/>
                      </a:cubicBezTo>
                      <a:cubicBezTo>
                        <a:pt x="91" y="143"/>
                        <a:pt x="91" y="143"/>
                        <a:pt x="91" y="143"/>
                      </a:cubicBezTo>
                      <a:cubicBezTo>
                        <a:pt x="91" y="143"/>
                        <a:pt x="91" y="143"/>
                        <a:pt x="91" y="143"/>
                      </a:cubicBezTo>
                      <a:cubicBezTo>
                        <a:pt x="91" y="143"/>
                        <a:pt x="91" y="143"/>
                        <a:pt x="91" y="143"/>
                      </a:cubicBezTo>
                      <a:cubicBezTo>
                        <a:pt x="90" y="143"/>
                        <a:pt x="90" y="143"/>
                        <a:pt x="90" y="143"/>
                      </a:cubicBezTo>
                      <a:cubicBezTo>
                        <a:pt x="90" y="142"/>
                        <a:pt x="90" y="142"/>
                        <a:pt x="90" y="142"/>
                      </a:cubicBezTo>
                      <a:cubicBezTo>
                        <a:pt x="89" y="141"/>
                        <a:pt x="88" y="141"/>
                        <a:pt x="88" y="140"/>
                      </a:cubicBezTo>
                      <a:cubicBezTo>
                        <a:pt x="88" y="140"/>
                        <a:pt x="88" y="140"/>
                        <a:pt x="88" y="140"/>
                      </a:cubicBezTo>
                      <a:cubicBezTo>
                        <a:pt x="88" y="140"/>
                        <a:pt x="88" y="140"/>
                        <a:pt x="88" y="140"/>
                      </a:cubicBezTo>
                      <a:cubicBezTo>
                        <a:pt x="88" y="140"/>
                        <a:pt x="88" y="140"/>
                        <a:pt x="88" y="140"/>
                      </a:cubicBezTo>
                      <a:cubicBezTo>
                        <a:pt x="88" y="139"/>
                        <a:pt x="88" y="139"/>
                        <a:pt x="88" y="139"/>
                      </a:cubicBezTo>
                      <a:cubicBezTo>
                        <a:pt x="87" y="139"/>
                        <a:pt x="87" y="139"/>
                        <a:pt x="87" y="138"/>
                      </a:cubicBezTo>
                      <a:cubicBezTo>
                        <a:pt x="86" y="137"/>
                        <a:pt x="86" y="137"/>
                        <a:pt x="85" y="136"/>
                      </a:cubicBezTo>
                      <a:cubicBezTo>
                        <a:pt x="84" y="136"/>
                        <a:pt x="84" y="136"/>
                        <a:pt x="84" y="136"/>
                      </a:cubicBezTo>
                      <a:cubicBezTo>
                        <a:pt x="84" y="135"/>
                        <a:pt x="83" y="135"/>
                        <a:pt x="83" y="135"/>
                      </a:cubicBezTo>
                      <a:cubicBezTo>
                        <a:pt x="83" y="134"/>
                        <a:pt x="83" y="134"/>
                        <a:pt x="83" y="134"/>
                      </a:cubicBezTo>
                      <a:cubicBezTo>
                        <a:pt x="82" y="134"/>
                        <a:pt x="81" y="133"/>
                        <a:pt x="81" y="133"/>
                      </a:cubicBezTo>
                      <a:cubicBezTo>
                        <a:pt x="80" y="133"/>
                        <a:pt x="80" y="133"/>
                        <a:pt x="80" y="133"/>
                      </a:cubicBezTo>
                      <a:cubicBezTo>
                        <a:pt x="78" y="133"/>
                        <a:pt x="78" y="133"/>
                        <a:pt x="78" y="133"/>
                      </a:cubicBezTo>
                      <a:cubicBezTo>
                        <a:pt x="78" y="131"/>
                        <a:pt x="78" y="131"/>
                        <a:pt x="78" y="131"/>
                      </a:cubicBezTo>
                      <a:cubicBezTo>
                        <a:pt x="77" y="132"/>
                        <a:pt x="77" y="132"/>
                        <a:pt x="77" y="132"/>
                      </a:cubicBezTo>
                      <a:cubicBezTo>
                        <a:pt x="76" y="132"/>
                        <a:pt x="75" y="132"/>
                        <a:pt x="75" y="132"/>
                      </a:cubicBezTo>
                      <a:cubicBezTo>
                        <a:pt x="74" y="132"/>
                        <a:pt x="74" y="132"/>
                        <a:pt x="73" y="131"/>
                      </a:cubicBezTo>
                      <a:cubicBezTo>
                        <a:pt x="72" y="131"/>
                        <a:pt x="72" y="131"/>
                        <a:pt x="72" y="131"/>
                      </a:cubicBezTo>
                      <a:cubicBezTo>
                        <a:pt x="72" y="130"/>
                        <a:pt x="72" y="130"/>
                        <a:pt x="72" y="130"/>
                      </a:cubicBezTo>
                      <a:cubicBezTo>
                        <a:pt x="72" y="130"/>
                        <a:pt x="72" y="129"/>
                        <a:pt x="71" y="129"/>
                      </a:cubicBezTo>
                      <a:cubicBezTo>
                        <a:pt x="70" y="129"/>
                        <a:pt x="70" y="129"/>
                        <a:pt x="70" y="129"/>
                      </a:cubicBezTo>
                      <a:cubicBezTo>
                        <a:pt x="70" y="128"/>
                        <a:pt x="70" y="128"/>
                        <a:pt x="70" y="128"/>
                      </a:cubicBezTo>
                      <a:cubicBezTo>
                        <a:pt x="70" y="128"/>
                        <a:pt x="70" y="128"/>
                        <a:pt x="70" y="127"/>
                      </a:cubicBezTo>
                      <a:cubicBezTo>
                        <a:pt x="69" y="126"/>
                        <a:pt x="68" y="126"/>
                        <a:pt x="68" y="126"/>
                      </a:cubicBezTo>
                      <a:cubicBezTo>
                        <a:pt x="67" y="126"/>
                        <a:pt x="66" y="126"/>
                        <a:pt x="66" y="126"/>
                      </a:cubicBezTo>
                      <a:cubicBezTo>
                        <a:pt x="65" y="126"/>
                        <a:pt x="65" y="126"/>
                        <a:pt x="65" y="126"/>
                      </a:cubicBezTo>
                      <a:cubicBezTo>
                        <a:pt x="64" y="126"/>
                        <a:pt x="64" y="126"/>
                        <a:pt x="63" y="126"/>
                      </a:cubicBezTo>
                      <a:cubicBezTo>
                        <a:pt x="64" y="125"/>
                        <a:pt x="64" y="125"/>
                        <a:pt x="64" y="125"/>
                      </a:cubicBezTo>
                      <a:cubicBezTo>
                        <a:pt x="66" y="123"/>
                        <a:pt x="66" y="123"/>
                        <a:pt x="66" y="123"/>
                      </a:cubicBezTo>
                      <a:cubicBezTo>
                        <a:pt x="64" y="123"/>
                        <a:pt x="64" y="123"/>
                        <a:pt x="64" y="123"/>
                      </a:cubicBezTo>
                      <a:cubicBezTo>
                        <a:pt x="63" y="123"/>
                        <a:pt x="63" y="123"/>
                        <a:pt x="63" y="123"/>
                      </a:cubicBezTo>
                      <a:cubicBezTo>
                        <a:pt x="63" y="123"/>
                        <a:pt x="63" y="123"/>
                        <a:pt x="63" y="123"/>
                      </a:cubicBezTo>
                      <a:cubicBezTo>
                        <a:pt x="63" y="122"/>
                        <a:pt x="63" y="122"/>
                        <a:pt x="63" y="122"/>
                      </a:cubicBezTo>
                      <a:cubicBezTo>
                        <a:pt x="61" y="122"/>
                        <a:pt x="61" y="122"/>
                        <a:pt x="61" y="122"/>
                      </a:cubicBezTo>
                      <a:cubicBezTo>
                        <a:pt x="60" y="122"/>
                        <a:pt x="60" y="122"/>
                        <a:pt x="60" y="123"/>
                      </a:cubicBezTo>
                      <a:cubicBezTo>
                        <a:pt x="60" y="123"/>
                        <a:pt x="60" y="123"/>
                        <a:pt x="60" y="123"/>
                      </a:cubicBezTo>
                      <a:cubicBezTo>
                        <a:pt x="60" y="123"/>
                        <a:pt x="60" y="123"/>
                        <a:pt x="60" y="123"/>
                      </a:cubicBezTo>
                      <a:cubicBezTo>
                        <a:pt x="60" y="123"/>
                        <a:pt x="60" y="123"/>
                        <a:pt x="60" y="123"/>
                      </a:cubicBezTo>
                      <a:cubicBezTo>
                        <a:pt x="59" y="123"/>
                        <a:pt x="59" y="123"/>
                        <a:pt x="59" y="123"/>
                      </a:cubicBezTo>
                      <a:cubicBezTo>
                        <a:pt x="58" y="123"/>
                        <a:pt x="57" y="122"/>
                        <a:pt x="57" y="121"/>
                      </a:cubicBezTo>
                      <a:cubicBezTo>
                        <a:pt x="58" y="120"/>
                        <a:pt x="58" y="120"/>
                        <a:pt x="58" y="120"/>
                      </a:cubicBezTo>
                      <a:cubicBezTo>
                        <a:pt x="56" y="120"/>
                        <a:pt x="56" y="120"/>
                        <a:pt x="56" y="120"/>
                      </a:cubicBezTo>
                      <a:cubicBezTo>
                        <a:pt x="55" y="120"/>
                        <a:pt x="55" y="121"/>
                        <a:pt x="54" y="121"/>
                      </a:cubicBezTo>
                      <a:cubicBezTo>
                        <a:pt x="53" y="121"/>
                        <a:pt x="52" y="120"/>
                        <a:pt x="52" y="120"/>
                      </a:cubicBezTo>
                      <a:cubicBezTo>
                        <a:pt x="51" y="120"/>
                        <a:pt x="50" y="119"/>
                        <a:pt x="50" y="119"/>
                      </a:cubicBezTo>
                      <a:cubicBezTo>
                        <a:pt x="49" y="119"/>
                        <a:pt x="49" y="118"/>
                        <a:pt x="48" y="118"/>
                      </a:cubicBezTo>
                      <a:cubicBezTo>
                        <a:pt x="47" y="118"/>
                        <a:pt x="46" y="117"/>
                        <a:pt x="46" y="117"/>
                      </a:cubicBezTo>
                      <a:cubicBezTo>
                        <a:pt x="45" y="117"/>
                        <a:pt x="45" y="117"/>
                        <a:pt x="45" y="117"/>
                      </a:cubicBezTo>
                      <a:cubicBezTo>
                        <a:pt x="44" y="117"/>
                        <a:pt x="44" y="117"/>
                        <a:pt x="44" y="117"/>
                      </a:cubicBezTo>
                      <a:cubicBezTo>
                        <a:pt x="44" y="117"/>
                        <a:pt x="44" y="117"/>
                        <a:pt x="44" y="117"/>
                      </a:cubicBezTo>
                      <a:cubicBezTo>
                        <a:pt x="43" y="117"/>
                        <a:pt x="43" y="118"/>
                        <a:pt x="43" y="118"/>
                      </a:cubicBezTo>
                      <a:cubicBezTo>
                        <a:pt x="43" y="118"/>
                        <a:pt x="43" y="118"/>
                        <a:pt x="43" y="118"/>
                      </a:cubicBezTo>
                      <a:cubicBezTo>
                        <a:pt x="42" y="117"/>
                        <a:pt x="40" y="117"/>
                        <a:pt x="39" y="117"/>
                      </a:cubicBezTo>
                      <a:cubicBezTo>
                        <a:pt x="38" y="117"/>
                        <a:pt x="38" y="117"/>
                        <a:pt x="38" y="117"/>
                      </a:cubicBezTo>
                      <a:cubicBezTo>
                        <a:pt x="38" y="118"/>
                        <a:pt x="38" y="118"/>
                        <a:pt x="38" y="118"/>
                      </a:cubicBezTo>
                      <a:cubicBezTo>
                        <a:pt x="38" y="119"/>
                        <a:pt x="38" y="119"/>
                        <a:pt x="38" y="119"/>
                      </a:cubicBezTo>
                      <a:cubicBezTo>
                        <a:pt x="38" y="119"/>
                        <a:pt x="38" y="119"/>
                        <a:pt x="38" y="119"/>
                      </a:cubicBezTo>
                      <a:cubicBezTo>
                        <a:pt x="38" y="119"/>
                        <a:pt x="38" y="119"/>
                        <a:pt x="38" y="119"/>
                      </a:cubicBezTo>
                      <a:cubicBezTo>
                        <a:pt x="37" y="119"/>
                        <a:pt x="37" y="119"/>
                        <a:pt x="37" y="119"/>
                      </a:cubicBezTo>
                      <a:cubicBezTo>
                        <a:pt x="37" y="119"/>
                        <a:pt x="36" y="119"/>
                        <a:pt x="35" y="120"/>
                      </a:cubicBezTo>
                      <a:cubicBezTo>
                        <a:pt x="35" y="120"/>
                        <a:pt x="35" y="120"/>
                        <a:pt x="34" y="120"/>
                      </a:cubicBezTo>
                      <a:cubicBezTo>
                        <a:pt x="33" y="120"/>
                        <a:pt x="33" y="120"/>
                        <a:pt x="33" y="120"/>
                      </a:cubicBezTo>
                      <a:cubicBezTo>
                        <a:pt x="32" y="120"/>
                        <a:pt x="32" y="120"/>
                        <a:pt x="32" y="120"/>
                      </a:cubicBezTo>
                      <a:cubicBezTo>
                        <a:pt x="31" y="120"/>
                        <a:pt x="31" y="120"/>
                        <a:pt x="31" y="120"/>
                      </a:cubicBezTo>
                      <a:cubicBezTo>
                        <a:pt x="31" y="121"/>
                        <a:pt x="31" y="121"/>
                        <a:pt x="31" y="121"/>
                      </a:cubicBezTo>
                      <a:cubicBezTo>
                        <a:pt x="31" y="122"/>
                        <a:pt x="32" y="122"/>
                        <a:pt x="32" y="123"/>
                      </a:cubicBezTo>
                      <a:cubicBezTo>
                        <a:pt x="33" y="124"/>
                        <a:pt x="33" y="124"/>
                        <a:pt x="33" y="124"/>
                      </a:cubicBezTo>
                      <a:cubicBezTo>
                        <a:pt x="33" y="124"/>
                        <a:pt x="33" y="124"/>
                        <a:pt x="33" y="124"/>
                      </a:cubicBezTo>
                      <a:cubicBezTo>
                        <a:pt x="33" y="125"/>
                        <a:pt x="33" y="125"/>
                        <a:pt x="33" y="125"/>
                      </a:cubicBezTo>
                      <a:cubicBezTo>
                        <a:pt x="33" y="125"/>
                        <a:pt x="33" y="125"/>
                        <a:pt x="33" y="125"/>
                      </a:cubicBezTo>
                      <a:cubicBezTo>
                        <a:pt x="33" y="125"/>
                        <a:pt x="33" y="126"/>
                        <a:pt x="32" y="126"/>
                      </a:cubicBezTo>
                      <a:cubicBezTo>
                        <a:pt x="32" y="126"/>
                        <a:pt x="32" y="126"/>
                        <a:pt x="32" y="126"/>
                      </a:cubicBezTo>
                      <a:cubicBezTo>
                        <a:pt x="31" y="126"/>
                        <a:pt x="31" y="126"/>
                        <a:pt x="31" y="126"/>
                      </a:cubicBezTo>
                      <a:cubicBezTo>
                        <a:pt x="30" y="126"/>
                        <a:pt x="30" y="126"/>
                        <a:pt x="30" y="126"/>
                      </a:cubicBezTo>
                      <a:cubicBezTo>
                        <a:pt x="30" y="126"/>
                        <a:pt x="30" y="126"/>
                        <a:pt x="30" y="126"/>
                      </a:cubicBezTo>
                      <a:cubicBezTo>
                        <a:pt x="30" y="125"/>
                        <a:pt x="30" y="125"/>
                        <a:pt x="30" y="125"/>
                      </a:cubicBezTo>
                      <a:cubicBezTo>
                        <a:pt x="30" y="125"/>
                        <a:pt x="30" y="125"/>
                        <a:pt x="29" y="125"/>
                      </a:cubicBezTo>
                      <a:cubicBezTo>
                        <a:pt x="29" y="124"/>
                        <a:pt x="29" y="124"/>
                        <a:pt x="29" y="124"/>
                      </a:cubicBezTo>
                      <a:cubicBezTo>
                        <a:pt x="29" y="124"/>
                        <a:pt x="29" y="124"/>
                        <a:pt x="29" y="124"/>
                      </a:cubicBezTo>
                      <a:cubicBezTo>
                        <a:pt x="29" y="123"/>
                        <a:pt x="29" y="123"/>
                        <a:pt x="29" y="123"/>
                      </a:cubicBezTo>
                      <a:cubicBezTo>
                        <a:pt x="28" y="122"/>
                        <a:pt x="27" y="122"/>
                        <a:pt x="27" y="122"/>
                      </a:cubicBezTo>
                      <a:cubicBezTo>
                        <a:pt x="26" y="122"/>
                        <a:pt x="26" y="122"/>
                        <a:pt x="25" y="122"/>
                      </a:cubicBezTo>
                      <a:cubicBezTo>
                        <a:pt x="25" y="122"/>
                        <a:pt x="25" y="122"/>
                        <a:pt x="25" y="122"/>
                      </a:cubicBezTo>
                      <a:cubicBezTo>
                        <a:pt x="24" y="123"/>
                        <a:pt x="23" y="123"/>
                        <a:pt x="23" y="123"/>
                      </a:cubicBezTo>
                      <a:cubicBezTo>
                        <a:pt x="22" y="123"/>
                        <a:pt x="22" y="123"/>
                        <a:pt x="22" y="123"/>
                      </a:cubicBezTo>
                      <a:cubicBezTo>
                        <a:pt x="22" y="123"/>
                        <a:pt x="22" y="123"/>
                        <a:pt x="22" y="123"/>
                      </a:cubicBezTo>
                      <a:cubicBezTo>
                        <a:pt x="22" y="123"/>
                        <a:pt x="22" y="123"/>
                        <a:pt x="22" y="123"/>
                      </a:cubicBezTo>
                      <a:cubicBezTo>
                        <a:pt x="22" y="123"/>
                        <a:pt x="22" y="123"/>
                        <a:pt x="22" y="123"/>
                      </a:cubicBezTo>
                      <a:cubicBezTo>
                        <a:pt x="22" y="122"/>
                        <a:pt x="21" y="122"/>
                        <a:pt x="20" y="122"/>
                      </a:cubicBezTo>
                      <a:cubicBezTo>
                        <a:pt x="20" y="121"/>
                        <a:pt x="20" y="121"/>
                        <a:pt x="20" y="121"/>
                      </a:cubicBezTo>
                      <a:cubicBezTo>
                        <a:pt x="20" y="121"/>
                        <a:pt x="20" y="120"/>
                        <a:pt x="20" y="120"/>
                      </a:cubicBezTo>
                      <a:cubicBezTo>
                        <a:pt x="19" y="120"/>
                        <a:pt x="19" y="120"/>
                        <a:pt x="19" y="120"/>
                      </a:cubicBezTo>
                      <a:cubicBezTo>
                        <a:pt x="19" y="119"/>
                        <a:pt x="19" y="119"/>
                        <a:pt x="19" y="118"/>
                      </a:cubicBezTo>
                      <a:cubicBezTo>
                        <a:pt x="19" y="118"/>
                        <a:pt x="19" y="118"/>
                        <a:pt x="19" y="117"/>
                      </a:cubicBezTo>
                      <a:cubicBezTo>
                        <a:pt x="19" y="117"/>
                        <a:pt x="19" y="117"/>
                        <a:pt x="19" y="117"/>
                      </a:cubicBezTo>
                      <a:cubicBezTo>
                        <a:pt x="19" y="117"/>
                        <a:pt x="20" y="117"/>
                        <a:pt x="20" y="117"/>
                      </a:cubicBezTo>
                      <a:cubicBezTo>
                        <a:pt x="21" y="117"/>
                        <a:pt x="22" y="116"/>
                        <a:pt x="23" y="115"/>
                      </a:cubicBezTo>
                      <a:cubicBezTo>
                        <a:pt x="24" y="114"/>
                        <a:pt x="23" y="113"/>
                        <a:pt x="23" y="112"/>
                      </a:cubicBezTo>
                      <a:cubicBezTo>
                        <a:pt x="23" y="112"/>
                        <a:pt x="23" y="112"/>
                        <a:pt x="23" y="112"/>
                      </a:cubicBezTo>
                      <a:cubicBezTo>
                        <a:pt x="22" y="112"/>
                        <a:pt x="22" y="112"/>
                        <a:pt x="22" y="112"/>
                      </a:cubicBezTo>
                      <a:cubicBezTo>
                        <a:pt x="22" y="112"/>
                        <a:pt x="22" y="111"/>
                        <a:pt x="22" y="111"/>
                      </a:cubicBezTo>
                      <a:cubicBezTo>
                        <a:pt x="22" y="110"/>
                        <a:pt x="22" y="109"/>
                        <a:pt x="22" y="109"/>
                      </a:cubicBezTo>
                      <a:cubicBezTo>
                        <a:pt x="22" y="108"/>
                        <a:pt x="22" y="107"/>
                        <a:pt x="22" y="107"/>
                      </a:cubicBezTo>
                      <a:cubicBezTo>
                        <a:pt x="22" y="107"/>
                        <a:pt x="21" y="106"/>
                        <a:pt x="20" y="106"/>
                      </a:cubicBezTo>
                      <a:cubicBezTo>
                        <a:pt x="19" y="106"/>
                        <a:pt x="19" y="106"/>
                        <a:pt x="19" y="106"/>
                      </a:cubicBezTo>
                      <a:cubicBezTo>
                        <a:pt x="19" y="106"/>
                        <a:pt x="19" y="106"/>
                        <a:pt x="19" y="106"/>
                      </a:cubicBezTo>
                      <a:cubicBezTo>
                        <a:pt x="19" y="106"/>
                        <a:pt x="19" y="106"/>
                        <a:pt x="19" y="106"/>
                      </a:cubicBezTo>
                      <a:cubicBezTo>
                        <a:pt x="18" y="106"/>
                        <a:pt x="18" y="106"/>
                        <a:pt x="18" y="106"/>
                      </a:cubicBezTo>
                      <a:cubicBezTo>
                        <a:pt x="17" y="106"/>
                        <a:pt x="17" y="106"/>
                        <a:pt x="17" y="106"/>
                      </a:cubicBezTo>
                      <a:cubicBezTo>
                        <a:pt x="16" y="106"/>
                        <a:pt x="16" y="105"/>
                        <a:pt x="16" y="105"/>
                      </a:cubicBezTo>
                      <a:cubicBezTo>
                        <a:pt x="16" y="105"/>
                        <a:pt x="16" y="105"/>
                        <a:pt x="16" y="105"/>
                      </a:cubicBezTo>
                      <a:cubicBezTo>
                        <a:pt x="16" y="105"/>
                        <a:pt x="16" y="104"/>
                        <a:pt x="16" y="103"/>
                      </a:cubicBezTo>
                      <a:cubicBezTo>
                        <a:pt x="16" y="103"/>
                        <a:pt x="16" y="103"/>
                        <a:pt x="16" y="103"/>
                      </a:cubicBezTo>
                      <a:cubicBezTo>
                        <a:pt x="17" y="104"/>
                        <a:pt x="17" y="104"/>
                        <a:pt x="17" y="104"/>
                      </a:cubicBezTo>
                      <a:cubicBezTo>
                        <a:pt x="17" y="102"/>
                        <a:pt x="17" y="102"/>
                        <a:pt x="17" y="102"/>
                      </a:cubicBezTo>
                      <a:cubicBezTo>
                        <a:pt x="17" y="101"/>
                        <a:pt x="17" y="101"/>
                        <a:pt x="17" y="101"/>
                      </a:cubicBezTo>
                      <a:cubicBezTo>
                        <a:pt x="17" y="101"/>
                        <a:pt x="17" y="100"/>
                        <a:pt x="17" y="99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8" y="99"/>
                        <a:pt x="18" y="99"/>
                        <a:pt x="18" y="99"/>
                      </a:cubicBezTo>
                      <a:cubicBezTo>
                        <a:pt x="18" y="99"/>
                        <a:pt x="18" y="99"/>
                        <a:pt x="18" y="99"/>
                      </a:cubicBezTo>
                      <a:cubicBezTo>
                        <a:pt x="19" y="99"/>
                        <a:pt x="19" y="99"/>
                        <a:pt x="19" y="99"/>
                      </a:cubicBezTo>
                      <a:cubicBezTo>
                        <a:pt x="20" y="99"/>
                        <a:pt x="21" y="99"/>
                        <a:pt x="22" y="96"/>
                      </a:cubicBezTo>
                      <a:cubicBezTo>
                        <a:pt x="22" y="95"/>
                        <a:pt x="22" y="94"/>
                        <a:pt x="22" y="93"/>
                      </a:cubicBezTo>
                      <a:cubicBezTo>
                        <a:pt x="22" y="92"/>
                        <a:pt x="22" y="92"/>
                        <a:pt x="22" y="92"/>
                      </a:cubicBezTo>
                      <a:cubicBezTo>
                        <a:pt x="22" y="92"/>
                        <a:pt x="22" y="92"/>
                        <a:pt x="22" y="92"/>
                      </a:cubicBezTo>
                      <a:cubicBezTo>
                        <a:pt x="20" y="91"/>
                        <a:pt x="20" y="91"/>
                        <a:pt x="20" y="91"/>
                      </a:cubicBezTo>
                      <a:cubicBezTo>
                        <a:pt x="20" y="91"/>
                        <a:pt x="20" y="91"/>
                        <a:pt x="19" y="91"/>
                      </a:cubicBezTo>
                      <a:cubicBezTo>
                        <a:pt x="19" y="91"/>
                        <a:pt x="18" y="91"/>
                        <a:pt x="18" y="92"/>
                      </a:cubicBezTo>
                      <a:cubicBezTo>
                        <a:pt x="16" y="92"/>
                        <a:pt x="16" y="93"/>
                        <a:pt x="15" y="94"/>
                      </a:cubicBezTo>
                      <a:cubicBezTo>
                        <a:pt x="15" y="94"/>
                        <a:pt x="15" y="94"/>
                        <a:pt x="15" y="94"/>
                      </a:cubicBezTo>
                      <a:cubicBezTo>
                        <a:pt x="15" y="94"/>
                        <a:pt x="15" y="94"/>
                        <a:pt x="15" y="94"/>
                      </a:cubicBezTo>
                      <a:cubicBezTo>
                        <a:pt x="15" y="94"/>
                        <a:pt x="15" y="94"/>
                        <a:pt x="15" y="94"/>
                      </a:cubicBezTo>
                      <a:cubicBezTo>
                        <a:pt x="14" y="94"/>
                        <a:pt x="14" y="94"/>
                        <a:pt x="14" y="94"/>
                      </a:cubicBezTo>
                      <a:cubicBezTo>
                        <a:pt x="14" y="95"/>
                        <a:pt x="14" y="95"/>
                        <a:pt x="14" y="95"/>
                      </a:cubicBezTo>
                      <a:cubicBezTo>
                        <a:pt x="14" y="96"/>
                        <a:pt x="14" y="96"/>
                        <a:pt x="14" y="96"/>
                      </a:cubicBezTo>
                      <a:cubicBezTo>
                        <a:pt x="14" y="96"/>
                        <a:pt x="14" y="96"/>
                        <a:pt x="14" y="96"/>
                      </a:cubicBezTo>
                      <a:cubicBezTo>
                        <a:pt x="13" y="96"/>
                        <a:pt x="13" y="96"/>
                        <a:pt x="13" y="96"/>
                      </a:cubicBezTo>
                      <a:cubicBezTo>
                        <a:pt x="13" y="96"/>
                        <a:pt x="13" y="96"/>
                        <a:pt x="13" y="96"/>
                      </a:cubicBezTo>
                      <a:cubicBezTo>
                        <a:pt x="13" y="96"/>
                        <a:pt x="12" y="97"/>
                        <a:pt x="12" y="97"/>
                      </a:cubicBezTo>
                      <a:cubicBezTo>
                        <a:pt x="11" y="97"/>
                        <a:pt x="11" y="97"/>
                        <a:pt x="11" y="97"/>
                      </a:cubicBezTo>
                      <a:cubicBezTo>
                        <a:pt x="11" y="98"/>
                        <a:pt x="11" y="98"/>
                        <a:pt x="11" y="98"/>
                      </a:cubicBezTo>
                      <a:cubicBezTo>
                        <a:pt x="10" y="98"/>
                        <a:pt x="9" y="99"/>
                        <a:pt x="9" y="100"/>
                      </a:cubicBezTo>
                      <a:cubicBezTo>
                        <a:pt x="9" y="99"/>
                        <a:pt x="9" y="99"/>
                        <a:pt x="9" y="99"/>
                      </a:cubicBezTo>
                      <a:cubicBezTo>
                        <a:pt x="9" y="98"/>
                        <a:pt x="9" y="98"/>
                        <a:pt x="9" y="98"/>
                      </a:cubicBezTo>
                      <a:cubicBezTo>
                        <a:pt x="9" y="97"/>
                        <a:pt x="9" y="97"/>
                        <a:pt x="9" y="97"/>
                      </a:cubicBezTo>
                      <a:cubicBezTo>
                        <a:pt x="9" y="96"/>
                        <a:pt x="8" y="96"/>
                        <a:pt x="8" y="96"/>
                      </a:cubicBezTo>
                      <a:cubicBezTo>
                        <a:pt x="7" y="96"/>
                        <a:pt x="7" y="96"/>
                        <a:pt x="7" y="96"/>
                      </a:cubicBezTo>
                      <a:cubicBezTo>
                        <a:pt x="7" y="96"/>
                        <a:pt x="7" y="96"/>
                        <a:pt x="7" y="96"/>
                      </a:cubicBezTo>
                      <a:cubicBezTo>
                        <a:pt x="7" y="95"/>
                        <a:pt x="7" y="95"/>
                        <a:pt x="7" y="95"/>
                      </a:cubicBezTo>
                      <a:cubicBezTo>
                        <a:pt x="7" y="94"/>
                        <a:pt x="7" y="94"/>
                        <a:pt x="7" y="94"/>
                      </a:cubicBezTo>
                      <a:cubicBezTo>
                        <a:pt x="7" y="93"/>
                        <a:pt x="7" y="93"/>
                        <a:pt x="7" y="93"/>
                      </a:cubicBezTo>
                      <a:cubicBezTo>
                        <a:pt x="8" y="93"/>
                        <a:pt x="8" y="93"/>
                        <a:pt x="8" y="93"/>
                      </a:cubicBezTo>
                      <a:cubicBezTo>
                        <a:pt x="9" y="94"/>
                        <a:pt x="9" y="94"/>
                        <a:pt x="9" y="94"/>
                      </a:cubicBezTo>
                      <a:cubicBezTo>
                        <a:pt x="9" y="92"/>
                        <a:pt x="9" y="92"/>
                        <a:pt x="9" y="92"/>
                      </a:cubicBezTo>
                      <a:cubicBezTo>
                        <a:pt x="9" y="92"/>
                        <a:pt x="9" y="92"/>
                        <a:pt x="9" y="92"/>
                      </a:cubicBezTo>
                      <a:cubicBezTo>
                        <a:pt x="9" y="92"/>
                        <a:pt x="9" y="92"/>
                        <a:pt x="9" y="92"/>
                      </a:cubicBezTo>
                      <a:cubicBezTo>
                        <a:pt x="10" y="92"/>
                        <a:pt x="10" y="92"/>
                        <a:pt x="10" y="92"/>
                      </a:cubicBezTo>
                      <a:cubicBezTo>
                        <a:pt x="10" y="91"/>
                        <a:pt x="10" y="91"/>
                        <a:pt x="10" y="91"/>
                      </a:cubicBezTo>
                      <a:cubicBezTo>
                        <a:pt x="10" y="91"/>
                        <a:pt x="10" y="91"/>
                        <a:pt x="10" y="91"/>
                      </a:cubicBezTo>
                      <a:cubicBezTo>
                        <a:pt x="10" y="90"/>
                        <a:pt x="10" y="89"/>
                        <a:pt x="10" y="89"/>
                      </a:cubicBezTo>
                      <a:cubicBezTo>
                        <a:pt x="10" y="89"/>
                        <a:pt x="10" y="89"/>
                        <a:pt x="10" y="89"/>
                      </a:cubicBezTo>
                      <a:cubicBezTo>
                        <a:pt x="12" y="89"/>
                        <a:pt x="12" y="89"/>
                        <a:pt x="12" y="89"/>
                      </a:cubicBezTo>
                      <a:cubicBezTo>
                        <a:pt x="12" y="88"/>
                        <a:pt x="12" y="88"/>
                        <a:pt x="12" y="88"/>
                      </a:cubicBezTo>
                      <a:cubicBezTo>
                        <a:pt x="12" y="87"/>
                        <a:pt x="12" y="87"/>
                        <a:pt x="12" y="87"/>
                      </a:cubicBezTo>
                      <a:cubicBezTo>
                        <a:pt x="11" y="86"/>
                        <a:pt x="12" y="85"/>
                        <a:pt x="12" y="85"/>
                      </a:cubicBezTo>
                      <a:cubicBezTo>
                        <a:pt x="12" y="85"/>
                        <a:pt x="12" y="85"/>
                        <a:pt x="12" y="85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13" y="84"/>
                        <a:pt x="13" y="84"/>
                        <a:pt x="13" y="84"/>
                      </a:cubicBezTo>
                      <a:cubicBezTo>
                        <a:pt x="13" y="83"/>
                        <a:pt x="13" y="83"/>
                        <a:pt x="13" y="83"/>
                      </a:cubicBezTo>
                      <a:cubicBezTo>
                        <a:pt x="13" y="83"/>
                        <a:pt x="13" y="82"/>
                        <a:pt x="13" y="82"/>
                      </a:cubicBezTo>
                      <a:cubicBezTo>
                        <a:pt x="13" y="82"/>
                        <a:pt x="13" y="82"/>
                        <a:pt x="13" y="82"/>
                      </a:cubicBezTo>
                      <a:cubicBezTo>
                        <a:pt x="14" y="82"/>
                        <a:pt x="14" y="82"/>
                        <a:pt x="14" y="82"/>
                      </a:cubicBezTo>
                      <a:cubicBezTo>
                        <a:pt x="14" y="81"/>
                        <a:pt x="14" y="81"/>
                        <a:pt x="14" y="81"/>
                      </a:cubicBezTo>
                      <a:cubicBezTo>
                        <a:pt x="14" y="80"/>
                        <a:pt x="14" y="80"/>
                        <a:pt x="14" y="80"/>
                      </a:cubicBezTo>
                      <a:cubicBezTo>
                        <a:pt x="15" y="79"/>
                        <a:pt x="15" y="79"/>
                        <a:pt x="15" y="79"/>
                      </a:cubicBezTo>
                      <a:cubicBezTo>
                        <a:pt x="15" y="79"/>
                        <a:pt x="15" y="79"/>
                        <a:pt x="15" y="79"/>
                      </a:cubicBezTo>
                      <a:cubicBezTo>
                        <a:pt x="15" y="79"/>
                        <a:pt x="15" y="79"/>
                        <a:pt x="15" y="79"/>
                      </a:cubicBezTo>
                      <a:cubicBezTo>
                        <a:pt x="15" y="79"/>
                        <a:pt x="16" y="79"/>
                        <a:pt x="16" y="78"/>
                      </a:cubicBezTo>
                      <a:cubicBezTo>
                        <a:pt x="16" y="77"/>
                        <a:pt x="16" y="77"/>
                        <a:pt x="16" y="77"/>
                      </a:cubicBezTo>
                      <a:cubicBezTo>
                        <a:pt x="17" y="77"/>
                        <a:pt x="17" y="76"/>
                        <a:pt x="18" y="76"/>
                      </a:cubicBezTo>
                      <a:cubicBezTo>
                        <a:pt x="19" y="75"/>
                        <a:pt x="20" y="74"/>
                        <a:pt x="20" y="73"/>
                      </a:cubicBezTo>
                      <a:cubicBezTo>
                        <a:pt x="20" y="72"/>
                        <a:pt x="20" y="72"/>
                        <a:pt x="20" y="72"/>
                      </a:cubicBezTo>
                      <a:cubicBezTo>
                        <a:pt x="20" y="72"/>
                        <a:pt x="20" y="72"/>
                        <a:pt x="20" y="72"/>
                      </a:cubicBezTo>
                      <a:cubicBezTo>
                        <a:pt x="21" y="72"/>
                        <a:pt x="21" y="72"/>
                        <a:pt x="21" y="72"/>
                      </a:cubicBezTo>
                      <a:cubicBezTo>
                        <a:pt x="22" y="72"/>
                        <a:pt x="22" y="72"/>
                        <a:pt x="22" y="72"/>
                      </a:cubicBezTo>
                      <a:cubicBezTo>
                        <a:pt x="22" y="73"/>
                        <a:pt x="23" y="73"/>
                        <a:pt x="23" y="73"/>
                      </a:cubicBezTo>
                      <a:cubicBezTo>
                        <a:pt x="24" y="73"/>
                        <a:pt x="24" y="73"/>
                        <a:pt x="24" y="73"/>
                      </a:cubicBezTo>
                      <a:cubicBezTo>
                        <a:pt x="25" y="73"/>
                        <a:pt x="26" y="72"/>
                        <a:pt x="27" y="72"/>
                      </a:cubicBezTo>
                      <a:cubicBezTo>
                        <a:pt x="27" y="71"/>
                        <a:pt x="27" y="71"/>
                        <a:pt x="27" y="71"/>
                      </a:cubicBezTo>
                      <a:cubicBezTo>
                        <a:pt x="28" y="71"/>
                        <a:pt x="29" y="70"/>
                        <a:pt x="30" y="70"/>
                      </a:cubicBezTo>
                      <a:cubicBezTo>
                        <a:pt x="30" y="70"/>
                        <a:pt x="30" y="70"/>
                        <a:pt x="30" y="70"/>
                      </a:cubicBezTo>
                      <a:cubicBezTo>
                        <a:pt x="31" y="70"/>
                        <a:pt x="31" y="70"/>
                        <a:pt x="31" y="70"/>
                      </a:cubicBezTo>
                      <a:cubicBezTo>
                        <a:pt x="31" y="70"/>
                        <a:pt x="31" y="70"/>
                        <a:pt x="31" y="70"/>
                      </a:cubicBezTo>
                      <a:cubicBezTo>
                        <a:pt x="32" y="71"/>
                        <a:pt x="33" y="72"/>
                        <a:pt x="33" y="73"/>
                      </a:cubicBezTo>
                      <a:cubicBezTo>
                        <a:pt x="33" y="75"/>
                        <a:pt x="33" y="76"/>
                        <a:pt x="33" y="77"/>
                      </a:cubicBezTo>
                      <a:cubicBezTo>
                        <a:pt x="32" y="77"/>
                        <a:pt x="32" y="77"/>
                        <a:pt x="32" y="77"/>
                      </a:cubicBezTo>
                      <a:cubicBezTo>
                        <a:pt x="31" y="77"/>
                        <a:pt x="31" y="77"/>
                        <a:pt x="31" y="77"/>
                      </a:cubicBezTo>
                      <a:cubicBezTo>
                        <a:pt x="31" y="79"/>
                        <a:pt x="31" y="79"/>
                        <a:pt x="31" y="79"/>
                      </a:cubicBezTo>
                      <a:cubicBezTo>
                        <a:pt x="31" y="80"/>
                        <a:pt x="32" y="80"/>
                        <a:pt x="32" y="80"/>
                      </a:cubicBezTo>
                      <a:cubicBezTo>
                        <a:pt x="32" y="80"/>
                        <a:pt x="32" y="80"/>
                        <a:pt x="32" y="80"/>
                      </a:cubicBezTo>
                      <a:cubicBezTo>
                        <a:pt x="33" y="81"/>
                        <a:pt x="33" y="81"/>
                        <a:pt x="33" y="81"/>
                      </a:cubicBezTo>
                      <a:cubicBezTo>
                        <a:pt x="33" y="81"/>
                        <a:pt x="33" y="81"/>
                        <a:pt x="33" y="81"/>
                      </a:cubicBezTo>
                      <a:cubicBezTo>
                        <a:pt x="32" y="82"/>
                        <a:pt x="32" y="82"/>
                        <a:pt x="32" y="82"/>
                      </a:cubicBezTo>
                      <a:cubicBezTo>
                        <a:pt x="34" y="82"/>
                        <a:pt x="34" y="82"/>
                        <a:pt x="34" y="82"/>
                      </a:cubicBezTo>
                      <a:cubicBezTo>
                        <a:pt x="36" y="82"/>
                        <a:pt x="36" y="79"/>
                        <a:pt x="36" y="78"/>
                      </a:cubicBezTo>
                      <a:cubicBezTo>
                        <a:pt x="36" y="77"/>
                        <a:pt x="36" y="76"/>
                        <a:pt x="36" y="76"/>
                      </a:cubicBezTo>
                      <a:cubicBezTo>
                        <a:pt x="36" y="76"/>
                        <a:pt x="36" y="76"/>
                        <a:pt x="36" y="76"/>
                      </a:cubicBezTo>
                      <a:cubicBezTo>
                        <a:pt x="37" y="76"/>
                        <a:pt x="37" y="76"/>
                        <a:pt x="37" y="76"/>
                      </a:cubicBezTo>
                      <a:cubicBezTo>
                        <a:pt x="37" y="75"/>
                        <a:pt x="37" y="75"/>
                        <a:pt x="37" y="75"/>
                      </a:cubicBezTo>
                      <a:cubicBezTo>
                        <a:pt x="37" y="75"/>
                        <a:pt x="37" y="75"/>
                        <a:pt x="37" y="75"/>
                      </a:cubicBezTo>
                      <a:cubicBezTo>
                        <a:pt x="37" y="74"/>
                        <a:pt x="37" y="73"/>
                        <a:pt x="38" y="73"/>
                      </a:cubicBezTo>
                      <a:cubicBezTo>
                        <a:pt x="38" y="73"/>
                        <a:pt x="38" y="73"/>
                        <a:pt x="38" y="73"/>
                      </a:cubicBezTo>
                      <a:cubicBezTo>
                        <a:pt x="39" y="73"/>
                        <a:pt x="39" y="73"/>
                        <a:pt x="39" y="73"/>
                      </a:cubicBezTo>
                      <a:cubicBezTo>
                        <a:pt x="39" y="72"/>
                        <a:pt x="39" y="72"/>
                        <a:pt x="39" y="72"/>
                      </a:cubicBezTo>
                      <a:cubicBezTo>
                        <a:pt x="39" y="72"/>
                        <a:pt x="39" y="72"/>
                        <a:pt x="39" y="72"/>
                      </a:cubicBezTo>
                      <a:cubicBezTo>
                        <a:pt x="39" y="70"/>
                        <a:pt x="39" y="69"/>
                        <a:pt x="39" y="69"/>
                      </a:cubicBezTo>
                      <a:cubicBezTo>
                        <a:pt x="39" y="69"/>
                        <a:pt x="39" y="69"/>
                        <a:pt x="39" y="69"/>
                      </a:cubicBezTo>
                      <a:cubicBezTo>
                        <a:pt x="39" y="69"/>
                        <a:pt x="39" y="69"/>
                        <a:pt x="39" y="69"/>
                      </a:cubicBezTo>
                      <a:cubicBezTo>
                        <a:pt x="39" y="69"/>
                        <a:pt x="39" y="69"/>
                        <a:pt x="39" y="69"/>
                      </a:cubicBezTo>
                      <a:cubicBezTo>
                        <a:pt x="40" y="69"/>
                        <a:pt x="40" y="69"/>
                        <a:pt x="40" y="69"/>
                      </a:cubicBezTo>
                      <a:cubicBezTo>
                        <a:pt x="40" y="69"/>
                        <a:pt x="40" y="69"/>
                        <a:pt x="40" y="69"/>
                      </a:cubicBezTo>
                      <a:cubicBezTo>
                        <a:pt x="41" y="69"/>
                        <a:pt x="42" y="69"/>
                        <a:pt x="42" y="68"/>
                      </a:cubicBezTo>
                      <a:cubicBezTo>
                        <a:pt x="42" y="68"/>
                        <a:pt x="42" y="68"/>
                        <a:pt x="42" y="68"/>
                      </a:cubicBezTo>
                      <a:cubicBezTo>
                        <a:pt x="42" y="68"/>
                        <a:pt x="43" y="67"/>
                        <a:pt x="43" y="67"/>
                      </a:cubicBezTo>
                      <a:cubicBezTo>
                        <a:pt x="44" y="68"/>
                        <a:pt x="44" y="68"/>
                        <a:pt x="44" y="68"/>
                      </a:cubicBezTo>
                      <a:cubicBezTo>
                        <a:pt x="45" y="68"/>
                        <a:pt x="45" y="68"/>
                        <a:pt x="45" y="68"/>
                      </a:cubicBezTo>
                      <a:cubicBezTo>
                        <a:pt x="45" y="67"/>
                        <a:pt x="45" y="67"/>
                        <a:pt x="45" y="67"/>
                      </a:cubicBezTo>
                      <a:cubicBezTo>
                        <a:pt x="45" y="66"/>
                        <a:pt x="45" y="66"/>
                        <a:pt x="45" y="66"/>
                      </a:cubicBezTo>
                      <a:cubicBezTo>
                        <a:pt x="45" y="66"/>
                        <a:pt x="45" y="65"/>
                        <a:pt x="44" y="64"/>
                      </a:cubicBezTo>
                      <a:cubicBezTo>
                        <a:pt x="43" y="64"/>
                        <a:pt x="43" y="64"/>
                        <a:pt x="43" y="64"/>
                      </a:cubicBezTo>
                      <a:cubicBezTo>
                        <a:pt x="43" y="63"/>
                        <a:pt x="43" y="63"/>
                        <a:pt x="43" y="63"/>
                      </a:cubicBezTo>
                      <a:cubicBezTo>
                        <a:pt x="43" y="63"/>
                        <a:pt x="43" y="63"/>
                        <a:pt x="43" y="63"/>
                      </a:cubicBezTo>
                      <a:cubicBezTo>
                        <a:pt x="45" y="63"/>
                        <a:pt x="45" y="63"/>
                        <a:pt x="45" y="63"/>
                      </a:cubicBezTo>
                      <a:cubicBezTo>
                        <a:pt x="45" y="63"/>
                        <a:pt x="45" y="63"/>
                        <a:pt x="45" y="63"/>
                      </a:cubicBezTo>
                      <a:cubicBezTo>
                        <a:pt x="46" y="63"/>
                        <a:pt x="46" y="63"/>
                        <a:pt x="46" y="63"/>
                      </a:cubicBezTo>
                      <a:cubicBezTo>
                        <a:pt x="47" y="63"/>
                        <a:pt x="47" y="63"/>
                        <a:pt x="47" y="62"/>
                      </a:cubicBezTo>
                      <a:cubicBezTo>
                        <a:pt x="48" y="62"/>
                        <a:pt x="48" y="61"/>
                        <a:pt x="49" y="60"/>
                      </a:cubicBezTo>
                      <a:cubicBezTo>
                        <a:pt x="50" y="60"/>
                        <a:pt x="50" y="59"/>
                        <a:pt x="51" y="59"/>
                      </a:cubicBezTo>
                      <a:cubicBezTo>
                        <a:pt x="52" y="59"/>
                        <a:pt x="52" y="59"/>
                        <a:pt x="52" y="59"/>
                      </a:cubicBezTo>
                      <a:cubicBezTo>
                        <a:pt x="52" y="59"/>
                        <a:pt x="53" y="59"/>
                        <a:pt x="53" y="58"/>
                      </a:cubicBezTo>
                      <a:cubicBezTo>
                        <a:pt x="53" y="58"/>
                        <a:pt x="53" y="58"/>
                        <a:pt x="53" y="58"/>
                      </a:cubicBezTo>
                      <a:cubicBezTo>
                        <a:pt x="54" y="58"/>
                        <a:pt x="54" y="57"/>
                        <a:pt x="54" y="57"/>
                      </a:cubicBezTo>
                      <a:cubicBezTo>
                        <a:pt x="55" y="56"/>
                        <a:pt x="55" y="56"/>
                        <a:pt x="55" y="56"/>
                      </a:cubicBezTo>
                      <a:cubicBezTo>
                        <a:pt x="55" y="56"/>
                        <a:pt x="55" y="56"/>
                        <a:pt x="55" y="56"/>
                      </a:cubicBezTo>
                      <a:cubicBezTo>
                        <a:pt x="56" y="56"/>
                        <a:pt x="56" y="56"/>
                        <a:pt x="56" y="55"/>
                      </a:cubicBezTo>
                      <a:cubicBezTo>
                        <a:pt x="56" y="54"/>
                        <a:pt x="56" y="54"/>
                        <a:pt x="56" y="54"/>
                      </a:cubicBezTo>
                      <a:cubicBezTo>
                        <a:pt x="56" y="52"/>
                        <a:pt x="56" y="52"/>
                        <a:pt x="56" y="52"/>
                      </a:cubicBezTo>
                      <a:cubicBezTo>
                        <a:pt x="56" y="52"/>
                        <a:pt x="57" y="52"/>
                        <a:pt x="57" y="51"/>
                      </a:cubicBezTo>
                      <a:cubicBezTo>
                        <a:pt x="58" y="50"/>
                        <a:pt x="59" y="48"/>
                        <a:pt x="61" y="47"/>
                      </a:cubicBezTo>
                      <a:cubicBezTo>
                        <a:pt x="61" y="47"/>
                        <a:pt x="61" y="47"/>
                        <a:pt x="61" y="47"/>
                      </a:cubicBezTo>
                      <a:cubicBezTo>
                        <a:pt x="62" y="47"/>
                        <a:pt x="62" y="47"/>
                        <a:pt x="62" y="47"/>
                      </a:cubicBezTo>
                      <a:cubicBezTo>
                        <a:pt x="63" y="47"/>
                        <a:pt x="63" y="47"/>
                        <a:pt x="63" y="46"/>
                      </a:cubicBezTo>
                      <a:cubicBezTo>
                        <a:pt x="63" y="46"/>
                        <a:pt x="63" y="46"/>
                        <a:pt x="63" y="46"/>
                      </a:cubicBezTo>
                      <a:cubicBezTo>
                        <a:pt x="63" y="46"/>
                        <a:pt x="63" y="46"/>
                        <a:pt x="63" y="46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6" y="46"/>
                        <a:pt x="66" y="46"/>
                        <a:pt x="66" y="46"/>
                      </a:cubicBezTo>
                      <a:cubicBezTo>
                        <a:pt x="67" y="46"/>
                        <a:pt x="68" y="45"/>
                        <a:pt x="68" y="45"/>
                      </a:cubicBezTo>
                      <a:cubicBezTo>
                        <a:pt x="68" y="45"/>
                        <a:pt x="68" y="45"/>
                        <a:pt x="68" y="45"/>
                      </a:cubicBezTo>
                      <a:cubicBezTo>
                        <a:pt x="68" y="45"/>
                        <a:pt x="68" y="45"/>
                        <a:pt x="68" y="45"/>
                      </a:cubicBezTo>
                      <a:cubicBezTo>
                        <a:pt x="69" y="44"/>
                        <a:pt x="69" y="44"/>
                        <a:pt x="69" y="44"/>
                      </a:cubicBezTo>
                      <a:cubicBezTo>
                        <a:pt x="69" y="43"/>
                        <a:pt x="69" y="42"/>
                        <a:pt x="69" y="42"/>
                      </a:cubicBezTo>
                      <a:cubicBezTo>
                        <a:pt x="69" y="41"/>
                        <a:pt x="69" y="41"/>
                        <a:pt x="69" y="41"/>
                      </a:cubicBezTo>
                      <a:cubicBezTo>
                        <a:pt x="69" y="40"/>
                        <a:pt x="69" y="40"/>
                        <a:pt x="69" y="40"/>
                      </a:cubicBezTo>
                      <a:cubicBezTo>
                        <a:pt x="70" y="40"/>
                        <a:pt x="70" y="40"/>
                        <a:pt x="70" y="40"/>
                      </a:cubicBezTo>
                      <a:cubicBezTo>
                        <a:pt x="70" y="39"/>
                        <a:pt x="70" y="39"/>
                        <a:pt x="70" y="39"/>
                      </a:cubicBezTo>
                      <a:cubicBezTo>
                        <a:pt x="70" y="39"/>
                        <a:pt x="71" y="39"/>
                        <a:pt x="71" y="39"/>
                      </a:cubicBezTo>
                      <a:cubicBezTo>
                        <a:pt x="71" y="39"/>
                        <a:pt x="71" y="39"/>
                        <a:pt x="71" y="39"/>
                      </a:cubicBezTo>
                      <a:cubicBezTo>
                        <a:pt x="72" y="39"/>
                        <a:pt x="72" y="39"/>
                        <a:pt x="72" y="39"/>
                      </a:cubicBezTo>
                      <a:cubicBezTo>
                        <a:pt x="72" y="37"/>
                        <a:pt x="72" y="37"/>
                        <a:pt x="72" y="37"/>
                      </a:cubicBezTo>
                      <a:cubicBezTo>
                        <a:pt x="72" y="37"/>
                        <a:pt x="72" y="37"/>
                        <a:pt x="72" y="37"/>
                      </a:cubicBezTo>
                      <a:cubicBezTo>
                        <a:pt x="73" y="37"/>
                        <a:pt x="73" y="37"/>
                        <a:pt x="73" y="37"/>
                      </a:cubicBezTo>
                      <a:cubicBezTo>
                        <a:pt x="74" y="37"/>
                        <a:pt x="74" y="37"/>
                        <a:pt x="74" y="37"/>
                      </a:cubicBezTo>
                      <a:cubicBezTo>
                        <a:pt x="75" y="37"/>
                        <a:pt x="75" y="37"/>
                        <a:pt x="75" y="37"/>
                      </a:cubicBezTo>
                      <a:cubicBezTo>
                        <a:pt x="75" y="36"/>
                        <a:pt x="75" y="36"/>
                        <a:pt x="75" y="36"/>
                      </a:cubicBezTo>
                      <a:cubicBezTo>
                        <a:pt x="75" y="36"/>
                        <a:pt x="75" y="36"/>
                        <a:pt x="75" y="36"/>
                      </a:cubicBezTo>
                      <a:cubicBezTo>
                        <a:pt x="75" y="36"/>
                        <a:pt x="75" y="36"/>
                        <a:pt x="75" y="36"/>
                      </a:cubicBezTo>
                      <a:cubicBezTo>
                        <a:pt x="76" y="36"/>
                        <a:pt x="76" y="36"/>
                        <a:pt x="76" y="36"/>
                      </a:cubicBezTo>
                      <a:cubicBezTo>
                        <a:pt x="77" y="36"/>
                        <a:pt x="78" y="35"/>
                        <a:pt x="78" y="35"/>
                      </a:cubicBezTo>
                      <a:cubicBezTo>
                        <a:pt x="78" y="34"/>
                        <a:pt x="78" y="34"/>
                        <a:pt x="78" y="34"/>
                      </a:cubicBezTo>
                      <a:cubicBezTo>
                        <a:pt x="78" y="35"/>
                        <a:pt x="78" y="35"/>
                        <a:pt x="78" y="35"/>
                      </a:cubicBezTo>
                      <a:cubicBezTo>
                        <a:pt x="78" y="35"/>
                        <a:pt x="78" y="35"/>
                        <a:pt x="78" y="35"/>
                      </a:cubicBezTo>
                      <a:cubicBezTo>
                        <a:pt x="80" y="35"/>
                        <a:pt x="80" y="35"/>
                        <a:pt x="80" y="35"/>
                      </a:cubicBezTo>
                      <a:cubicBezTo>
                        <a:pt x="81" y="35"/>
                        <a:pt x="81" y="35"/>
                        <a:pt x="81" y="35"/>
                      </a:cubicBezTo>
                      <a:cubicBezTo>
                        <a:pt x="81" y="35"/>
                        <a:pt x="82" y="34"/>
                        <a:pt x="82" y="34"/>
                      </a:cubicBezTo>
                      <a:cubicBezTo>
                        <a:pt x="82" y="33"/>
                        <a:pt x="82" y="33"/>
                        <a:pt x="82" y="33"/>
                      </a:cubicBezTo>
                      <a:cubicBezTo>
                        <a:pt x="83" y="33"/>
                        <a:pt x="83" y="32"/>
                        <a:pt x="83" y="31"/>
                      </a:cubicBezTo>
                      <a:cubicBezTo>
                        <a:pt x="83" y="30"/>
                        <a:pt x="83" y="30"/>
                        <a:pt x="83" y="30"/>
                      </a:cubicBezTo>
                      <a:cubicBezTo>
                        <a:pt x="80" y="30"/>
                        <a:pt x="80" y="30"/>
                        <a:pt x="80" y="30"/>
                      </a:cubicBezTo>
                      <a:cubicBezTo>
                        <a:pt x="79" y="30"/>
                        <a:pt x="79" y="30"/>
                        <a:pt x="79" y="31"/>
                      </a:cubicBezTo>
                      <a:cubicBezTo>
                        <a:pt x="78" y="31"/>
                        <a:pt x="78" y="31"/>
                        <a:pt x="78" y="31"/>
                      </a:cubicBezTo>
                      <a:cubicBezTo>
                        <a:pt x="78" y="31"/>
                        <a:pt x="78" y="31"/>
                        <a:pt x="78" y="31"/>
                      </a:cubicBezTo>
                      <a:cubicBezTo>
                        <a:pt x="77" y="31"/>
                        <a:pt x="77" y="31"/>
                        <a:pt x="77" y="31"/>
                      </a:cubicBezTo>
                      <a:cubicBezTo>
                        <a:pt x="76" y="30"/>
                        <a:pt x="76" y="30"/>
                        <a:pt x="76" y="30"/>
                      </a:cubicBezTo>
                      <a:cubicBezTo>
                        <a:pt x="76" y="30"/>
                        <a:pt x="76" y="30"/>
                        <a:pt x="76" y="30"/>
                      </a:cubicBezTo>
                      <a:cubicBezTo>
                        <a:pt x="77" y="30"/>
                        <a:pt x="77" y="30"/>
                        <a:pt x="77" y="30"/>
                      </a:cubicBezTo>
                      <a:cubicBezTo>
                        <a:pt x="78" y="30"/>
                        <a:pt x="78" y="30"/>
                        <a:pt x="78" y="30"/>
                      </a:cubicBezTo>
                      <a:cubicBezTo>
                        <a:pt x="78" y="29"/>
                        <a:pt x="78" y="29"/>
                        <a:pt x="78" y="29"/>
                      </a:cubicBezTo>
                      <a:cubicBezTo>
                        <a:pt x="78" y="29"/>
                        <a:pt x="78" y="29"/>
                        <a:pt x="78" y="29"/>
                      </a:cubicBezTo>
                      <a:cubicBezTo>
                        <a:pt x="79" y="29"/>
                        <a:pt x="79" y="29"/>
                        <a:pt x="79" y="29"/>
                      </a:cubicBezTo>
                      <a:cubicBezTo>
                        <a:pt x="80" y="29"/>
                        <a:pt x="80" y="29"/>
                        <a:pt x="80" y="29"/>
                      </a:cubicBezTo>
                      <a:cubicBezTo>
                        <a:pt x="80" y="29"/>
                        <a:pt x="80" y="29"/>
                        <a:pt x="80" y="29"/>
                      </a:cubicBezTo>
                      <a:cubicBezTo>
                        <a:pt x="81" y="27"/>
                        <a:pt x="81" y="27"/>
                        <a:pt x="81" y="27"/>
                      </a:cubicBezTo>
                      <a:cubicBezTo>
                        <a:pt x="81" y="27"/>
                        <a:pt x="81" y="27"/>
                        <a:pt x="81" y="27"/>
                      </a:cubicBezTo>
                      <a:cubicBezTo>
                        <a:pt x="82" y="27"/>
                        <a:pt x="82" y="27"/>
                        <a:pt x="82" y="27"/>
                      </a:cubicBezTo>
                      <a:cubicBezTo>
                        <a:pt x="82" y="27"/>
                        <a:pt x="82" y="27"/>
                        <a:pt x="82" y="27"/>
                      </a:cubicBezTo>
                      <a:cubicBezTo>
                        <a:pt x="93" y="27"/>
                        <a:pt x="93" y="27"/>
                        <a:pt x="93" y="27"/>
                      </a:cubicBezTo>
                      <a:cubicBezTo>
                        <a:pt x="93" y="27"/>
                        <a:pt x="93" y="27"/>
                        <a:pt x="93" y="27"/>
                      </a:cubicBezTo>
                      <a:cubicBezTo>
                        <a:pt x="93" y="26"/>
                        <a:pt x="93" y="26"/>
                        <a:pt x="93" y="26"/>
                      </a:cubicBezTo>
                      <a:cubicBezTo>
                        <a:pt x="94" y="26"/>
                        <a:pt x="94" y="26"/>
                        <a:pt x="94" y="26"/>
                      </a:cubicBezTo>
                      <a:cubicBezTo>
                        <a:pt x="95" y="26"/>
                        <a:pt x="95" y="26"/>
                        <a:pt x="95" y="26"/>
                      </a:cubicBezTo>
                      <a:cubicBezTo>
                        <a:pt x="95" y="25"/>
                        <a:pt x="95" y="25"/>
                        <a:pt x="95" y="25"/>
                      </a:cubicBezTo>
                      <a:cubicBezTo>
                        <a:pt x="95" y="25"/>
                        <a:pt x="95" y="25"/>
                        <a:pt x="95" y="25"/>
                      </a:cubicBezTo>
                      <a:cubicBezTo>
                        <a:pt x="95" y="25"/>
                        <a:pt x="95" y="25"/>
                        <a:pt x="95" y="25"/>
                      </a:cubicBezTo>
                      <a:cubicBezTo>
                        <a:pt x="96" y="24"/>
                        <a:pt x="96" y="24"/>
                        <a:pt x="96" y="24"/>
                      </a:cubicBezTo>
                      <a:cubicBezTo>
                        <a:pt x="96" y="23"/>
                        <a:pt x="96" y="23"/>
                        <a:pt x="96" y="23"/>
                      </a:cubicBezTo>
                      <a:cubicBezTo>
                        <a:pt x="97" y="23"/>
                        <a:pt x="97" y="23"/>
                        <a:pt x="97" y="23"/>
                      </a:cubicBezTo>
                      <a:cubicBezTo>
                        <a:pt x="97" y="23"/>
                        <a:pt x="97" y="23"/>
                        <a:pt x="98" y="23"/>
                      </a:cubicBezTo>
                      <a:cubicBezTo>
                        <a:pt x="98" y="23"/>
                        <a:pt x="99" y="23"/>
                        <a:pt x="99" y="23"/>
                      </a:cubicBezTo>
                      <a:cubicBezTo>
                        <a:pt x="100" y="23"/>
                        <a:pt x="100" y="23"/>
                        <a:pt x="101" y="23"/>
                      </a:cubicBezTo>
                      <a:cubicBezTo>
                        <a:pt x="101" y="23"/>
                        <a:pt x="101" y="23"/>
                        <a:pt x="101" y="23"/>
                      </a:cubicBezTo>
                      <a:cubicBezTo>
                        <a:pt x="101" y="23"/>
                        <a:pt x="101" y="23"/>
                        <a:pt x="101" y="23"/>
                      </a:cubicBezTo>
                      <a:cubicBezTo>
                        <a:pt x="102" y="23"/>
                        <a:pt x="102" y="23"/>
                        <a:pt x="102" y="23"/>
                      </a:cubicBezTo>
                      <a:cubicBezTo>
                        <a:pt x="103" y="23"/>
                        <a:pt x="103" y="22"/>
                        <a:pt x="103" y="22"/>
                      </a:cubicBezTo>
                      <a:cubicBezTo>
                        <a:pt x="104" y="21"/>
                        <a:pt x="104" y="21"/>
                        <a:pt x="104" y="20"/>
                      </a:cubicBezTo>
                      <a:cubicBezTo>
                        <a:pt x="103" y="19"/>
                        <a:pt x="103" y="18"/>
                        <a:pt x="103" y="18"/>
                      </a:cubicBezTo>
                      <a:cubicBezTo>
                        <a:pt x="103" y="18"/>
                        <a:pt x="103" y="18"/>
                        <a:pt x="103" y="18"/>
                      </a:cubicBezTo>
                      <a:cubicBezTo>
                        <a:pt x="102" y="17"/>
                        <a:pt x="102" y="17"/>
                        <a:pt x="102" y="16"/>
                      </a:cubicBezTo>
                      <a:cubicBezTo>
                        <a:pt x="102" y="11"/>
                        <a:pt x="102" y="11"/>
                        <a:pt x="102" y="11"/>
                      </a:cubicBezTo>
                      <a:cubicBezTo>
                        <a:pt x="101" y="11"/>
                        <a:pt x="101" y="11"/>
                        <a:pt x="101" y="11"/>
                      </a:cubicBezTo>
                      <a:cubicBezTo>
                        <a:pt x="100" y="11"/>
                        <a:pt x="100" y="12"/>
                        <a:pt x="99" y="12"/>
                      </a:cubicBezTo>
                      <a:cubicBezTo>
                        <a:pt x="99" y="12"/>
                        <a:pt x="99" y="12"/>
                        <a:pt x="99" y="12"/>
                      </a:cubicBezTo>
                      <a:cubicBezTo>
                        <a:pt x="98" y="13"/>
                        <a:pt x="98" y="13"/>
                        <a:pt x="98" y="13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cubicBezTo>
                        <a:pt x="96" y="12"/>
                        <a:pt x="96" y="12"/>
                        <a:pt x="96" y="12"/>
                      </a:cubicBezTo>
                      <a:cubicBezTo>
                        <a:pt x="96" y="12"/>
                        <a:pt x="96" y="12"/>
                        <a:pt x="96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cubicBezTo>
                        <a:pt x="98" y="10"/>
                        <a:pt x="98" y="10"/>
                        <a:pt x="98" y="10"/>
                      </a:cubicBezTo>
                      <a:cubicBezTo>
                        <a:pt x="98" y="9"/>
                        <a:pt x="97" y="8"/>
                        <a:pt x="96" y="8"/>
                      </a:cubicBezTo>
                      <a:cubicBezTo>
                        <a:pt x="96" y="8"/>
                        <a:pt x="96" y="8"/>
                        <a:pt x="96" y="8"/>
                      </a:cubicBezTo>
                      <a:cubicBezTo>
                        <a:pt x="96" y="8"/>
                        <a:pt x="96" y="8"/>
                        <a:pt x="96" y="8"/>
                      </a:cubicBezTo>
                      <a:cubicBezTo>
                        <a:pt x="90" y="8"/>
                        <a:pt x="90" y="8"/>
                        <a:pt x="90" y="8"/>
                      </a:cubicBezTo>
                      <a:cubicBezTo>
                        <a:pt x="89" y="8"/>
                        <a:pt x="89" y="9"/>
                        <a:pt x="88" y="9"/>
                      </a:cubicBezTo>
                      <a:cubicBezTo>
                        <a:pt x="88" y="10"/>
                        <a:pt x="88" y="11"/>
                        <a:pt x="87" y="11"/>
                      </a:cubicBezTo>
                      <a:cubicBezTo>
                        <a:pt x="87" y="11"/>
                        <a:pt x="86" y="11"/>
                        <a:pt x="86" y="11"/>
                      </a:cubicBezTo>
                      <a:cubicBezTo>
                        <a:pt x="85" y="11"/>
                        <a:pt x="85" y="11"/>
                        <a:pt x="85" y="11"/>
                      </a:cubicBezTo>
                      <a:cubicBezTo>
                        <a:pt x="85" y="11"/>
                        <a:pt x="85" y="11"/>
                        <a:pt x="85" y="11"/>
                      </a:cubicBezTo>
                      <a:cubicBezTo>
                        <a:pt x="81" y="11"/>
                        <a:pt x="81" y="11"/>
                        <a:pt x="81" y="11"/>
                      </a:cubicBezTo>
                      <a:cubicBezTo>
                        <a:pt x="81" y="12"/>
                        <a:pt x="81" y="12"/>
                        <a:pt x="81" y="12"/>
                      </a:cubicBezTo>
                      <a:cubicBezTo>
                        <a:pt x="81" y="13"/>
                        <a:pt x="81" y="13"/>
                        <a:pt x="81" y="13"/>
                      </a:cubicBezTo>
                      <a:cubicBezTo>
                        <a:pt x="82" y="14"/>
                        <a:pt x="82" y="15"/>
                        <a:pt x="81" y="15"/>
                      </a:cubicBezTo>
                      <a:cubicBezTo>
                        <a:pt x="81" y="15"/>
                        <a:pt x="81" y="15"/>
                        <a:pt x="81" y="15"/>
                      </a:cubicBezTo>
                      <a:cubicBezTo>
                        <a:pt x="80" y="16"/>
                        <a:pt x="80" y="16"/>
                        <a:pt x="80" y="17"/>
                      </a:cubicBezTo>
                      <a:cubicBezTo>
                        <a:pt x="80" y="17"/>
                        <a:pt x="80" y="17"/>
                        <a:pt x="80" y="17"/>
                      </a:cubicBezTo>
                      <a:cubicBezTo>
                        <a:pt x="80" y="18"/>
                        <a:pt x="80" y="18"/>
                        <a:pt x="80" y="18"/>
                      </a:cubicBezTo>
                      <a:cubicBezTo>
                        <a:pt x="79" y="18"/>
                        <a:pt x="79" y="18"/>
                        <a:pt x="79" y="18"/>
                      </a:cubicBezTo>
                      <a:cubicBezTo>
                        <a:pt x="79" y="18"/>
                        <a:pt x="79" y="18"/>
                        <a:pt x="79" y="18"/>
                      </a:cubicBezTo>
                      <a:cubicBezTo>
                        <a:pt x="78" y="18"/>
                        <a:pt x="77" y="19"/>
                        <a:pt x="76" y="19"/>
                      </a:cubicBezTo>
                      <a:cubicBezTo>
                        <a:pt x="75" y="20"/>
                        <a:pt x="75" y="20"/>
                        <a:pt x="75" y="20"/>
                      </a:cubicBezTo>
                      <a:cubicBezTo>
                        <a:pt x="75" y="21"/>
                        <a:pt x="74" y="21"/>
                        <a:pt x="74" y="21"/>
                      </a:cubicBezTo>
                      <a:cubicBezTo>
                        <a:pt x="73" y="21"/>
                        <a:pt x="73" y="22"/>
                        <a:pt x="73" y="23"/>
                      </a:cubicBezTo>
                      <a:cubicBezTo>
                        <a:pt x="73" y="23"/>
                        <a:pt x="73" y="23"/>
                        <a:pt x="73" y="23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cubicBezTo>
                        <a:pt x="72" y="22"/>
                        <a:pt x="72" y="22"/>
                        <a:pt x="72" y="22"/>
                      </a:cubicBezTo>
                      <a:cubicBezTo>
                        <a:pt x="72" y="22"/>
                        <a:pt x="73" y="22"/>
                        <a:pt x="73" y="21"/>
                      </a:cubicBezTo>
                      <a:cubicBezTo>
                        <a:pt x="73" y="20"/>
                        <a:pt x="73" y="19"/>
                        <a:pt x="72" y="18"/>
                      </a:cubicBezTo>
                      <a:cubicBezTo>
                        <a:pt x="72" y="18"/>
                        <a:pt x="72" y="18"/>
                        <a:pt x="72" y="18"/>
                      </a:cubicBezTo>
                      <a:cubicBezTo>
                        <a:pt x="72" y="17"/>
                        <a:pt x="72" y="17"/>
                        <a:pt x="72" y="17"/>
                      </a:cubicBezTo>
                      <a:cubicBezTo>
                        <a:pt x="72" y="17"/>
                        <a:pt x="72" y="16"/>
                        <a:pt x="72" y="16"/>
                      </a:cubicBezTo>
                      <a:cubicBezTo>
                        <a:pt x="72" y="16"/>
                        <a:pt x="72" y="16"/>
                        <a:pt x="72" y="16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4"/>
                        <a:pt x="73" y="14"/>
                        <a:pt x="73" y="14"/>
                      </a:cubicBezTo>
                      <a:cubicBezTo>
                        <a:pt x="73" y="14"/>
                        <a:pt x="73" y="14"/>
                        <a:pt x="73" y="14"/>
                      </a:cubicBezTo>
                      <a:cubicBezTo>
                        <a:pt x="74" y="14"/>
                        <a:pt x="74" y="14"/>
                        <a:pt x="74" y="14"/>
                      </a:cubicBezTo>
                      <a:cubicBezTo>
                        <a:pt x="75" y="14"/>
                        <a:pt x="75" y="13"/>
                        <a:pt x="75" y="13"/>
                      </a:cubicBezTo>
                      <a:cubicBezTo>
                        <a:pt x="75" y="13"/>
                        <a:pt x="75" y="13"/>
                        <a:pt x="75" y="13"/>
                      </a:cubicBezTo>
                      <a:cubicBezTo>
                        <a:pt x="75" y="11"/>
                        <a:pt x="75" y="11"/>
                        <a:pt x="75" y="11"/>
                      </a:cubicBezTo>
                      <a:cubicBezTo>
                        <a:pt x="75" y="10"/>
                        <a:pt x="75" y="10"/>
                        <a:pt x="75" y="10"/>
                      </a:cubicBezTo>
                      <a:cubicBezTo>
                        <a:pt x="75" y="10"/>
                        <a:pt x="75" y="10"/>
                        <a:pt x="75" y="10"/>
                      </a:cubicBezTo>
                      <a:cubicBezTo>
                        <a:pt x="76" y="10"/>
                        <a:pt x="76" y="10"/>
                        <a:pt x="76" y="10"/>
                      </a:cubicBezTo>
                      <a:cubicBezTo>
                        <a:pt x="76" y="9"/>
                        <a:pt x="76" y="9"/>
                        <a:pt x="76" y="9"/>
                      </a:cubicBezTo>
                      <a:cubicBezTo>
                        <a:pt x="76" y="9"/>
                        <a:pt x="76" y="9"/>
                        <a:pt x="76" y="9"/>
                      </a:cubicBezTo>
                      <a:cubicBezTo>
                        <a:pt x="76" y="9"/>
                        <a:pt x="76" y="9"/>
                        <a:pt x="76" y="9"/>
                      </a:cubicBezTo>
                      <a:cubicBezTo>
                        <a:pt x="76" y="9"/>
                        <a:pt x="76" y="9"/>
                        <a:pt x="76" y="9"/>
                      </a:cubicBezTo>
                      <a:cubicBezTo>
                        <a:pt x="77" y="9"/>
                        <a:pt x="77" y="9"/>
                        <a:pt x="77" y="9"/>
                      </a:cubicBezTo>
                      <a:cubicBezTo>
                        <a:pt x="80" y="9"/>
                        <a:pt x="80" y="9"/>
                        <a:pt x="80" y="9"/>
                      </a:cubicBezTo>
                      <a:cubicBezTo>
                        <a:pt x="80" y="9"/>
                        <a:pt x="80" y="9"/>
                        <a:pt x="80" y="9"/>
                      </a:cubicBezTo>
                      <a:cubicBezTo>
                        <a:pt x="80" y="9"/>
                        <a:pt x="80" y="9"/>
                        <a:pt x="80" y="9"/>
                      </a:cubicBezTo>
                      <a:cubicBezTo>
                        <a:pt x="81" y="9"/>
                        <a:pt x="82" y="8"/>
                        <a:pt x="82" y="8"/>
                      </a:cubicBezTo>
                      <a:cubicBezTo>
                        <a:pt x="82" y="7"/>
                        <a:pt x="82" y="7"/>
                        <a:pt x="82" y="7"/>
                      </a:cubicBezTo>
                      <a:cubicBezTo>
                        <a:pt x="83" y="7"/>
                        <a:pt x="83" y="7"/>
                        <a:pt x="83" y="7"/>
                      </a:cubicBezTo>
                      <a:cubicBezTo>
                        <a:pt x="85" y="7"/>
                        <a:pt x="85" y="7"/>
                        <a:pt x="85" y="7"/>
                      </a:cubicBezTo>
                      <a:cubicBezTo>
                        <a:pt x="86" y="7"/>
                        <a:pt x="86" y="7"/>
                        <a:pt x="86" y="6"/>
                      </a:cubicBezTo>
                      <a:cubicBezTo>
                        <a:pt x="86" y="6"/>
                        <a:pt x="86" y="6"/>
                        <a:pt x="86" y="6"/>
                      </a:cubicBezTo>
                      <a:cubicBezTo>
                        <a:pt x="86" y="6"/>
                        <a:pt x="86" y="6"/>
                        <a:pt x="86" y="6"/>
                      </a:cubicBezTo>
                      <a:cubicBezTo>
                        <a:pt x="86" y="6"/>
                        <a:pt x="86" y="6"/>
                        <a:pt x="86" y="6"/>
                      </a:cubicBezTo>
                      <a:cubicBezTo>
                        <a:pt x="87" y="6"/>
                        <a:pt x="87" y="6"/>
                        <a:pt x="87" y="6"/>
                      </a:cubicBezTo>
                      <a:cubicBezTo>
                        <a:pt x="87" y="6"/>
                        <a:pt x="87" y="6"/>
                        <a:pt x="87" y="6"/>
                      </a:cubicBezTo>
                      <a:cubicBezTo>
                        <a:pt x="88" y="5"/>
                        <a:pt x="88" y="5"/>
                        <a:pt x="88" y="4"/>
                      </a:cubicBezTo>
                      <a:cubicBezTo>
                        <a:pt x="89" y="3"/>
                        <a:pt x="89" y="2"/>
                        <a:pt x="89" y="2"/>
                      </a:cubicBezTo>
                      <a:cubicBezTo>
                        <a:pt x="88" y="0"/>
                        <a:pt x="87" y="0"/>
                        <a:pt x="86" y="0"/>
                      </a:cubicBezTo>
                    </a:path>
                  </a:pathLst>
                </a:custGeom>
                <a:grpFill/>
                <a:ln w="12700">
                  <a:solidFill>
                    <a:sysClr val="window" lastClr="FFFFFF">
                      <a:lumMod val="65000"/>
                    </a:sys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23" name="Freeform 43"/>
                <p:cNvSpPr>
                  <a:spLocks noEditPoints="1"/>
                </p:cNvSpPr>
                <p:nvPr/>
              </p:nvSpPr>
              <p:spPr bwMode="auto">
                <a:xfrm>
                  <a:off x="4164" y="2301"/>
                  <a:ext cx="31" cy="55"/>
                </a:xfrm>
                <a:custGeom>
                  <a:avLst/>
                  <a:gdLst>
                    <a:gd name="T0" fmla="*/ 12 w 13"/>
                    <a:gd name="T1" fmla="*/ 0 h 23"/>
                    <a:gd name="T2" fmla="*/ 12 w 13"/>
                    <a:gd name="T3" fmla="*/ 0 h 23"/>
                    <a:gd name="T4" fmla="*/ 12 w 13"/>
                    <a:gd name="T5" fmla="*/ 0 h 23"/>
                    <a:gd name="T6" fmla="*/ 12 w 13"/>
                    <a:gd name="T7" fmla="*/ 0 h 23"/>
                    <a:gd name="T8" fmla="*/ 9 w 13"/>
                    <a:gd name="T9" fmla="*/ 0 h 23"/>
                    <a:gd name="T10" fmla="*/ 7 w 13"/>
                    <a:gd name="T11" fmla="*/ 2 h 23"/>
                    <a:gd name="T12" fmla="*/ 6 w 13"/>
                    <a:gd name="T13" fmla="*/ 4 h 23"/>
                    <a:gd name="T14" fmla="*/ 5 w 13"/>
                    <a:gd name="T15" fmla="*/ 6 h 23"/>
                    <a:gd name="T16" fmla="*/ 5 w 13"/>
                    <a:gd name="T17" fmla="*/ 6 h 23"/>
                    <a:gd name="T18" fmla="*/ 4 w 13"/>
                    <a:gd name="T19" fmla="*/ 7 h 23"/>
                    <a:gd name="T20" fmla="*/ 3 w 13"/>
                    <a:gd name="T21" fmla="*/ 9 h 23"/>
                    <a:gd name="T22" fmla="*/ 3 w 13"/>
                    <a:gd name="T23" fmla="*/ 9 h 23"/>
                    <a:gd name="T24" fmla="*/ 3 w 13"/>
                    <a:gd name="T25" fmla="*/ 10 h 23"/>
                    <a:gd name="T26" fmla="*/ 2 w 13"/>
                    <a:gd name="T27" fmla="*/ 14 h 23"/>
                    <a:gd name="T28" fmla="*/ 2 w 13"/>
                    <a:gd name="T29" fmla="*/ 14 h 23"/>
                    <a:gd name="T30" fmla="*/ 1 w 13"/>
                    <a:gd name="T31" fmla="*/ 14 h 23"/>
                    <a:gd name="T32" fmla="*/ 0 w 13"/>
                    <a:gd name="T33" fmla="*/ 19 h 23"/>
                    <a:gd name="T34" fmla="*/ 1 w 13"/>
                    <a:gd name="T35" fmla="*/ 21 h 23"/>
                    <a:gd name="T36" fmla="*/ 0 w 13"/>
                    <a:gd name="T37" fmla="*/ 22 h 23"/>
                    <a:gd name="T38" fmla="*/ 1 w 13"/>
                    <a:gd name="T39" fmla="*/ 23 h 23"/>
                    <a:gd name="T40" fmla="*/ 2 w 13"/>
                    <a:gd name="T41" fmla="*/ 23 h 23"/>
                    <a:gd name="T42" fmla="*/ 6 w 13"/>
                    <a:gd name="T43" fmla="*/ 19 h 23"/>
                    <a:gd name="T44" fmla="*/ 6 w 13"/>
                    <a:gd name="T45" fmla="*/ 18 h 23"/>
                    <a:gd name="T46" fmla="*/ 7 w 13"/>
                    <a:gd name="T47" fmla="*/ 18 h 23"/>
                    <a:gd name="T48" fmla="*/ 7 w 13"/>
                    <a:gd name="T49" fmla="*/ 16 h 23"/>
                    <a:gd name="T50" fmla="*/ 7 w 13"/>
                    <a:gd name="T51" fmla="*/ 14 h 23"/>
                    <a:gd name="T52" fmla="*/ 7 w 13"/>
                    <a:gd name="T53" fmla="*/ 14 h 23"/>
                    <a:gd name="T54" fmla="*/ 7 w 13"/>
                    <a:gd name="T55" fmla="*/ 13 h 23"/>
                    <a:gd name="T56" fmla="*/ 7 w 13"/>
                    <a:gd name="T57" fmla="*/ 12 h 23"/>
                    <a:gd name="T58" fmla="*/ 7 w 13"/>
                    <a:gd name="T59" fmla="*/ 12 h 23"/>
                    <a:gd name="T60" fmla="*/ 8 w 13"/>
                    <a:gd name="T61" fmla="*/ 10 h 23"/>
                    <a:gd name="T62" fmla="*/ 8 w 13"/>
                    <a:gd name="T63" fmla="*/ 10 h 23"/>
                    <a:gd name="T64" fmla="*/ 8 w 13"/>
                    <a:gd name="T65" fmla="*/ 9 h 23"/>
                    <a:gd name="T66" fmla="*/ 8 w 13"/>
                    <a:gd name="T67" fmla="*/ 9 h 23"/>
                    <a:gd name="T68" fmla="*/ 9 w 13"/>
                    <a:gd name="T69" fmla="*/ 9 h 23"/>
                    <a:gd name="T70" fmla="*/ 12 w 13"/>
                    <a:gd name="T71" fmla="*/ 2 h 23"/>
                    <a:gd name="T72" fmla="*/ 12 w 13"/>
                    <a:gd name="T73" fmla="*/ 3 h 23"/>
                    <a:gd name="T74" fmla="*/ 11 w 13"/>
                    <a:gd name="T75" fmla="*/ 3 h 23"/>
                    <a:gd name="T76" fmla="*/ 11 w 13"/>
                    <a:gd name="T77" fmla="*/ 2 h 23"/>
                    <a:gd name="T78" fmla="*/ 10 w 13"/>
                    <a:gd name="T79" fmla="*/ 1 h 23"/>
                    <a:gd name="T80" fmla="*/ 10 w 13"/>
                    <a:gd name="T81" fmla="*/ 0 h 23"/>
                    <a:gd name="T82" fmla="*/ 9 w 13"/>
                    <a:gd name="T8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3" h="23">
                      <a:moveTo>
                        <a:pt x="12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moveTo>
                        <a:pt x="9" y="0"/>
                      </a:moveTo>
                      <a:cubicBezTo>
                        <a:pt x="9" y="1"/>
                        <a:pt x="8" y="1"/>
                        <a:pt x="7" y="2"/>
                      </a:cubicBezTo>
                      <a:cubicBezTo>
                        <a:pt x="7" y="3"/>
                        <a:pt x="6" y="3"/>
                        <a:pt x="6" y="4"/>
                      </a:cubicBezTo>
                      <a:cubicBezTo>
                        <a:pt x="5" y="4"/>
                        <a:pt x="5" y="5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3" y="7"/>
                        <a:pt x="3" y="8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2" y="11"/>
                        <a:pt x="2" y="12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0" y="15"/>
                        <a:pt x="0" y="17"/>
                        <a:pt x="0" y="19"/>
                      </a:cubicBezTo>
                      <a:cubicBezTo>
                        <a:pt x="1" y="20"/>
                        <a:pt x="1" y="21"/>
                        <a:pt x="1" y="21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5" y="23"/>
                        <a:pt x="5" y="20"/>
                        <a:pt x="6" y="19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7"/>
                        <a:pt x="7" y="16"/>
                        <a:pt x="7" y="16"/>
                      </a:cubicBezTo>
                      <a:cubicBezTo>
                        <a:pt x="7" y="15"/>
                        <a:pt x="7" y="15"/>
                        <a:pt x="7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8" y="12"/>
                        <a:pt x="8" y="11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11" y="8"/>
                        <a:pt x="13" y="5"/>
                        <a:pt x="12" y="2"/>
                      </a:cubicBezTo>
                      <a:cubicBezTo>
                        <a:pt x="12" y="2"/>
                        <a:pt x="12" y="2"/>
                        <a:pt x="12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0" y="2"/>
                        <a:pt x="10" y="1"/>
                        <a:pt x="10" y="1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9" y="0"/>
                        <a:pt x="9" y="0"/>
                        <a:pt x="9" y="0"/>
                      </a:cubicBezTo>
                    </a:path>
                  </a:pathLst>
                </a:custGeom>
                <a:grpFill/>
                <a:ln w="12700">
                  <a:solidFill>
                    <a:sysClr val="window" lastClr="FFFFFF">
                      <a:lumMod val="65000"/>
                    </a:sys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24" name="Freeform 44"/>
                <p:cNvSpPr/>
                <p:nvPr/>
              </p:nvSpPr>
              <p:spPr bwMode="auto">
                <a:xfrm>
                  <a:off x="4188" y="2298"/>
                  <a:ext cx="7" cy="10"/>
                </a:xfrm>
                <a:custGeom>
                  <a:avLst/>
                  <a:gdLst>
                    <a:gd name="T0" fmla="*/ 1 w 3"/>
                    <a:gd name="T1" fmla="*/ 0 h 4"/>
                    <a:gd name="T2" fmla="*/ 0 w 3"/>
                    <a:gd name="T3" fmla="*/ 1 h 4"/>
                    <a:gd name="T4" fmla="*/ 0 w 3"/>
                    <a:gd name="T5" fmla="*/ 2 h 4"/>
                    <a:gd name="T6" fmla="*/ 1 w 3"/>
                    <a:gd name="T7" fmla="*/ 3 h 4"/>
                    <a:gd name="T8" fmla="*/ 1 w 3"/>
                    <a:gd name="T9" fmla="*/ 4 h 4"/>
                    <a:gd name="T10" fmla="*/ 2 w 3"/>
                    <a:gd name="T11" fmla="*/ 4 h 4"/>
                    <a:gd name="T12" fmla="*/ 2 w 3"/>
                    <a:gd name="T13" fmla="*/ 3 h 4"/>
                    <a:gd name="T14" fmla="*/ 3 w 3"/>
                    <a:gd name="T15" fmla="*/ 2 h 4"/>
                    <a:gd name="T16" fmla="*/ 2 w 3"/>
                    <a:gd name="T17" fmla="*/ 1 h 4"/>
                    <a:gd name="T18" fmla="*/ 2 w 3"/>
                    <a:gd name="T19" fmla="*/ 1 h 4"/>
                    <a:gd name="T20" fmla="*/ 1 w 3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3" y="2"/>
                        <a:pt x="2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0"/>
                      </a:cubicBezTo>
                    </a:path>
                  </a:pathLst>
                </a:custGeom>
                <a:grpFill/>
                <a:ln w="12700">
                  <a:solidFill>
                    <a:sysClr val="window" lastClr="FFFFFF">
                      <a:lumMod val="65000"/>
                    </a:sys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p:grpSp>
        </p:grpSp>
        <p:grpSp>
          <p:nvGrpSpPr>
            <p:cNvPr id="153" name="组合 152"/>
            <p:cNvGrpSpPr/>
            <p:nvPr/>
          </p:nvGrpSpPr>
          <p:grpSpPr>
            <a:xfrm>
              <a:off x="1994391" y="3534565"/>
              <a:ext cx="270057" cy="43835"/>
              <a:chOff x="2490242" y="3398543"/>
              <a:chExt cx="375275" cy="60914"/>
            </a:xfrm>
          </p:grpSpPr>
          <p:sp>
            <p:nvSpPr>
              <p:cNvPr id="154" name="椭圆 153"/>
              <p:cNvSpPr/>
              <p:nvPr/>
            </p:nvSpPr>
            <p:spPr>
              <a:xfrm>
                <a:off x="2490242" y="3398543"/>
                <a:ext cx="60914" cy="60914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5" name="椭圆 154"/>
              <p:cNvSpPr/>
              <p:nvPr/>
            </p:nvSpPr>
            <p:spPr>
              <a:xfrm>
                <a:off x="2804603" y="3398543"/>
                <a:ext cx="60914" cy="60914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cxnSp>
            <p:nvCxnSpPr>
              <p:cNvPr id="156" name="直接连接符 155"/>
              <p:cNvCxnSpPr>
                <a:stCxn id="154" idx="6"/>
                <a:endCxn id="155" idx="2"/>
              </p:cNvCxnSpPr>
              <p:nvPr/>
            </p:nvCxnSpPr>
            <p:spPr>
              <a:xfrm>
                <a:off x="2551156" y="3429000"/>
                <a:ext cx="253447" cy="0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  <a:miter lim="800000"/>
              </a:ln>
              <a:effectLst/>
            </p:spPr>
          </p:cxnSp>
        </p:grpSp>
        <p:grpSp>
          <p:nvGrpSpPr>
            <p:cNvPr id="157" name="组合 156"/>
            <p:cNvGrpSpPr/>
            <p:nvPr/>
          </p:nvGrpSpPr>
          <p:grpSpPr>
            <a:xfrm>
              <a:off x="3444213" y="3534565"/>
              <a:ext cx="270057" cy="43835"/>
              <a:chOff x="2490242" y="3398543"/>
              <a:chExt cx="375275" cy="60914"/>
            </a:xfrm>
          </p:grpSpPr>
          <p:sp>
            <p:nvSpPr>
              <p:cNvPr id="158" name="椭圆 157"/>
              <p:cNvSpPr/>
              <p:nvPr/>
            </p:nvSpPr>
            <p:spPr>
              <a:xfrm>
                <a:off x="2490242" y="3398543"/>
                <a:ext cx="60914" cy="60914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9" name="椭圆 158"/>
              <p:cNvSpPr/>
              <p:nvPr/>
            </p:nvSpPr>
            <p:spPr>
              <a:xfrm>
                <a:off x="2804603" y="3398543"/>
                <a:ext cx="60914" cy="60914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cxnSp>
            <p:nvCxnSpPr>
              <p:cNvPr id="160" name="直接连接符 159"/>
              <p:cNvCxnSpPr>
                <a:stCxn id="158" idx="6"/>
                <a:endCxn id="159" idx="2"/>
              </p:cNvCxnSpPr>
              <p:nvPr/>
            </p:nvCxnSpPr>
            <p:spPr>
              <a:xfrm>
                <a:off x="2551156" y="3429000"/>
                <a:ext cx="253447" cy="0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  <a:miter lim="800000"/>
              </a:ln>
              <a:effectLst/>
            </p:spPr>
          </p:cxnSp>
        </p:grpSp>
        <p:grpSp>
          <p:nvGrpSpPr>
            <p:cNvPr id="161" name="组合 160"/>
            <p:cNvGrpSpPr/>
            <p:nvPr/>
          </p:nvGrpSpPr>
          <p:grpSpPr>
            <a:xfrm>
              <a:off x="5408565" y="3534565"/>
              <a:ext cx="270057" cy="43835"/>
              <a:chOff x="2490242" y="3398543"/>
              <a:chExt cx="375275" cy="60914"/>
            </a:xfrm>
          </p:grpSpPr>
          <p:sp>
            <p:nvSpPr>
              <p:cNvPr id="162" name="椭圆 161"/>
              <p:cNvSpPr/>
              <p:nvPr/>
            </p:nvSpPr>
            <p:spPr>
              <a:xfrm>
                <a:off x="2490242" y="3398543"/>
                <a:ext cx="60914" cy="60914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3" name="椭圆 162"/>
              <p:cNvSpPr/>
              <p:nvPr/>
            </p:nvSpPr>
            <p:spPr>
              <a:xfrm>
                <a:off x="2804603" y="3398543"/>
                <a:ext cx="60914" cy="60914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cxnSp>
            <p:nvCxnSpPr>
              <p:cNvPr id="164" name="直接连接符 163"/>
              <p:cNvCxnSpPr>
                <a:stCxn id="162" idx="6"/>
                <a:endCxn id="163" idx="2"/>
              </p:cNvCxnSpPr>
              <p:nvPr/>
            </p:nvCxnSpPr>
            <p:spPr>
              <a:xfrm>
                <a:off x="2551156" y="3429000"/>
                <a:ext cx="253447" cy="0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  <a:miter lim="800000"/>
              </a:ln>
              <a:effectLst/>
            </p:spPr>
          </p:cxnSp>
        </p:grpSp>
        <p:grpSp>
          <p:nvGrpSpPr>
            <p:cNvPr id="165" name="组合 164"/>
            <p:cNvGrpSpPr/>
            <p:nvPr/>
          </p:nvGrpSpPr>
          <p:grpSpPr>
            <a:xfrm>
              <a:off x="6858304" y="3534565"/>
              <a:ext cx="270057" cy="43835"/>
              <a:chOff x="2490242" y="3398543"/>
              <a:chExt cx="375275" cy="60914"/>
            </a:xfrm>
          </p:grpSpPr>
          <p:sp>
            <p:nvSpPr>
              <p:cNvPr id="166" name="椭圆 165"/>
              <p:cNvSpPr/>
              <p:nvPr/>
            </p:nvSpPr>
            <p:spPr>
              <a:xfrm>
                <a:off x="2490242" y="3398543"/>
                <a:ext cx="60914" cy="60914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7" name="椭圆 166"/>
              <p:cNvSpPr/>
              <p:nvPr/>
            </p:nvSpPr>
            <p:spPr>
              <a:xfrm>
                <a:off x="2804603" y="3398543"/>
                <a:ext cx="60914" cy="60914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cxnSp>
            <p:nvCxnSpPr>
              <p:cNvPr id="168" name="直接连接符 167"/>
              <p:cNvCxnSpPr>
                <a:stCxn id="166" idx="6"/>
                <a:endCxn id="167" idx="2"/>
              </p:cNvCxnSpPr>
              <p:nvPr/>
            </p:nvCxnSpPr>
            <p:spPr>
              <a:xfrm>
                <a:off x="2551156" y="3429000"/>
                <a:ext cx="253447" cy="0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  <a:miter lim="800000"/>
              </a:ln>
              <a:effectLst/>
            </p:spPr>
          </p:cxnSp>
        </p:grpSp>
        <p:sp>
          <p:nvSpPr>
            <p:cNvPr id="189" name="弧形 188"/>
            <p:cNvSpPr/>
            <p:nvPr/>
          </p:nvSpPr>
          <p:spPr>
            <a:xfrm>
              <a:off x="3689126" y="2689629"/>
              <a:ext cx="1738713" cy="1733708"/>
            </a:xfrm>
            <a:prstGeom prst="arc">
              <a:avLst>
                <a:gd name="adj1" fmla="val 49290"/>
                <a:gd name="adj2" fmla="val 16215601"/>
              </a:avLst>
            </a:prstGeom>
            <a:noFill/>
            <a:ln w="15875" cap="flat" cmpd="sng" algn="ctr">
              <a:solidFill>
                <a:srgbClr val="FF0000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0" name="直接连接符 189"/>
            <p:cNvCxnSpPr>
              <a:stCxn id="189" idx="2"/>
            </p:cNvCxnSpPr>
            <p:nvPr/>
          </p:nvCxnSpPr>
          <p:spPr>
            <a:xfrm>
              <a:off x="4562416" y="2689638"/>
              <a:ext cx="4048185" cy="0"/>
            </a:xfrm>
            <a:prstGeom prst="line">
              <a:avLst/>
            </a:prstGeom>
            <a:noFill/>
            <a:ln w="15875" cap="flat" cmpd="sng" algn="ctr">
              <a:solidFill>
                <a:srgbClr val="FF0000"/>
              </a:solidFill>
              <a:prstDash val="sysDot"/>
              <a:miter lim="800000"/>
            </a:ln>
            <a:effectLst/>
          </p:spPr>
        </p:cxnSp>
        <p:sp>
          <p:nvSpPr>
            <p:cNvPr id="194" name="椭圆 193"/>
            <p:cNvSpPr/>
            <p:nvPr/>
          </p:nvSpPr>
          <p:spPr>
            <a:xfrm>
              <a:off x="8629519" y="2671351"/>
              <a:ext cx="43835" cy="43835"/>
            </a:xfrm>
            <a:prstGeom prst="ellipse">
              <a:avLst/>
            </a:pr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9" name="矩形 198"/>
            <p:cNvSpPr/>
            <p:nvPr/>
          </p:nvSpPr>
          <p:spPr>
            <a:xfrm>
              <a:off x="3981504" y="3030968"/>
              <a:ext cx="121376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effectLst>
                    <a:glow rad="2286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  <a:r>
                <a:rPr lang="zh-CN" altLang="en-US" sz="2800" b="1" dirty="0" smtClean="0">
                  <a:effectLst>
                    <a:glow rad="2286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项</a:t>
              </a:r>
              <a:endParaRPr lang="en-US" altLang="zh-CN" sz="2800" b="1" dirty="0" smtClean="0">
                <a:effectLst>
                  <a:glow rad="2286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800" b="1" dirty="0" smtClean="0">
                  <a:effectLst>
                    <a:glow rad="2286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原则</a:t>
              </a:r>
              <a:endParaRPr lang="zh-CN" altLang="en-US" sz="2800" b="1" dirty="0">
                <a:effectLst>
                  <a:glow rad="2286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0" name="TextBox 98"/>
            <p:cNvSpPr txBox="1"/>
            <p:nvPr/>
          </p:nvSpPr>
          <p:spPr>
            <a:xfrm>
              <a:off x="228600" y="4624534"/>
              <a:ext cx="1937478" cy="1494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  <a:spcAft>
                  <a:spcPts val="900"/>
                </a:spcAft>
                <a:buClr>
                  <a:schemeClr val="accent5"/>
                </a:buClr>
              </a:pPr>
              <a:r>
                <a:rPr lang="zh-CN" altLang="en-US" sz="19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如</a:t>
              </a:r>
              <a:r>
                <a:rPr lang="zh-CN" altLang="en-US" sz="1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服务合同约定的条款高于本标准，以服务合同约定为准</a:t>
              </a:r>
              <a:endPara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1" name="TextBox 98"/>
            <p:cNvSpPr txBox="1"/>
            <p:nvPr/>
          </p:nvSpPr>
          <p:spPr>
            <a:xfrm>
              <a:off x="2399755" y="4624534"/>
              <a:ext cx="1955403" cy="1494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900"/>
                </a:spcAft>
                <a:buClr>
                  <a:schemeClr val="accent5"/>
                </a:buClr>
              </a:pPr>
              <a:r>
                <a:rPr lang="zh-CN" altLang="en-US" sz="19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应</a:t>
              </a:r>
              <a:r>
                <a:rPr lang="zh-CN" altLang="en-US" sz="1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树立高效、环保理念，提高资源利用率，达到环保要求。</a:t>
              </a:r>
              <a:endPara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2" name="TextBox 98"/>
            <p:cNvSpPr txBox="1"/>
            <p:nvPr/>
          </p:nvSpPr>
          <p:spPr>
            <a:xfrm>
              <a:off x="4800600" y="4624534"/>
              <a:ext cx="1984553" cy="1494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  <a:spcAft>
                  <a:spcPts val="900"/>
                </a:spcAft>
                <a:buClr>
                  <a:schemeClr val="accent5"/>
                </a:buClr>
              </a:pPr>
              <a:r>
                <a:rPr lang="zh-CN" altLang="en-US" sz="19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遵循</a:t>
              </a:r>
              <a:r>
                <a:rPr lang="zh-CN" altLang="en-US" sz="1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信息安全原则，积极采用信息化手段，提高信息化</a:t>
              </a:r>
              <a:r>
                <a:rPr lang="zh-CN" altLang="en-US" sz="19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水平</a:t>
              </a:r>
              <a:endPara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3" name="TextBox 98"/>
            <p:cNvSpPr txBox="1"/>
            <p:nvPr/>
          </p:nvSpPr>
          <p:spPr>
            <a:xfrm>
              <a:off x="6949697" y="4624534"/>
              <a:ext cx="1977815" cy="1844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900"/>
                </a:spcAft>
                <a:buClr>
                  <a:schemeClr val="accent5"/>
                </a:buClr>
              </a:pPr>
              <a:r>
                <a:rPr lang="zh-CN" altLang="en-US" sz="19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鼓励</a:t>
              </a:r>
              <a:r>
                <a:rPr lang="zh-CN" altLang="en-US" sz="19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进行模式、业务和技术</a:t>
              </a:r>
              <a:r>
                <a:rPr lang="zh-CN" altLang="en-US" sz="19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创新</a:t>
              </a:r>
              <a:r>
                <a:rPr lang="en-US" altLang="zh-CN" sz="19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,</a:t>
              </a:r>
              <a:r>
                <a:rPr lang="zh-CN" altLang="en-US" sz="19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申报</a:t>
              </a:r>
              <a:r>
                <a:rPr lang="zh-CN" altLang="en-US" sz="19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知识产权和</a:t>
              </a:r>
              <a:r>
                <a:rPr lang="zh-CN" altLang="en-US" sz="19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专利</a:t>
              </a:r>
              <a:r>
                <a:rPr lang="en-US" altLang="zh-CN" sz="19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,</a:t>
              </a:r>
              <a:r>
                <a:rPr lang="zh-CN" altLang="en-US" sz="19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并</a:t>
              </a:r>
              <a:r>
                <a:rPr lang="zh-CN" altLang="en-US" sz="19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享受相关法律保护。</a:t>
              </a:r>
              <a:endPara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04" name="TextBox 98"/>
            <p:cNvSpPr txBox="1"/>
            <p:nvPr/>
          </p:nvSpPr>
          <p:spPr>
            <a:xfrm>
              <a:off x="455516" y="4248016"/>
              <a:ext cx="171056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900"/>
                </a:spcAft>
                <a:buClr>
                  <a:schemeClr val="accent5"/>
                </a:buClr>
              </a:pPr>
              <a:r>
                <a:rPr lang="zh-CN" altLang="en-US" sz="19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合同约定</a:t>
              </a:r>
              <a:r>
                <a:rPr lang="zh-CN" altLang="en-US" sz="19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优先</a:t>
              </a:r>
              <a:endParaRPr lang="zh-CN" altLang="en-US" sz="1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" name="TextBox 98"/>
            <p:cNvSpPr txBox="1"/>
            <p:nvPr/>
          </p:nvSpPr>
          <p:spPr>
            <a:xfrm>
              <a:off x="2399756" y="4248016"/>
              <a:ext cx="171056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900"/>
                </a:spcAft>
                <a:buClr>
                  <a:schemeClr val="accent5"/>
                </a:buClr>
              </a:pPr>
              <a:r>
                <a:rPr lang="zh-CN" altLang="en-US" sz="19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高效</a:t>
              </a:r>
              <a:r>
                <a:rPr lang="zh-CN" altLang="en-US" sz="19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环保</a:t>
              </a:r>
              <a:endParaRPr lang="zh-CN" altLang="en-US" sz="1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6" name="TextBox 98"/>
            <p:cNvSpPr txBox="1"/>
            <p:nvPr/>
          </p:nvSpPr>
          <p:spPr>
            <a:xfrm>
              <a:off x="5074591" y="4248016"/>
              <a:ext cx="171056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900"/>
                </a:spcAft>
                <a:buClr>
                  <a:schemeClr val="accent5"/>
                </a:buClr>
              </a:pPr>
              <a:r>
                <a:rPr lang="zh-CN" altLang="en-US" sz="19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信息</a:t>
              </a:r>
              <a:r>
                <a:rPr lang="zh-CN" altLang="en-US" sz="19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</a:t>
              </a:r>
              <a:endParaRPr lang="zh-CN" altLang="en-US" sz="1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7" name="TextBox 98"/>
            <p:cNvSpPr txBox="1"/>
            <p:nvPr/>
          </p:nvSpPr>
          <p:spPr>
            <a:xfrm>
              <a:off x="6925794" y="4248016"/>
              <a:ext cx="171056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900"/>
                </a:spcAft>
                <a:buClr>
                  <a:schemeClr val="accent5"/>
                </a:buClr>
              </a:pPr>
              <a:r>
                <a:rPr lang="zh-CN" altLang="en-US" sz="19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知识产权</a:t>
              </a:r>
              <a:r>
                <a:rPr lang="zh-CN" altLang="en-US" sz="19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保护</a:t>
              </a:r>
              <a:endParaRPr lang="zh-CN" altLang="en-US" sz="1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12" name="直接连接符 211"/>
            <p:cNvCxnSpPr/>
            <p:nvPr/>
          </p:nvCxnSpPr>
          <p:spPr>
            <a:xfrm flipV="1">
              <a:off x="6858354" y="4249614"/>
              <a:ext cx="2205" cy="2412000"/>
            </a:xfrm>
            <a:prstGeom prst="line">
              <a:avLst/>
            </a:prstGeom>
            <a:noFill/>
            <a:ln w="19050" cap="flat" cmpd="sng" algn="ctr">
              <a:solidFill>
                <a:srgbClr val="00B0F0"/>
              </a:solidFill>
              <a:prstDash val="sysDot"/>
              <a:miter lim="800000"/>
            </a:ln>
            <a:effectLst/>
          </p:spPr>
        </p:cxnSp>
        <p:cxnSp>
          <p:nvCxnSpPr>
            <p:cNvPr id="213" name="直接连接符 212"/>
            <p:cNvCxnSpPr/>
            <p:nvPr/>
          </p:nvCxnSpPr>
          <p:spPr>
            <a:xfrm flipV="1">
              <a:off x="4495800" y="4600921"/>
              <a:ext cx="2205" cy="2052000"/>
            </a:xfrm>
            <a:prstGeom prst="line">
              <a:avLst/>
            </a:prstGeom>
            <a:noFill/>
            <a:ln w="19050" cap="flat" cmpd="sng" algn="ctr">
              <a:solidFill>
                <a:srgbClr val="00B0F0"/>
              </a:solidFill>
              <a:prstDash val="sysDot"/>
              <a:miter lim="800000"/>
            </a:ln>
            <a:effectLst/>
          </p:spPr>
        </p:cxnSp>
        <p:grpSp>
          <p:nvGrpSpPr>
            <p:cNvPr id="215" name="组合 214"/>
            <p:cNvGrpSpPr/>
            <p:nvPr/>
          </p:nvGrpSpPr>
          <p:grpSpPr>
            <a:xfrm>
              <a:off x="5995956" y="3351306"/>
              <a:ext cx="500765" cy="408456"/>
              <a:chOff x="1563256" y="1711324"/>
              <a:chExt cx="344488" cy="280987"/>
            </a:xfrm>
            <a:solidFill>
              <a:schemeClr val="bg1"/>
            </a:solidFill>
            <a:effectLst>
              <a:reflection blurRad="6350" stA="52000" endA="300" endPos="35000" dir="5400000" sy="-100000" algn="bl" rotWithShape="0"/>
            </a:effectLst>
          </p:grpSpPr>
          <p:sp>
            <p:nvSpPr>
              <p:cNvPr id="216" name="Freeform 29"/>
              <p:cNvSpPr>
                <a:spLocks noEditPoints="1"/>
              </p:cNvSpPr>
              <p:nvPr/>
            </p:nvSpPr>
            <p:spPr bwMode="auto">
              <a:xfrm>
                <a:off x="1718831" y="1858962"/>
                <a:ext cx="33338" cy="41275"/>
              </a:xfrm>
              <a:custGeom>
                <a:avLst/>
                <a:gdLst>
                  <a:gd name="T0" fmla="*/ 14 w 14"/>
                  <a:gd name="T1" fmla="*/ 10 h 17"/>
                  <a:gd name="T2" fmla="*/ 14 w 14"/>
                  <a:gd name="T3" fmla="*/ 7 h 17"/>
                  <a:gd name="T4" fmla="*/ 7 w 14"/>
                  <a:gd name="T5" fmla="*/ 0 h 17"/>
                  <a:gd name="T6" fmla="*/ 0 w 14"/>
                  <a:gd name="T7" fmla="*/ 7 h 17"/>
                  <a:gd name="T8" fmla="*/ 0 w 14"/>
                  <a:gd name="T9" fmla="*/ 10 h 17"/>
                  <a:gd name="T10" fmla="*/ 7 w 14"/>
                  <a:gd name="T11" fmla="*/ 17 h 17"/>
                  <a:gd name="T12" fmla="*/ 14 w 14"/>
                  <a:gd name="T13" fmla="*/ 10 h 17"/>
                  <a:gd name="T14" fmla="*/ 14 w 14"/>
                  <a:gd name="T15" fmla="*/ 10 h 17"/>
                  <a:gd name="T16" fmla="*/ 14 w 14"/>
                  <a:gd name="T1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7">
                    <a:moveTo>
                      <a:pt x="14" y="10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4"/>
                      <a:pt x="3" y="17"/>
                      <a:pt x="7" y="17"/>
                    </a:cubicBezTo>
                    <a:cubicBezTo>
                      <a:pt x="11" y="17"/>
                      <a:pt x="14" y="14"/>
                      <a:pt x="14" y="10"/>
                    </a:cubicBezTo>
                    <a:close/>
                    <a:moveTo>
                      <a:pt x="14" y="10"/>
                    </a:moveTo>
                    <a:cubicBezTo>
                      <a:pt x="14" y="10"/>
                      <a:pt x="14" y="10"/>
                      <a:pt x="14" y="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30"/>
              <p:cNvSpPr>
                <a:spLocks noEditPoints="1"/>
              </p:cNvSpPr>
              <p:nvPr/>
            </p:nvSpPr>
            <p:spPr bwMode="auto">
              <a:xfrm>
                <a:off x="1571193" y="1889124"/>
                <a:ext cx="328613" cy="103187"/>
              </a:xfrm>
              <a:custGeom>
                <a:avLst/>
                <a:gdLst>
                  <a:gd name="T0" fmla="*/ 79 w 134"/>
                  <a:gd name="T1" fmla="*/ 2 h 42"/>
                  <a:gd name="T2" fmla="*/ 67 w 134"/>
                  <a:gd name="T3" fmla="*/ 10 h 42"/>
                  <a:gd name="T4" fmla="*/ 55 w 134"/>
                  <a:gd name="T5" fmla="*/ 2 h 42"/>
                  <a:gd name="T6" fmla="*/ 8 w 134"/>
                  <a:gd name="T7" fmla="*/ 2 h 42"/>
                  <a:gd name="T8" fmla="*/ 0 w 134"/>
                  <a:gd name="T9" fmla="*/ 0 h 42"/>
                  <a:gd name="T10" fmla="*/ 0 w 134"/>
                  <a:gd name="T11" fmla="*/ 31 h 42"/>
                  <a:gd name="T12" fmla="*/ 11 w 134"/>
                  <a:gd name="T13" fmla="*/ 42 h 42"/>
                  <a:gd name="T14" fmla="*/ 123 w 134"/>
                  <a:gd name="T15" fmla="*/ 42 h 42"/>
                  <a:gd name="T16" fmla="*/ 134 w 134"/>
                  <a:gd name="T17" fmla="*/ 31 h 42"/>
                  <a:gd name="T18" fmla="*/ 134 w 134"/>
                  <a:gd name="T19" fmla="*/ 0 h 42"/>
                  <a:gd name="T20" fmla="*/ 126 w 134"/>
                  <a:gd name="T21" fmla="*/ 2 h 42"/>
                  <a:gd name="T22" fmla="*/ 79 w 134"/>
                  <a:gd name="T23" fmla="*/ 2 h 42"/>
                  <a:gd name="T24" fmla="*/ 79 w 134"/>
                  <a:gd name="T25" fmla="*/ 2 h 42"/>
                  <a:gd name="T26" fmla="*/ 79 w 134"/>
                  <a:gd name="T27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4" h="42">
                    <a:moveTo>
                      <a:pt x="79" y="2"/>
                    </a:moveTo>
                    <a:cubicBezTo>
                      <a:pt x="77" y="7"/>
                      <a:pt x="72" y="10"/>
                      <a:pt x="67" y="10"/>
                    </a:cubicBezTo>
                    <a:cubicBezTo>
                      <a:pt x="62" y="10"/>
                      <a:pt x="57" y="7"/>
                      <a:pt x="55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2"/>
                      <a:pt x="3" y="1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7"/>
                      <a:pt x="5" y="42"/>
                      <a:pt x="11" y="42"/>
                    </a:cubicBezTo>
                    <a:cubicBezTo>
                      <a:pt x="123" y="42"/>
                      <a:pt x="123" y="42"/>
                      <a:pt x="123" y="42"/>
                    </a:cubicBezTo>
                    <a:cubicBezTo>
                      <a:pt x="129" y="42"/>
                      <a:pt x="134" y="37"/>
                      <a:pt x="134" y="31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1" y="1"/>
                      <a:pt x="128" y="2"/>
                      <a:pt x="126" y="2"/>
                    </a:cubicBezTo>
                    <a:lnTo>
                      <a:pt x="79" y="2"/>
                    </a:lnTo>
                    <a:close/>
                    <a:moveTo>
                      <a:pt x="79" y="2"/>
                    </a:moveTo>
                    <a:cubicBezTo>
                      <a:pt x="79" y="2"/>
                      <a:pt x="79" y="2"/>
                      <a:pt x="79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31"/>
              <p:cNvSpPr>
                <a:spLocks noEditPoints="1"/>
              </p:cNvSpPr>
              <p:nvPr/>
            </p:nvSpPr>
            <p:spPr bwMode="auto">
              <a:xfrm>
                <a:off x="1563256" y="1711324"/>
                <a:ext cx="344488" cy="161925"/>
              </a:xfrm>
              <a:custGeom>
                <a:avLst/>
                <a:gdLst>
                  <a:gd name="T0" fmla="*/ 128 w 140"/>
                  <a:gd name="T1" fmla="*/ 18 h 66"/>
                  <a:gd name="T2" fmla="*/ 101 w 140"/>
                  <a:gd name="T3" fmla="*/ 18 h 66"/>
                  <a:gd name="T4" fmla="*/ 81 w 140"/>
                  <a:gd name="T5" fmla="*/ 0 h 66"/>
                  <a:gd name="T6" fmla="*/ 59 w 140"/>
                  <a:gd name="T7" fmla="*/ 0 h 66"/>
                  <a:gd name="T8" fmla="*/ 39 w 140"/>
                  <a:gd name="T9" fmla="*/ 18 h 66"/>
                  <a:gd name="T10" fmla="*/ 12 w 140"/>
                  <a:gd name="T11" fmla="*/ 18 h 66"/>
                  <a:gd name="T12" fmla="*/ 0 w 140"/>
                  <a:gd name="T13" fmla="*/ 29 h 66"/>
                  <a:gd name="T14" fmla="*/ 0 w 140"/>
                  <a:gd name="T15" fmla="*/ 54 h 66"/>
                  <a:gd name="T16" fmla="*/ 11 w 140"/>
                  <a:gd name="T17" fmla="*/ 66 h 66"/>
                  <a:gd name="T18" fmla="*/ 58 w 140"/>
                  <a:gd name="T19" fmla="*/ 66 h 66"/>
                  <a:gd name="T20" fmla="*/ 62 w 140"/>
                  <a:gd name="T21" fmla="*/ 57 h 66"/>
                  <a:gd name="T22" fmla="*/ 62 w 140"/>
                  <a:gd name="T23" fmla="*/ 57 h 66"/>
                  <a:gd name="T24" fmla="*/ 63 w 140"/>
                  <a:gd name="T25" fmla="*/ 56 h 66"/>
                  <a:gd name="T26" fmla="*/ 64 w 140"/>
                  <a:gd name="T27" fmla="*/ 56 h 66"/>
                  <a:gd name="T28" fmla="*/ 65 w 140"/>
                  <a:gd name="T29" fmla="*/ 55 h 66"/>
                  <a:gd name="T30" fmla="*/ 67 w 140"/>
                  <a:gd name="T31" fmla="*/ 55 h 66"/>
                  <a:gd name="T32" fmla="*/ 68 w 140"/>
                  <a:gd name="T33" fmla="*/ 54 h 66"/>
                  <a:gd name="T34" fmla="*/ 70 w 140"/>
                  <a:gd name="T35" fmla="*/ 54 h 66"/>
                  <a:gd name="T36" fmla="*/ 72 w 140"/>
                  <a:gd name="T37" fmla="*/ 54 h 66"/>
                  <a:gd name="T38" fmla="*/ 73 w 140"/>
                  <a:gd name="T39" fmla="*/ 55 h 66"/>
                  <a:gd name="T40" fmla="*/ 75 w 140"/>
                  <a:gd name="T41" fmla="*/ 55 h 66"/>
                  <a:gd name="T42" fmla="*/ 76 w 140"/>
                  <a:gd name="T43" fmla="*/ 56 h 66"/>
                  <a:gd name="T44" fmla="*/ 77 w 140"/>
                  <a:gd name="T45" fmla="*/ 56 h 66"/>
                  <a:gd name="T46" fmla="*/ 78 w 140"/>
                  <a:gd name="T47" fmla="*/ 57 h 66"/>
                  <a:gd name="T48" fmla="*/ 78 w 140"/>
                  <a:gd name="T49" fmla="*/ 57 h 66"/>
                  <a:gd name="T50" fmla="*/ 82 w 140"/>
                  <a:gd name="T51" fmla="*/ 66 h 66"/>
                  <a:gd name="T52" fmla="*/ 129 w 140"/>
                  <a:gd name="T53" fmla="*/ 66 h 66"/>
                  <a:gd name="T54" fmla="*/ 140 w 140"/>
                  <a:gd name="T55" fmla="*/ 54 h 66"/>
                  <a:gd name="T56" fmla="*/ 140 w 140"/>
                  <a:gd name="T57" fmla="*/ 29 h 66"/>
                  <a:gd name="T58" fmla="*/ 128 w 140"/>
                  <a:gd name="T59" fmla="*/ 18 h 66"/>
                  <a:gd name="T60" fmla="*/ 49 w 140"/>
                  <a:gd name="T61" fmla="*/ 18 h 66"/>
                  <a:gd name="T62" fmla="*/ 59 w 140"/>
                  <a:gd name="T63" fmla="*/ 10 h 66"/>
                  <a:gd name="T64" fmla="*/ 81 w 140"/>
                  <a:gd name="T65" fmla="*/ 10 h 66"/>
                  <a:gd name="T66" fmla="*/ 91 w 140"/>
                  <a:gd name="T67" fmla="*/ 18 h 66"/>
                  <a:gd name="T68" fmla="*/ 49 w 140"/>
                  <a:gd name="T69" fmla="*/ 18 h 66"/>
                  <a:gd name="T70" fmla="*/ 49 w 140"/>
                  <a:gd name="T71" fmla="*/ 18 h 66"/>
                  <a:gd name="T72" fmla="*/ 49 w 140"/>
                  <a:gd name="T73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0" h="66">
                    <a:moveTo>
                      <a:pt x="128" y="18"/>
                    </a:moveTo>
                    <a:cubicBezTo>
                      <a:pt x="101" y="18"/>
                      <a:pt x="101" y="18"/>
                      <a:pt x="101" y="18"/>
                    </a:cubicBezTo>
                    <a:cubicBezTo>
                      <a:pt x="100" y="8"/>
                      <a:pt x="91" y="0"/>
                      <a:pt x="81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49" y="0"/>
                      <a:pt x="40" y="8"/>
                      <a:pt x="39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6" y="18"/>
                      <a:pt x="0" y="23"/>
                      <a:pt x="0" y="29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61"/>
                      <a:pt x="5" y="66"/>
                      <a:pt x="11" y="66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58" y="62"/>
                      <a:pt x="60" y="59"/>
                      <a:pt x="62" y="57"/>
                    </a:cubicBezTo>
                    <a:cubicBezTo>
                      <a:pt x="62" y="57"/>
                      <a:pt x="62" y="57"/>
                      <a:pt x="62" y="57"/>
                    </a:cubicBezTo>
                    <a:cubicBezTo>
                      <a:pt x="62" y="57"/>
                      <a:pt x="63" y="56"/>
                      <a:pt x="63" y="56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64" y="55"/>
                      <a:pt x="65" y="55"/>
                      <a:pt x="65" y="55"/>
                    </a:cubicBezTo>
                    <a:cubicBezTo>
                      <a:pt x="66" y="55"/>
                      <a:pt x="66" y="55"/>
                      <a:pt x="67" y="55"/>
                    </a:cubicBezTo>
                    <a:cubicBezTo>
                      <a:pt x="67" y="54"/>
                      <a:pt x="67" y="54"/>
                      <a:pt x="68" y="54"/>
                    </a:cubicBezTo>
                    <a:cubicBezTo>
                      <a:pt x="68" y="54"/>
                      <a:pt x="69" y="54"/>
                      <a:pt x="70" y="54"/>
                    </a:cubicBezTo>
                    <a:cubicBezTo>
                      <a:pt x="71" y="54"/>
                      <a:pt x="72" y="54"/>
                      <a:pt x="72" y="54"/>
                    </a:cubicBezTo>
                    <a:cubicBezTo>
                      <a:pt x="73" y="54"/>
                      <a:pt x="73" y="54"/>
                      <a:pt x="73" y="55"/>
                    </a:cubicBezTo>
                    <a:cubicBezTo>
                      <a:pt x="74" y="55"/>
                      <a:pt x="74" y="55"/>
                      <a:pt x="75" y="55"/>
                    </a:cubicBezTo>
                    <a:cubicBezTo>
                      <a:pt x="75" y="55"/>
                      <a:pt x="76" y="55"/>
                      <a:pt x="76" y="56"/>
                    </a:cubicBezTo>
                    <a:cubicBezTo>
                      <a:pt x="76" y="56"/>
                      <a:pt x="76" y="56"/>
                      <a:pt x="77" y="56"/>
                    </a:cubicBezTo>
                    <a:cubicBezTo>
                      <a:pt x="77" y="56"/>
                      <a:pt x="78" y="57"/>
                      <a:pt x="78" y="57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81" y="59"/>
                      <a:pt x="82" y="62"/>
                      <a:pt x="82" y="66"/>
                    </a:cubicBezTo>
                    <a:cubicBezTo>
                      <a:pt x="129" y="66"/>
                      <a:pt x="129" y="66"/>
                      <a:pt x="129" y="66"/>
                    </a:cubicBezTo>
                    <a:cubicBezTo>
                      <a:pt x="135" y="66"/>
                      <a:pt x="140" y="61"/>
                      <a:pt x="140" y="54"/>
                    </a:cubicBezTo>
                    <a:cubicBezTo>
                      <a:pt x="140" y="29"/>
                      <a:pt x="140" y="29"/>
                      <a:pt x="140" y="29"/>
                    </a:cubicBezTo>
                    <a:cubicBezTo>
                      <a:pt x="140" y="23"/>
                      <a:pt x="134" y="18"/>
                      <a:pt x="128" y="18"/>
                    </a:cubicBezTo>
                    <a:close/>
                    <a:moveTo>
                      <a:pt x="49" y="18"/>
                    </a:moveTo>
                    <a:cubicBezTo>
                      <a:pt x="51" y="14"/>
                      <a:pt x="55" y="10"/>
                      <a:pt x="59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5" y="10"/>
                      <a:pt x="89" y="14"/>
                      <a:pt x="91" y="18"/>
                    </a:cubicBezTo>
                    <a:lnTo>
                      <a:pt x="49" y="18"/>
                    </a:lnTo>
                    <a:close/>
                    <a:moveTo>
                      <a:pt x="49" y="18"/>
                    </a:moveTo>
                    <a:cubicBezTo>
                      <a:pt x="49" y="18"/>
                      <a:pt x="49" y="18"/>
                      <a:pt x="49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20" name="组合 219"/>
            <p:cNvGrpSpPr>
              <a:grpSpLocks noChangeAspect="1"/>
            </p:cNvGrpSpPr>
            <p:nvPr/>
          </p:nvGrpSpPr>
          <p:grpSpPr>
            <a:xfrm>
              <a:off x="7283854" y="3372687"/>
              <a:ext cx="504000" cy="383020"/>
              <a:chOff x="10004425" y="1971676"/>
              <a:chExt cx="1593850" cy="1211262"/>
            </a:xfrm>
            <a:solidFill>
              <a:schemeClr val="bg1"/>
            </a:solidFill>
            <a:effectLst>
              <a:reflection blurRad="6350" stA="52000" endA="300" endPos="35000" dir="5400000" sy="-100000" algn="bl" rotWithShape="0"/>
            </a:effectLst>
          </p:grpSpPr>
          <p:sp>
            <p:nvSpPr>
              <p:cNvPr id="221" name="Freeform 267"/>
              <p:cNvSpPr/>
              <p:nvPr/>
            </p:nvSpPr>
            <p:spPr bwMode="auto">
              <a:xfrm>
                <a:off x="10004425" y="1971676"/>
                <a:ext cx="1535113" cy="688975"/>
              </a:xfrm>
              <a:custGeom>
                <a:avLst/>
                <a:gdLst>
                  <a:gd name="T0" fmla="*/ 480 w 967"/>
                  <a:gd name="T1" fmla="*/ 434 h 434"/>
                  <a:gd name="T2" fmla="*/ 0 w 967"/>
                  <a:gd name="T3" fmla="*/ 217 h 434"/>
                  <a:gd name="T4" fmla="*/ 492 w 967"/>
                  <a:gd name="T5" fmla="*/ 0 h 434"/>
                  <a:gd name="T6" fmla="*/ 967 w 967"/>
                  <a:gd name="T7" fmla="*/ 212 h 434"/>
                  <a:gd name="T8" fmla="*/ 480 w 967"/>
                  <a:gd name="T9" fmla="*/ 434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7" h="434">
                    <a:moveTo>
                      <a:pt x="480" y="434"/>
                    </a:moveTo>
                    <a:lnTo>
                      <a:pt x="0" y="217"/>
                    </a:lnTo>
                    <a:lnTo>
                      <a:pt x="492" y="0"/>
                    </a:lnTo>
                    <a:lnTo>
                      <a:pt x="967" y="212"/>
                    </a:lnTo>
                    <a:lnTo>
                      <a:pt x="480" y="4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Rectangle 268"/>
              <p:cNvSpPr>
                <a:spLocks noChangeArrowheads="1"/>
              </p:cNvSpPr>
              <p:nvPr/>
            </p:nvSpPr>
            <p:spPr bwMode="auto">
              <a:xfrm>
                <a:off x="11474450" y="2297113"/>
                <a:ext cx="46038" cy="5032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Oval 269"/>
              <p:cNvSpPr>
                <a:spLocks noChangeArrowheads="1"/>
              </p:cNvSpPr>
              <p:nvPr/>
            </p:nvSpPr>
            <p:spPr bwMode="auto">
              <a:xfrm>
                <a:off x="11422063" y="2743201"/>
                <a:ext cx="150813" cy="1508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270"/>
              <p:cNvSpPr/>
              <p:nvPr/>
            </p:nvSpPr>
            <p:spPr bwMode="auto">
              <a:xfrm>
                <a:off x="11404600" y="2822576"/>
                <a:ext cx="107950" cy="336550"/>
              </a:xfrm>
              <a:custGeom>
                <a:avLst/>
                <a:gdLst>
                  <a:gd name="T0" fmla="*/ 16 w 29"/>
                  <a:gd name="T1" fmla="*/ 5 h 90"/>
                  <a:gd name="T2" fmla="*/ 6 w 29"/>
                  <a:gd name="T3" fmla="*/ 90 h 90"/>
                  <a:gd name="T4" fmla="*/ 29 w 29"/>
                  <a:gd name="T5" fmla="*/ 90 h 90"/>
                  <a:gd name="T6" fmla="*/ 29 w 29"/>
                  <a:gd name="T7" fmla="*/ 0 h 90"/>
                  <a:gd name="T8" fmla="*/ 16 w 29"/>
                  <a:gd name="T9" fmla="*/ 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90">
                    <a:moveTo>
                      <a:pt x="16" y="5"/>
                    </a:moveTo>
                    <a:cubicBezTo>
                      <a:pt x="16" y="5"/>
                      <a:pt x="0" y="39"/>
                      <a:pt x="6" y="90"/>
                    </a:cubicBezTo>
                    <a:cubicBezTo>
                      <a:pt x="29" y="90"/>
                      <a:pt x="29" y="90"/>
                      <a:pt x="29" y="9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16" y="8"/>
                      <a:pt x="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271"/>
              <p:cNvSpPr/>
              <p:nvPr/>
            </p:nvSpPr>
            <p:spPr bwMode="auto">
              <a:xfrm>
                <a:off x="11490325" y="2822576"/>
                <a:ext cx="107950" cy="336550"/>
              </a:xfrm>
              <a:custGeom>
                <a:avLst/>
                <a:gdLst>
                  <a:gd name="T0" fmla="*/ 13 w 29"/>
                  <a:gd name="T1" fmla="*/ 5 h 90"/>
                  <a:gd name="T2" fmla="*/ 23 w 29"/>
                  <a:gd name="T3" fmla="*/ 90 h 90"/>
                  <a:gd name="T4" fmla="*/ 0 w 29"/>
                  <a:gd name="T5" fmla="*/ 90 h 90"/>
                  <a:gd name="T6" fmla="*/ 0 w 29"/>
                  <a:gd name="T7" fmla="*/ 0 h 90"/>
                  <a:gd name="T8" fmla="*/ 13 w 29"/>
                  <a:gd name="T9" fmla="*/ 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90">
                    <a:moveTo>
                      <a:pt x="13" y="5"/>
                    </a:moveTo>
                    <a:cubicBezTo>
                      <a:pt x="13" y="5"/>
                      <a:pt x="29" y="39"/>
                      <a:pt x="23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3" y="8"/>
                      <a:pt x="1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272"/>
              <p:cNvSpPr/>
              <p:nvPr/>
            </p:nvSpPr>
            <p:spPr bwMode="auto">
              <a:xfrm>
                <a:off x="10309225" y="2522538"/>
                <a:ext cx="889000" cy="660400"/>
              </a:xfrm>
              <a:custGeom>
                <a:avLst/>
                <a:gdLst>
                  <a:gd name="T0" fmla="*/ 237 w 237"/>
                  <a:gd name="T1" fmla="*/ 0 h 176"/>
                  <a:gd name="T2" fmla="*/ 118 w 237"/>
                  <a:gd name="T3" fmla="*/ 55 h 176"/>
                  <a:gd name="T4" fmla="*/ 0 w 237"/>
                  <a:gd name="T5" fmla="*/ 0 h 176"/>
                  <a:gd name="T6" fmla="*/ 0 w 237"/>
                  <a:gd name="T7" fmla="*/ 136 h 176"/>
                  <a:gd name="T8" fmla="*/ 115 w 237"/>
                  <a:gd name="T9" fmla="*/ 176 h 176"/>
                  <a:gd name="T10" fmla="*/ 115 w 237"/>
                  <a:gd name="T11" fmla="*/ 176 h 176"/>
                  <a:gd name="T12" fmla="*/ 118 w 237"/>
                  <a:gd name="T13" fmla="*/ 176 h 176"/>
                  <a:gd name="T14" fmla="*/ 122 w 237"/>
                  <a:gd name="T15" fmla="*/ 176 h 176"/>
                  <a:gd name="T16" fmla="*/ 122 w 237"/>
                  <a:gd name="T17" fmla="*/ 176 h 176"/>
                  <a:gd name="T18" fmla="*/ 237 w 237"/>
                  <a:gd name="T19" fmla="*/ 136 h 176"/>
                  <a:gd name="T20" fmla="*/ 237 w 237"/>
                  <a:gd name="T2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7" h="176">
                    <a:moveTo>
                      <a:pt x="237" y="0"/>
                    </a:moveTo>
                    <a:cubicBezTo>
                      <a:pt x="237" y="1"/>
                      <a:pt x="138" y="47"/>
                      <a:pt x="118" y="55"/>
                    </a:cubicBezTo>
                    <a:cubicBezTo>
                      <a:pt x="99" y="47"/>
                      <a:pt x="0" y="1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32" y="170"/>
                      <a:pt x="95" y="175"/>
                      <a:pt x="115" y="176"/>
                    </a:cubicBezTo>
                    <a:cubicBezTo>
                      <a:pt x="115" y="176"/>
                      <a:pt x="115" y="176"/>
                      <a:pt x="115" y="176"/>
                    </a:cubicBezTo>
                    <a:cubicBezTo>
                      <a:pt x="115" y="176"/>
                      <a:pt x="116" y="176"/>
                      <a:pt x="118" y="176"/>
                    </a:cubicBezTo>
                    <a:cubicBezTo>
                      <a:pt x="121" y="176"/>
                      <a:pt x="122" y="176"/>
                      <a:pt x="122" y="176"/>
                    </a:cubicBezTo>
                    <a:cubicBezTo>
                      <a:pt x="122" y="176"/>
                      <a:pt x="122" y="176"/>
                      <a:pt x="122" y="176"/>
                    </a:cubicBezTo>
                    <a:cubicBezTo>
                      <a:pt x="142" y="175"/>
                      <a:pt x="205" y="170"/>
                      <a:pt x="237" y="136"/>
                    </a:cubicBezTo>
                    <a:lnTo>
                      <a:pt x="2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31" name="Freeform 43"/>
            <p:cNvSpPr>
              <a:spLocks noEditPoints="1"/>
            </p:cNvSpPr>
            <p:nvPr/>
          </p:nvSpPr>
          <p:spPr bwMode="auto">
            <a:xfrm>
              <a:off x="2622355" y="3332050"/>
              <a:ext cx="500298" cy="448865"/>
            </a:xfrm>
            <a:custGeom>
              <a:avLst/>
              <a:gdLst>
                <a:gd name="T0" fmla="*/ 81 w 116"/>
                <a:gd name="T1" fmla="*/ 70 h 104"/>
                <a:gd name="T2" fmla="*/ 65 w 116"/>
                <a:gd name="T3" fmla="*/ 83 h 104"/>
                <a:gd name="T4" fmla="*/ 111 w 116"/>
                <a:gd name="T5" fmla="*/ 104 h 104"/>
                <a:gd name="T6" fmla="*/ 116 w 116"/>
                <a:gd name="T7" fmla="*/ 85 h 104"/>
                <a:gd name="T8" fmla="*/ 81 w 116"/>
                <a:gd name="T9" fmla="*/ 70 h 104"/>
                <a:gd name="T10" fmla="*/ 111 w 116"/>
                <a:gd name="T11" fmla="*/ 2 h 104"/>
                <a:gd name="T12" fmla="*/ 65 w 116"/>
                <a:gd name="T13" fmla="*/ 24 h 104"/>
                <a:gd name="T14" fmla="*/ 77 w 116"/>
                <a:gd name="T15" fmla="*/ 32 h 104"/>
                <a:gd name="T16" fmla="*/ 0 w 116"/>
                <a:gd name="T17" fmla="*/ 83 h 104"/>
                <a:gd name="T18" fmla="*/ 3 w 116"/>
                <a:gd name="T19" fmla="*/ 102 h 104"/>
                <a:gd name="T20" fmla="*/ 93 w 116"/>
                <a:gd name="T21" fmla="*/ 44 h 104"/>
                <a:gd name="T22" fmla="*/ 106 w 116"/>
                <a:gd name="T23" fmla="*/ 52 h 104"/>
                <a:gd name="T24" fmla="*/ 111 w 116"/>
                <a:gd name="T25" fmla="*/ 2 h 104"/>
                <a:gd name="T26" fmla="*/ 7 w 116"/>
                <a:gd name="T27" fmla="*/ 0 h 104"/>
                <a:gd name="T28" fmla="*/ 11 w 116"/>
                <a:gd name="T29" fmla="*/ 51 h 104"/>
                <a:gd name="T30" fmla="*/ 24 w 116"/>
                <a:gd name="T31" fmla="*/ 42 h 104"/>
                <a:gd name="T32" fmla="*/ 36 w 116"/>
                <a:gd name="T33" fmla="*/ 58 h 104"/>
                <a:gd name="T34" fmla="*/ 52 w 116"/>
                <a:gd name="T35" fmla="*/ 47 h 104"/>
                <a:gd name="T36" fmla="*/ 40 w 116"/>
                <a:gd name="T37" fmla="*/ 32 h 104"/>
                <a:gd name="T38" fmla="*/ 53 w 116"/>
                <a:gd name="T39" fmla="*/ 24 h 104"/>
                <a:gd name="T40" fmla="*/ 7 w 116"/>
                <a:gd name="T4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" h="104">
                  <a:moveTo>
                    <a:pt x="81" y="70"/>
                  </a:moveTo>
                  <a:cubicBezTo>
                    <a:pt x="76" y="75"/>
                    <a:pt x="70" y="79"/>
                    <a:pt x="65" y="83"/>
                  </a:cubicBezTo>
                  <a:cubicBezTo>
                    <a:pt x="88" y="99"/>
                    <a:pt x="110" y="104"/>
                    <a:pt x="111" y="104"/>
                  </a:cubicBezTo>
                  <a:cubicBezTo>
                    <a:pt x="116" y="85"/>
                    <a:pt x="116" y="85"/>
                    <a:pt x="116" y="85"/>
                  </a:cubicBezTo>
                  <a:cubicBezTo>
                    <a:pt x="115" y="85"/>
                    <a:pt x="100" y="81"/>
                    <a:pt x="81" y="70"/>
                  </a:cubicBezTo>
                  <a:moveTo>
                    <a:pt x="111" y="2"/>
                  </a:moveTo>
                  <a:cubicBezTo>
                    <a:pt x="65" y="24"/>
                    <a:pt x="65" y="24"/>
                    <a:pt x="65" y="24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49" y="72"/>
                    <a:pt x="0" y="83"/>
                    <a:pt x="0" y="83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6" y="102"/>
                    <a:pt x="60" y="90"/>
                    <a:pt x="93" y="44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11" y="2"/>
                    <a:pt x="111" y="2"/>
                    <a:pt x="111" y="2"/>
                  </a:cubicBezTo>
                  <a:moveTo>
                    <a:pt x="7" y="0"/>
                  </a:moveTo>
                  <a:cubicBezTo>
                    <a:pt x="11" y="51"/>
                    <a:pt x="11" y="51"/>
                    <a:pt x="11" y="51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8" y="48"/>
                    <a:pt x="32" y="54"/>
                    <a:pt x="36" y="58"/>
                  </a:cubicBezTo>
                  <a:cubicBezTo>
                    <a:pt x="41" y="55"/>
                    <a:pt x="47" y="51"/>
                    <a:pt x="52" y="47"/>
                  </a:cubicBezTo>
                  <a:cubicBezTo>
                    <a:pt x="48" y="42"/>
                    <a:pt x="44" y="37"/>
                    <a:pt x="40" y="32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32" name="图片 23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906" y="3258634"/>
              <a:ext cx="526161" cy="595544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三、主要调整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76200" y="1752600"/>
            <a:ext cx="4876800" cy="685799"/>
          </a:xfrm>
        </p:spPr>
        <p:txBody>
          <a:bodyPr/>
          <a:lstStyle/>
          <a:p>
            <a:pPr lvl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（四）突出四项重要原则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4" name="矩形 213"/>
          <p:cNvSpPr/>
          <p:nvPr/>
        </p:nvSpPr>
        <p:spPr>
          <a:xfrm>
            <a:off x="0" y="6614886"/>
            <a:ext cx="9144000" cy="2431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ker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362200" y="1524000"/>
            <a:ext cx="5978770" cy="2590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tx1">
                  <a:lumMod val="50000"/>
                  <a:lumOff val="50000"/>
                </a:schemeClr>
              </a:contourClr>
            </a:sp3d>
          </a:bodyPr>
          <a:lstStyle>
            <a:defPPr>
              <a:defRPr lang="en-US"/>
            </a:defPPr>
            <a:lvl1pPr algn="r">
              <a:lnSpc>
                <a:spcPct val="100000"/>
              </a:lnSpc>
              <a:buClr>
                <a:srgbClr val="85DFD0"/>
              </a:buClr>
              <a:buFont typeface="Wingdings" panose="05000000000000000000" pitchFamily="2" charset="2"/>
              <a:buNone/>
              <a:defRPr sz="4800" b="1" ker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65100">
                    <a:schemeClr val="bg1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960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sym typeface="黑体" panose="02010600030101010101" pitchFamily="2" charset="-122"/>
              </a:rPr>
              <a:t>谢 谢！</a:t>
            </a:r>
            <a:endParaRPr lang="zh-CN" altLang="en-US" sz="9600" dirty="0">
              <a:ln w="11430">
                <a:solidFill>
                  <a:sysClr val="windowText" lastClr="000000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sym typeface="黑体" panose="02010600030101010101" pitchFamily="2" charset="-122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3581400" y="3970165"/>
            <a:ext cx="4876800" cy="136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4000" b="1" dirty="0" smtClean="0">
                <a:latin typeface="黑体" panose="02010600030101010101" pitchFamily="2" charset="-122"/>
                <a:ea typeface="黑体" panose="02010600030101010101" pitchFamily="2" charset="-122"/>
                <a:sym typeface="宋体" panose="02010600030101010101" pitchFamily="2" charset="-122"/>
              </a:rPr>
              <a:t>zengyi@cnis.gov.cn</a:t>
            </a:r>
            <a:endParaRPr lang="en-US" altLang="zh-CN" sz="4000" b="1" dirty="0" smtClean="0">
              <a:latin typeface="黑体" panose="02010600030101010101" pitchFamily="2" charset="-122"/>
              <a:ea typeface="黑体" panose="02010600030101010101" pitchFamily="2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sz="4000" b="1" dirty="0" smtClean="0">
                <a:latin typeface="黑体" panose="02010600030101010101" pitchFamily="2" charset="-122"/>
                <a:ea typeface="黑体" panose="02010600030101010101" pitchFamily="2" charset="-122"/>
                <a:sym typeface="宋体" panose="02010600030101010101" pitchFamily="2" charset="-122"/>
              </a:rPr>
              <a:t>18910756703</a:t>
            </a:r>
            <a:endParaRPr lang="zh-CN" altLang="en-US" sz="4000" b="1" dirty="0">
              <a:latin typeface="黑体" panose="02010600030101010101" pitchFamily="2" charset="-122"/>
              <a:ea typeface="黑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95400" y="4198765"/>
            <a:ext cx="1676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曾毅</a:t>
            </a:r>
            <a:endParaRPr lang="zh-CN" altLang="en-US" sz="4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24000" y="5648980"/>
            <a:ext cx="7848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中国标准化研究院  服务标准化研究所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一、制定背景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内容占位符 10"/>
          <p:cNvSpPr>
            <a:spLocks noGrp="1"/>
          </p:cNvSpPr>
          <p:nvPr>
            <p:ph idx="1"/>
          </p:nvPr>
        </p:nvSpPr>
        <p:spPr>
          <a:xfrm>
            <a:off x="222630" y="1600200"/>
            <a:ext cx="8305800" cy="685799"/>
          </a:xfrm>
        </p:spPr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（一）电子商务物流产业发展迅速，带来了制定标准的迫切需求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D:\Documents and Settings\Desktop\QQ截图2018122005351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95400" y="2665274"/>
            <a:ext cx="6629400" cy="2286000"/>
          </a:xfrm>
          <a:prstGeom prst="rect">
            <a:avLst/>
          </a:prstGeom>
          <a:noFill/>
        </p:spPr>
      </p:pic>
      <p:sp>
        <p:nvSpPr>
          <p:cNvPr id="94" name="TextBox 93"/>
          <p:cNvSpPr txBox="1"/>
          <p:nvPr/>
        </p:nvSpPr>
        <p:spPr>
          <a:xfrm>
            <a:off x="838200" y="5027474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当前，我国电商物流行业正经历前所未有的高速发展期，整体规模与体量迅速扩大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从服务领域来看，电商物流正快速向跨境、农村等延伸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从服务空间看，电商物流正从同城到异地、到全国再到境外的不断延伸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从服务时限看，“次日达”、“次晨达”、“当日达”、“限时达”等多种时限性的物流服务大范围普及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一、制定背景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内容占位符 10"/>
          <p:cNvSpPr>
            <a:spLocks noGrp="1"/>
          </p:cNvSpPr>
          <p:nvPr>
            <p:ph idx="1"/>
          </p:nvPr>
        </p:nvSpPr>
        <p:spPr>
          <a:xfrm>
            <a:off x="222630" y="1524001"/>
            <a:ext cx="8305800" cy="685799"/>
          </a:xfrm>
        </p:spPr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（二）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电子商务法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的颁布，为电子商务物流健康发展提供了更加坚实的保障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 descr="D:\Documents and Settings\Desktop\untitled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00400" y="3610213"/>
            <a:ext cx="2771614" cy="1844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5" name="组合 3"/>
          <p:cNvGrpSpPr/>
          <p:nvPr/>
        </p:nvGrpSpPr>
        <p:grpSpPr>
          <a:xfrm>
            <a:off x="5625330" y="2586275"/>
            <a:ext cx="3167084" cy="4270693"/>
            <a:chOff x="5625330" y="2481262"/>
            <a:chExt cx="3167084" cy="4270693"/>
          </a:xfrm>
        </p:grpSpPr>
        <p:sp>
          <p:nvSpPr>
            <p:cNvPr id="86" name="矩形 85"/>
            <p:cNvSpPr/>
            <p:nvPr/>
          </p:nvSpPr>
          <p:spPr>
            <a:xfrm>
              <a:off x="6090489" y="2481262"/>
              <a:ext cx="2701925" cy="4224337"/>
            </a:xfrm>
            <a:prstGeom prst="rect">
              <a:avLst/>
            </a:prstGeom>
            <a:ln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ker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6181056" y="2590801"/>
              <a:ext cx="2520790" cy="9144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ker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172200" y="3429000"/>
              <a:ext cx="2614196" cy="3322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9705" indent="-179705">
                <a:lnSpc>
                  <a:spcPct val="150000"/>
                </a:lnSpc>
                <a:buClr>
                  <a:schemeClr val="accent5"/>
                </a:buClr>
                <a:buFont typeface="Arial" panose="020B0604020202020204" pitchFamily="34" charset="0"/>
                <a:buChar char="•"/>
              </a:pP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电子商务当事人可以约定采用快递物流方式交付商品。（符合法律、符合承诺、查验义务、代收人同意、绿色环保）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9" name="组合 142"/>
            <p:cNvGrpSpPr/>
            <p:nvPr/>
          </p:nvGrpSpPr>
          <p:grpSpPr>
            <a:xfrm>
              <a:off x="5625330" y="3071287"/>
              <a:ext cx="369070" cy="273029"/>
              <a:chOff x="7453313" y="1822450"/>
              <a:chExt cx="427038" cy="315913"/>
            </a:xfrm>
            <a:solidFill>
              <a:srgbClr val="2FB4EC"/>
            </a:solidFill>
          </p:grpSpPr>
          <p:sp>
            <p:nvSpPr>
              <p:cNvPr id="91" name="Freeform 148"/>
              <p:cNvSpPr>
                <a:spLocks noEditPoints="1"/>
              </p:cNvSpPr>
              <p:nvPr/>
            </p:nvSpPr>
            <p:spPr bwMode="auto">
              <a:xfrm>
                <a:off x="7453313" y="1954213"/>
                <a:ext cx="184150" cy="184150"/>
              </a:xfrm>
              <a:custGeom>
                <a:avLst/>
                <a:gdLst>
                  <a:gd name="T0" fmla="*/ 42 w 49"/>
                  <a:gd name="T1" fmla="*/ 16 h 49"/>
                  <a:gd name="T2" fmla="*/ 42 w 49"/>
                  <a:gd name="T3" fmla="*/ 8 h 49"/>
                  <a:gd name="T4" fmla="*/ 40 w 49"/>
                  <a:gd name="T5" fmla="*/ 5 h 49"/>
                  <a:gd name="T6" fmla="*/ 31 w 49"/>
                  <a:gd name="T7" fmla="*/ 6 h 49"/>
                  <a:gd name="T8" fmla="*/ 25 w 49"/>
                  <a:gd name="T9" fmla="*/ 0 h 49"/>
                  <a:gd name="T10" fmla="*/ 22 w 49"/>
                  <a:gd name="T11" fmla="*/ 0 h 49"/>
                  <a:gd name="T12" fmla="*/ 16 w 49"/>
                  <a:gd name="T13" fmla="*/ 7 h 49"/>
                  <a:gd name="T14" fmla="*/ 8 w 49"/>
                  <a:gd name="T15" fmla="*/ 6 h 49"/>
                  <a:gd name="T16" fmla="*/ 5 w 49"/>
                  <a:gd name="T17" fmla="*/ 9 h 49"/>
                  <a:gd name="T18" fmla="*/ 6 w 49"/>
                  <a:gd name="T19" fmla="*/ 18 h 49"/>
                  <a:gd name="T20" fmla="*/ 0 w 49"/>
                  <a:gd name="T21" fmla="*/ 23 h 49"/>
                  <a:gd name="T22" fmla="*/ 0 w 49"/>
                  <a:gd name="T23" fmla="*/ 27 h 49"/>
                  <a:gd name="T24" fmla="*/ 7 w 49"/>
                  <a:gd name="T25" fmla="*/ 32 h 49"/>
                  <a:gd name="T26" fmla="*/ 6 w 49"/>
                  <a:gd name="T27" fmla="*/ 41 h 49"/>
                  <a:gd name="T28" fmla="*/ 9 w 49"/>
                  <a:gd name="T29" fmla="*/ 43 h 49"/>
                  <a:gd name="T30" fmla="*/ 18 w 49"/>
                  <a:gd name="T31" fmla="*/ 43 h 49"/>
                  <a:gd name="T32" fmla="*/ 23 w 49"/>
                  <a:gd name="T33" fmla="*/ 49 h 49"/>
                  <a:gd name="T34" fmla="*/ 27 w 49"/>
                  <a:gd name="T35" fmla="*/ 49 h 49"/>
                  <a:gd name="T36" fmla="*/ 32 w 49"/>
                  <a:gd name="T37" fmla="*/ 42 h 49"/>
                  <a:gd name="T38" fmla="*/ 41 w 49"/>
                  <a:gd name="T39" fmla="*/ 42 h 49"/>
                  <a:gd name="T40" fmla="*/ 43 w 49"/>
                  <a:gd name="T41" fmla="*/ 40 h 49"/>
                  <a:gd name="T42" fmla="*/ 43 w 49"/>
                  <a:gd name="T43" fmla="*/ 31 h 49"/>
                  <a:gd name="T44" fmla="*/ 49 w 49"/>
                  <a:gd name="T45" fmla="*/ 25 h 49"/>
                  <a:gd name="T46" fmla="*/ 49 w 49"/>
                  <a:gd name="T47" fmla="*/ 22 h 49"/>
                  <a:gd name="T48" fmla="*/ 42 w 49"/>
                  <a:gd name="T49" fmla="*/ 16 h 49"/>
                  <a:gd name="T50" fmla="*/ 30 w 49"/>
                  <a:gd name="T51" fmla="*/ 38 h 49"/>
                  <a:gd name="T52" fmla="*/ 11 w 49"/>
                  <a:gd name="T53" fmla="*/ 30 h 49"/>
                  <a:gd name="T54" fmla="*/ 18 w 49"/>
                  <a:gd name="T55" fmla="*/ 11 h 49"/>
                  <a:gd name="T56" fmla="*/ 38 w 49"/>
                  <a:gd name="T57" fmla="*/ 18 h 49"/>
                  <a:gd name="T58" fmla="*/ 30 w 49"/>
                  <a:gd name="T59" fmla="*/ 3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9" h="49">
                    <a:moveTo>
                      <a:pt x="42" y="16"/>
                    </a:moveTo>
                    <a:cubicBezTo>
                      <a:pt x="41" y="14"/>
                      <a:pt x="41" y="10"/>
                      <a:pt x="42" y="8"/>
                    </a:cubicBezTo>
                    <a:cubicBezTo>
                      <a:pt x="41" y="7"/>
                      <a:pt x="41" y="6"/>
                      <a:pt x="40" y="5"/>
                    </a:cubicBezTo>
                    <a:cubicBezTo>
                      <a:pt x="37" y="7"/>
                      <a:pt x="34" y="7"/>
                      <a:pt x="31" y="6"/>
                    </a:cubicBezTo>
                    <a:cubicBezTo>
                      <a:pt x="28" y="5"/>
                      <a:pt x="26" y="3"/>
                      <a:pt x="25" y="0"/>
                    </a:cubicBezTo>
                    <a:cubicBezTo>
                      <a:pt x="24" y="0"/>
                      <a:pt x="23" y="0"/>
                      <a:pt x="22" y="0"/>
                    </a:cubicBezTo>
                    <a:cubicBezTo>
                      <a:pt x="21" y="3"/>
                      <a:pt x="19" y="5"/>
                      <a:pt x="16" y="7"/>
                    </a:cubicBezTo>
                    <a:cubicBezTo>
                      <a:pt x="14" y="8"/>
                      <a:pt x="10" y="8"/>
                      <a:pt x="8" y="6"/>
                    </a:cubicBezTo>
                    <a:cubicBezTo>
                      <a:pt x="7" y="7"/>
                      <a:pt x="6" y="8"/>
                      <a:pt x="5" y="9"/>
                    </a:cubicBezTo>
                    <a:cubicBezTo>
                      <a:pt x="7" y="12"/>
                      <a:pt x="7" y="15"/>
                      <a:pt x="6" y="18"/>
                    </a:cubicBezTo>
                    <a:cubicBezTo>
                      <a:pt x="5" y="20"/>
                      <a:pt x="3" y="23"/>
                      <a:pt x="0" y="23"/>
                    </a:cubicBezTo>
                    <a:cubicBezTo>
                      <a:pt x="0" y="25"/>
                      <a:pt x="0" y="26"/>
                      <a:pt x="0" y="27"/>
                    </a:cubicBezTo>
                    <a:cubicBezTo>
                      <a:pt x="3" y="28"/>
                      <a:pt x="5" y="30"/>
                      <a:pt x="7" y="32"/>
                    </a:cubicBezTo>
                    <a:cubicBezTo>
                      <a:pt x="8" y="35"/>
                      <a:pt x="8" y="38"/>
                      <a:pt x="6" y="41"/>
                    </a:cubicBezTo>
                    <a:cubicBezTo>
                      <a:pt x="7" y="42"/>
                      <a:pt x="8" y="43"/>
                      <a:pt x="9" y="43"/>
                    </a:cubicBezTo>
                    <a:cubicBezTo>
                      <a:pt x="12" y="42"/>
                      <a:pt x="15" y="42"/>
                      <a:pt x="18" y="43"/>
                    </a:cubicBezTo>
                    <a:cubicBezTo>
                      <a:pt x="20" y="44"/>
                      <a:pt x="22" y="46"/>
                      <a:pt x="23" y="49"/>
                    </a:cubicBezTo>
                    <a:cubicBezTo>
                      <a:pt x="25" y="49"/>
                      <a:pt x="26" y="49"/>
                      <a:pt x="27" y="49"/>
                    </a:cubicBezTo>
                    <a:cubicBezTo>
                      <a:pt x="28" y="46"/>
                      <a:pt x="30" y="43"/>
                      <a:pt x="32" y="42"/>
                    </a:cubicBezTo>
                    <a:cubicBezTo>
                      <a:pt x="35" y="41"/>
                      <a:pt x="38" y="41"/>
                      <a:pt x="41" y="42"/>
                    </a:cubicBezTo>
                    <a:cubicBezTo>
                      <a:pt x="42" y="41"/>
                      <a:pt x="43" y="41"/>
                      <a:pt x="43" y="40"/>
                    </a:cubicBezTo>
                    <a:cubicBezTo>
                      <a:pt x="42" y="37"/>
                      <a:pt x="42" y="34"/>
                      <a:pt x="43" y="31"/>
                    </a:cubicBezTo>
                    <a:cubicBezTo>
                      <a:pt x="44" y="28"/>
                      <a:pt x="46" y="26"/>
                      <a:pt x="49" y="25"/>
                    </a:cubicBezTo>
                    <a:cubicBezTo>
                      <a:pt x="49" y="24"/>
                      <a:pt x="49" y="23"/>
                      <a:pt x="49" y="22"/>
                    </a:cubicBezTo>
                    <a:cubicBezTo>
                      <a:pt x="46" y="21"/>
                      <a:pt x="43" y="19"/>
                      <a:pt x="42" y="16"/>
                    </a:cubicBezTo>
                    <a:close/>
                    <a:moveTo>
                      <a:pt x="30" y="38"/>
                    </a:moveTo>
                    <a:cubicBezTo>
                      <a:pt x="23" y="41"/>
                      <a:pt x="14" y="38"/>
                      <a:pt x="11" y="30"/>
                    </a:cubicBezTo>
                    <a:cubicBezTo>
                      <a:pt x="8" y="23"/>
                      <a:pt x="11" y="14"/>
                      <a:pt x="18" y="11"/>
                    </a:cubicBezTo>
                    <a:cubicBezTo>
                      <a:pt x="26" y="8"/>
                      <a:pt x="34" y="11"/>
                      <a:pt x="38" y="18"/>
                    </a:cubicBezTo>
                    <a:cubicBezTo>
                      <a:pt x="41" y="26"/>
                      <a:pt x="38" y="34"/>
                      <a:pt x="30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2" name="Freeform 149"/>
              <p:cNvSpPr>
                <a:spLocks noEditPoints="1"/>
              </p:cNvSpPr>
              <p:nvPr/>
            </p:nvSpPr>
            <p:spPr bwMode="auto">
              <a:xfrm>
                <a:off x="7621588" y="1822450"/>
                <a:ext cx="258763" cy="255588"/>
              </a:xfrm>
              <a:custGeom>
                <a:avLst/>
                <a:gdLst>
                  <a:gd name="T0" fmla="*/ 66 w 69"/>
                  <a:gd name="T1" fmla="*/ 17 h 68"/>
                  <a:gd name="T2" fmla="*/ 54 w 69"/>
                  <a:gd name="T3" fmla="*/ 14 h 68"/>
                  <a:gd name="T4" fmla="*/ 50 w 69"/>
                  <a:gd name="T5" fmla="*/ 2 h 68"/>
                  <a:gd name="T6" fmla="*/ 45 w 69"/>
                  <a:gd name="T7" fmla="*/ 0 h 68"/>
                  <a:gd name="T8" fmla="*/ 34 w 69"/>
                  <a:gd name="T9" fmla="*/ 6 h 68"/>
                  <a:gd name="T10" fmla="*/ 23 w 69"/>
                  <a:gd name="T11" fmla="*/ 0 h 68"/>
                  <a:gd name="T12" fmla="*/ 18 w 69"/>
                  <a:gd name="T13" fmla="*/ 3 h 68"/>
                  <a:gd name="T14" fmla="*/ 14 w 69"/>
                  <a:gd name="T15" fmla="*/ 14 h 68"/>
                  <a:gd name="T16" fmla="*/ 2 w 69"/>
                  <a:gd name="T17" fmla="*/ 19 h 68"/>
                  <a:gd name="T18" fmla="*/ 0 w 69"/>
                  <a:gd name="T19" fmla="*/ 24 h 68"/>
                  <a:gd name="T20" fmla="*/ 6 w 69"/>
                  <a:gd name="T21" fmla="*/ 35 h 68"/>
                  <a:gd name="T22" fmla="*/ 1 w 69"/>
                  <a:gd name="T23" fmla="*/ 46 h 68"/>
                  <a:gd name="T24" fmla="*/ 3 w 69"/>
                  <a:gd name="T25" fmla="*/ 51 h 68"/>
                  <a:gd name="T26" fmla="*/ 15 w 69"/>
                  <a:gd name="T27" fmla="*/ 55 h 68"/>
                  <a:gd name="T28" fmla="*/ 19 w 69"/>
                  <a:gd name="T29" fmla="*/ 66 h 68"/>
                  <a:gd name="T30" fmla="*/ 24 w 69"/>
                  <a:gd name="T31" fmla="*/ 68 h 68"/>
                  <a:gd name="T32" fmla="*/ 35 w 69"/>
                  <a:gd name="T33" fmla="*/ 63 h 68"/>
                  <a:gd name="T34" fmla="*/ 46 w 69"/>
                  <a:gd name="T35" fmla="*/ 68 h 68"/>
                  <a:gd name="T36" fmla="*/ 51 w 69"/>
                  <a:gd name="T37" fmla="*/ 66 h 68"/>
                  <a:gd name="T38" fmla="*/ 55 w 69"/>
                  <a:gd name="T39" fmla="*/ 54 h 68"/>
                  <a:gd name="T40" fmla="*/ 67 w 69"/>
                  <a:gd name="T41" fmla="*/ 50 h 68"/>
                  <a:gd name="T42" fmla="*/ 69 w 69"/>
                  <a:gd name="T43" fmla="*/ 45 h 68"/>
                  <a:gd name="T44" fmla="*/ 63 w 69"/>
                  <a:gd name="T45" fmla="*/ 34 h 68"/>
                  <a:gd name="T46" fmla="*/ 68 w 69"/>
                  <a:gd name="T47" fmla="*/ 22 h 68"/>
                  <a:gd name="T48" fmla="*/ 66 w 69"/>
                  <a:gd name="T49" fmla="*/ 17 h 68"/>
                  <a:gd name="T50" fmla="*/ 56 w 69"/>
                  <a:gd name="T51" fmla="*/ 34 h 68"/>
                  <a:gd name="T52" fmla="*/ 35 w 69"/>
                  <a:gd name="T53" fmla="*/ 56 h 68"/>
                  <a:gd name="T54" fmla="*/ 13 w 69"/>
                  <a:gd name="T55" fmla="*/ 35 h 68"/>
                  <a:gd name="T56" fmla="*/ 34 w 69"/>
                  <a:gd name="T57" fmla="*/ 13 h 68"/>
                  <a:gd name="T58" fmla="*/ 56 w 69"/>
                  <a:gd name="T59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9" h="68">
                    <a:moveTo>
                      <a:pt x="66" y="17"/>
                    </a:moveTo>
                    <a:cubicBezTo>
                      <a:pt x="62" y="18"/>
                      <a:pt x="58" y="17"/>
                      <a:pt x="54" y="14"/>
                    </a:cubicBezTo>
                    <a:cubicBezTo>
                      <a:pt x="51" y="10"/>
                      <a:pt x="50" y="6"/>
                      <a:pt x="50" y="2"/>
                    </a:cubicBezTo>
                    <a:cubicBezTo>
                      <a:pt x="49" y="1"/>
                      <a:pt x="47" y="1"/>
                      <a:pt x="45" y="0"/>
                    </a:cubicBezTo>
                    <a:cubicBezTo>
                      <a:pt x="43" y="3"/>
                      <a:pt x="39" y="6"/>
                      <a:pt x="34" y="6"/>
                    </a:cubicBezTo>
                    <a:cubicBezTo>
                      <a:pt x="30" y="6"/>
                      <a:pt x="25" y="4"/>
                      <a:pt x="23" y="0"/>
                    </a:cubicBezTo>
                    <a:cubicBezTo>
                      <a:pt x="21" y="1"/>
                      <a:pt x="19" y="2"/>
                      <a:pt x="18" y="3"/>
                    </a:cubicBezTo>
                    <a:cubicBezTo>
                      <a:pt x="18" y="7"/>
                      <a:pt x="17" y="11"/>
                      <a:pt x="14" y="14"/>
                    </a:cubicBezTo>
                    <a:cubicBezTo>
                      <a:pt x="11" y="18"/>
                      <a:pt x="7" y="19"/>
                      <a:pt x="2" y="19"/>
                    </a:cubicBezTo>
                    <a:cubicBezTo>
                      <a:pt x="2" y="20"/>
                      <a:pt x="1" y="22"/>
                      <a:pt x="0" y="24"/>
                    </a:cubicBezTo>
                    <a:cubicBezTo>
                      <a:pt x="4" y="26"/>
                      <a:pt x="6" y="30"/>
                      <a:pt x="6" y="35"/>
                    </a:cubicBezTo>
                    <a:cubicBezTo>
                      <a:pt x="6" y="39"/>
                      <a:pt x="4" y="43"/>
                      <a:pt x="1" y="46"/>
                    </a:cubicBezTo>
                    <a:cubicBezTo>
                      <a:pt x="1" y="48"/>
                      <a:pt x="2" y="49"/>
                      <a:pt x="3" y="51"/>
                    </a:cubicBezTo>
                    <a:cubicBezTo>
                      <a:pt x="7" y="50"/>
                      <a:pt x="12" y="52"/>
                      <a:pt x="15" y="55"/>
                    </a:cubicBezTo>
                    <a:cubicBezTo>
                      <a:pt x="18" y="58"/>
                      <a:pt x="19" y="62"/>
                      <a:pt x="19" y="66"/>
                    </a:cubicBezTo>
                    <a:cubicBezTo>
                      <a:pt x="21" y="67"/>
                      <a:pt x="22" y="68"/>
                      <a:pt x="24" y="68"/>
                    </a:cubicBezTo>
                    <a:cubicBezTo>
                      <a:pt x="27" y="65"/>
                      <a:pt x="31" y="63"/>
                      <a:pt x="35" y="63"/>
                    </a:cubicBezTo>
                    <a:cubicBezTo>
                      <a:pt x="40" y="63"/>
                      <a:pt x="44" y="65"/>
                      <a:pt x="46" y="68"/>
                    </a:cubicBezTo>
                    <a:cubicBezTo>
                      <a:pt x="48" y="67"/>
                      <a:pt x="50" y="67"/>
                      <a:pt x="51" y="66"/>
                    </a:cubicBezTo>
                    <a:cubicBezTo>
                      <a:pt x="51" y="62"/>
                      <a:pt x="52" y="57"/>
                      <a:pt x="55" y="54"/>
                    </a:cubicBezTo>
                    <a:cubicBezTo>
                      <a:pt x="58" y="51"/>
                      <a:pt x="63" y="49"/>
                      <a:pt x="67" y="50"/>
                    </a:cubicBezTo>
                    <a:cubicBezTo>
                      <a:pt x="68" y="48"/>
                      <a:pt x="68" y="46"/>
                      <a:pt x="69" y="45"/>
                    </a:cubicBezTo>
                    <a:cubicBezTo>
                      <a:pt x="66" y="42"/>
                      <a:pt x="63" y="38"/>
                      <a:pt x="63" y="34"/>
                    </a:cubicBezTo>
                    <a:cubicBezTo>
                      <a:pt x="63" y="29"/>
                      <a:pt x="65" y="25"/>
                      <a:pt x="68" y="22"/>
                    </a:cubicBezTo>
                    <a:cubicBezTo>
                      <a:pt x="68" y="21"/>
                      <a:pt x="67" y="19"/>
                      <a:pt x="66" y="17"/>
                    </a:cubicBezTo>
                    <a:close/>
                    <a:moveTo>
                      <a:pt x="56" y="34"/>
                    </a:moveTo>
                    <a:cubicBezTo>
                      <a:pt x="56" y="46"/>
                      <a:pt x="47" y="55"/>
                      <a:pt x="35" y="56"/>
                    </a:cubicBezTo>
                    <a:cubicBezTo>
                      <a:pt x="23" y="56"/>
                      <a:pt x="13" y="47"/>
                      <a:pt x="13" y="35"/>
                    </a:cubicBezTo>
                    <a:cubicBezTo>
                      <a:pt x="13" y="23"/>
                      <a:pt x="22" y="13"/>
                      <a:pt x="34" y="13"/>
                    </a:cubicBezTo>
                    <a:cubicBezTo>
                      <a:pt x="46" y="13"/>
                      <a:pt x="56" y="22"/>
                      <a:pt x="56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90" name="Rectangle 9"/>
            <p:cNvSpPr/>
            <p:nvPr/>
          </p:nvSpPr>
          <p:spPr>
            <a:xfrm>
              <a:off x="6149233" y="2881558"/>
              <a:ext cx="2584437" cy="4303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第五十二条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93" name="组合 1"/>
          <p:cNvGrpSpPr/>
          <p:nvPr/>
        </p:nvGrpSpPr>
        <p:grpSpPr>
          <a:xfrm>
            <a:off x="304995" y="2586276"/>
            <a:ext cx="3096410" cy="4140000"/>
            <a:chOff x="304995" y="2481263"/>
            <a:chExt cx="3096410" cy="4140000"/>
          </a:xfrm>
        </p:grpSpPr>
        <p:sp>
          <p:nvSpPr>
            <p:cNvPr id="95" name="矩形 94"/>
            <p:cNvSpPr/>
            <p:nvPr/>
          </p:nvSpPr>
          <p:spPr>
            <a:xfrm>
              <a:off x="321938" y="2481263"/>
              <a:ext cx="2701925" cy="4140000"/>
            </a:xfrm>
            <a:prstGeom prst="rect">
              <a:avLst/>
            </a:prstGeom>
            <a:ln>
              <a:solidFill>
                <a:srgbClr val="0070C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ker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04995" y="3810000"/>
              <a:ext cx="2735811" cy="2306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9705" indent="-179705">
                <a:lnSpc>
                  <a:spcPct val="120000"/>
                </a:lnSpc>
                <a:spcAft>
                  <a:spcPts val="900"/>
                </a:spcAft>
                <a:buClr>
                  <a:schemeClr val="accent5"/>
                </a:buClr>
                <a:buFont typeface="Arial" panose="020B0604020202020204" pitchFamily="34" charset="0"/>
                <a:buChar char="•"/>
              </a:pP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电子商务经营者应当按照承诺或者与消费者约定的方式、时限向消费者交付商品或者服务，并承担商品运输中的风险和责任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412505" y="2590801"/>
              <a:ext cx="2520790" cy="9144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ker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/>
              </a:endParaRPr>
            </a:p>
          </p:txBody>
        </p:sp>
        <p:sp>
          <p:nvSpPr>
            <p:cNvPr id="98" name="Freeform 147"/>
            <p:cNvSpPr/>
            <p:nvPr/>
          </p:nvSpPr>
          <p:spPr bwMode="auto">
            <a:xfrm>
              <a:off x="3144840" y="3075404"/>
              <a:ext cx="256565" cy="268913"/>
            </a:xfrm>
            <a:custGeom>
              <a:avLst/>
              <a:gdLst>
                <a:gd name="T0" fmla="*/ 67 w 79"/>
                <a:gd name="T1" fmla="*/ 35 h 83"/>
                <a:gd name="T2" fmla="*/ 72 w 79"/>
                <a:gd name="T3" fmla="*/ 33 h 83"/>
                <a:gd name="T4" fmla="*/ 77 w 79"/>
                <a:gd name="T5" fmla="*/ 23 h 83"/>
                <a:gd name="T6" fmla="*/ 66 w 79"/>
                <a:gd name="T7" fmla="*/ 18 h 83"/>
                <a:gd name="T8" fmla="*/ 61 w 79"/>
                <a:gd name="T9" fmla="*/ 20 h 83"/>
                <a:gd name="T10" fmla="*/ 56 w 79"/>
                <a:gd name="T11" fmla="*/ 6 h 83"/>
                <a:gd name="T12" fmla="*/ 41 w 79"/>
                <a:gd name="T13" fmla="*/ 11 h 83"/>
                <a:gd name="T14" fmla="*/ 39 w 79"/>
                <a:gd name="T15" fmla="*/ 7 h 83"/>
                <a:gd name="T16" fmla="*/ 29 w 79"/>
                <a:gd name="T17" fmla="*/ 2 h 83"/>
                <a:gd name="T18" fmla="*/ 25 w 79"/>
                <a:gd name="T19" fmla="*/ 12 h 83"/>
                <a:gd name="T20" fmla="*/ 27 w 79"/>
                <a:gd name="T21" fmla="*/ 17 h 83"/>
                <a:gd name="T22" fmla="*/ 0 w 79"/>
                <a:gd name="T23" fmla="*/ 27 h 83"/>
                <a:gd name="T24" fmla="*/ 6 w 79"/>
                <a:gd name="T25" fmla="*/ 42 h 83"/>
                <a:gd name="T26" fmla="*/ 11 w 79"/>
                <a:gd name="T27" fmla="*/ 40 h 83"/>
                <a:gd name="T28" fmla="*/ 21 w 79"/>
                <a:gd name="T29" fmla="*/ 44 h 83"/>
                <a:gd name="T30" fmla="*/ 17 w 79"/>
                <a:gd name="T31" fmla="*/ 55 h 83"/>
                <a:gd name="T32" fmla="*/ 12 w 79"/>
                <a:gd name="T33" fmla="*/ 57 h 83"/>
                <a:gd name="T34" fmla="*/ 22 w 79"/>
                <a:gd name="T35" fmla="*/ 83 h 83"/>
                <a:gd name="T36" fmla="*/ 48 w 79"/>
                <a:gd name="T37" fmla="*/ 73 h 83"/>
                <a:gd name="T38" fmla="*/ 46 w 79"/>
                <a:gd name="T39" fmla="*/ 68 h 83"/>
                <a:gd name="T40" fmla="*/ 51 w 79"/>
                <a:gd name="T41" fmla="*/ 57 h 83"/>
                <a:gd name="T42" fmla="*/ 61 w 79"/>
                <a:gd name="T43" fmla="*/ 62 h 83"/>
                <a:gd name="T44" fmla="*/ 63 w 79"/>
                <a:gd name="T45" fmla="*/ 67 h 83"/>
                <a:gd name="T46" fmla="*/ 77 w 79"/>
                <a:gd name="T47" fmla="*/ 61 h 83"/>
                <a:gd name="T48" fmla="*/ 67 w 79"/>
                <a:gd name="T49" fmla="*/ 3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83">
                  <a:moveTo>
                    <a:pt x="67" y="35"/>
                  </a:moveTo>
                  <a:cubicBezTo>
                    <a:pt x="67" y="35"/>
                    <a:pt x="65" y="30"/>
                    <a:pt x="72" y="33"/>
                  </a:cubicBezTo>
                  <a:cubicBezTo>
                    <a:pt x="79" y="36"/>
                    <a:pt x="78" y="28"/>
                    <a:pt x="77" y="23"/>
                  </a:cubicBezTo>
                  <a:cubicBezTo>
                    <a:pt x="75" y="18"/>
                    <a:pt x="69" y="11"/>
                    <a:pt x="66" y="18"/>
                  </a:cubicBezTo>
                  <a:cubicBezTo>
                    <a:pt x="63" y="25"/>
                    <a:pt x="61" y="20"/>
                    <a:pt x="61" y="20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1"/>
                    <a:pt x="36" y="13"/>
                    <a:pt x="39" y="7"/>
                  </a:cubicBezTo>
                  <a:cubicBezTo>
                    <a:pt x="42" y="0"/>
                    <a:pt x="34" y="0"/>
                    <a:pt x="29" y="2"/>
                  </a:cubicBezTo>
                  <a:cubicBezTo>
                    <a:pt x="24" y="4"/>
                    <a:pt x="18" y="9"/>
                    <a:pt x="25" y="12"/>
                  </a:cubicBezTo>
                  <a:cubicBezTo>
                    <a:pt x="32" y="15"/>
                    <a:pt x="27" y="17"/>
                    <a:pt x="27" y="1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8" y="47"/>
                    <a:pt x="11" y="40"/>
                  </a:cubicBezTo>
                  <a:cubicBezTo>
                    <a:pt x="14" y="33"/>
                    <a:pt x="19" y="39"/>
                    <a:pt x="21" y="44"/>
                  </a:cubicBezTo>
                  <a:cubicBezTo>
                    <a:pt x="23" y="49"/>
                    <a:pt x="24" y="58"/>
                    <a:pt x="17" y="55"/>
                  </a:cubicBezTo>
                  <a:cubicBezTo>
                    <a:pt x="10" y="52"/>
                    <a:pt x="12" y="57"/>
                    <a:pt x="12" y="57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48" y="73"/>
                    <a:pt x="53" y="71"/>
                    <a:pt x="46" y="68"/>
                  </a:cubicBezTo>
                  <a:cubicBezTo>
                    <a:pt x="39" y="65"/>
                    <a:pt x="46" y="59"/>
                    <a:pt x="51" y="57"/>
                  </a:cubicBezTo>
                  <a:cubicBezTo>
                    <a:pt x="56" y="55"/>
                    <a:pt x="64" y="55"/>
                    <a:pt x="61" y="62"/>
                  </a:cubicBezTo>
                  <a:cubicBezTo>
                    <a:pt x="58" y="69"/>
                    <a:pt x="63" y="67"/>
                    <a:pt x="63" y="67"/>
                  </a:cubicBezTo>
                  <a:cubicBezTo>
                    <a:pt x="77" y="61"/>
                    <a:pt x="77" y="61"/>
                    <a:pt x="77" y="61"/>
                  </a:cubicBezTo>
                  <a:lnTo>
                    <a:pt x="67" y="35"/>
                  </a:lnTo>
                  <a:close/>
                </a:path>
              </a:pathLst>
            </a:custGeom>
            <a:solidFill>
              <a:srgbClr val="0181B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9" name="Rectangle 9"/>
            <p:cNvSpPr/>
            <p:nvPr/>
          </p:nvSpPr>
          <p:spPr>
            <a:xfrm>
              <a:off x="412505" y="2743200"/>
              <a:ext cx="2520790" cy="4303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第二十条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一、制定背景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内容占位符 10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685799"/>
          </a:xfrm>
        </p:spPr>
        <p:txBody>
          <a:bodyPr/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（三）我国标准化改革持续深入，提出了标准制定的新定位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 descr="D:\Documents and Settings\Desktop\QQ截图20181220054757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95400" y="2209800"/>
            <a:ext cx="6324600" cy="3337560"/>
          </a:xfrm>
          <a:prstGeom prst="rect">
            <a:avLst/>
          </a:prstGeom>
          <a:noFill/>
        </p:spPr>
      </p:pic>
      <p:grpSp>
        <p:nvGrpSpPr>
          <p:cNvPr id="150" name="组合 28"/>
          <p:cNvGrpSpPr/>
          <p:nvPr/>
        </p:nvGrpSpPr>
        <p:grpSpPr bwMode="auto">
          <a:xfrm>
            <a:off x="782638" y="5584825"/>
            <a:ext cx="6426200" cy="1120775"/>
            <a:chOff x="161365" y="3212976"/>
            <a:chExt cx="6426859" cy="1121784"/>
          </a:xfrm>
        </p:grpSpPr>
        <p:sp>
          <p:nvSpPr>
            <p:cNvPr id="151" name="圆角矩形 72"/>
            <p:cNvSpPr/>
            <p:nvPr/>
          </p:nvSpPr>
          <p:spPr>
            <a:xfrm>
              <a:off x="1001238" y="3212976"/>
              <a:ext cx="5586986" cy="1121784"/>
            </a:xfrm>
            <a:prstGeom prst="roundRect">
              <a:avLst>
                <a:gd name="adj" fmla="val 4648"/>
              </a:avLst>
            </a:prstGeom>
            <a:noFill/>
            <a:ln w="9525">
              <a:solidFill>
                <a:schemeClr val="bg1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文本框 66"/>
            <p:cNvSpPr txBox="1">
              <a:spLocks noChangeArrowheads="1"/>
            </p:cNvSpPr>
            <p:nvPr/>
          </p:nvSpPr>
          <p:spPr bwMode="auto">
            <a:xfrm>
              <a:off x="1986982" y="3254640"/>
              <a:ext cx="4313231" cy="105875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215900" indent="-215900" eaLnBrk="0" hangingPunct="0">
                <a:lnSpc>
                  <a:spcPct val="110000"/>
                </a:lnSpc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zh-CN" altLang="en-US" sz="1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基础通用</a:t>
              </a:r>
              <a:endParaRPr lang="en-US" alt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15900" indent="-215900" eaLnBrk="0" hangingPunct="0">
                <a:lnSpc>
                  <a:spcPct val="110000"/>
                </a:lnSpc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zh-CN" altLang="en-US" sz="1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与强制性国家标准配套</a:t>
              </a:r>
              <a:endParaRPr lang="en-US" alt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15900" indent="-215900" eaLnBrk="0" hangingPunct="0">
                <a:lnSpc>
                  <a:spcPct val="110000"/>
                </a:lnSpc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zh-CN" altLang="en-US" sz="1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引领行业发展</a:t>
              </a:r>
              <a:endPara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8"/>
            <p:cNvSpPr/>
            <p:nvPr/>
          </p:nvSpPr>
          <p:spPr bwMode="auto">
            <a:xfrm>
              <a:off x="161365" y="3300368"/>
              <a:ext cx="1782945" cy="962891"/>
            </a:xfrm>
            <a:prstGeom prst="flowChartInputOutpu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endParaRPr lang="zh-CN" altLang="en-US" sz="2000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矩形 153"/>
            <p:cNvSpPr/>
            <p:nvPr/>
          </p:nvSpPr>
          <p:spPr>
            <a:xfrm>
              <a:off x="367299" y="3389147"/>
              <a:ext cx="1331672" cy="76944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zh-CN" altLang="en-US" sz="2200" b="1" kern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推荐性</a:t>
              </a:r>
              <a:endParaRPr lang="en-US" altLang="zh-CN" sz="2200" b="1" kern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0" hangingPunct="0">
                <a:defRPr/>
              </a:pPr>
              <a:r>
                <a:rPr lang="zh-CN" altLang="en-US" sz="2200" b="1" kern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国家标准</a:t>
              </a:r>
              <a:endParaRPr lang="zh-CN" altLang="en-US" sz="2200" b="1" kern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二、基本思路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0" y="1676400"/>
            <a:ext cx="7543800" cy="685800"/>
          </a:xfrm>
        </p:spPr>
        <p:txBody>
          <a:bodyPr/>
          <a:lstStyle/>
          <a:p>
            <a:pPr lvl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（一）重视电子商务物流与相关行业的区别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14734" y="2341246"/>
            <a:ext cx="8095866" cy="1828799"/>
          </a:xfrm>
          <a:prstGeom prst="roundRect">
            <a:avLst>
              <a:gd name="adj" fmla="val 3859"/>
            </a:avLst>
          </a:prstGeom>
          <a:solidFill>
            <a:sysClr val="window" lastClr="FFFFFF"/>
          </a:solidFill>
          <a:ln w="2857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609600" y="2895600"/>
            <a:ext cx="1675007" cy="720080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lIns="0" tIns="72000" rIns="0" bIns="72000" anchor="t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快递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8998" y="2438400"/>
            <a:ext cx="601980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性质：寄递业务，受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邮政法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快递市场暂行条例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约束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权利与义务：收取快递服务费，只承担运输过程中的寄递安全，不负责质量问题，一般不提供内件查验和试穿试用等服务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14734" y="4572001"/>
            <a:ext cx="8095866" cy="1828799"/>
          </a:xfrm>
          <a:prstGeom prst="roundRect">
            <a:avLst>
              <a:gd name="adj" fmla="val 3859"/>
            </a:avLst>
          </a:prstGeom>
          <a:solidFill>
            <a:sysClr val="window" lastClr="FFFFFF"/>
          </a:solidFill>
          <a:ln w="2857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609600" y="5105400"/>
            <a:ext cx="1675007" cy="720080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lIns="0" tIns="72000" rIns="0" bIns="72000" anchor="t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电子商务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物流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4548" y="4671060"/>
            <a:ext cx="601980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性质：商品交易的交付环节，是交易活动的延伸，受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电子商务法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约束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权利与义务：根据服务内容，收取运输服务费和增值服务费；按照约定提供相应服务，可提供内件查验和试穿试用等服务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二、基本思路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-228600" y="1752600"/>
            <a:ext cx="7010400" cy="685800"/>
          </a:xfrm>
        </p:spPr>
        <p:txBody>
          <a:bodyPr/>
          <a:lstStyle/>
          <a:p>
            <a:pPr lvl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（二）突出电子商务物流服务本身的特点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内容占位符 1"/>
          <p:cNvSpPr txBox="1"/>
          <p:nvPr/>
        </p:nvSpPr>
        <p:spPr bwMode="auto">
          <a:xfrm>
            <a:off x="-631" y="2377651"/>
            <a:ext cx="4303656" cy="65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742950" marR="0" lvl="1" indent="-28575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zh-CN" altLang="en-US" sz="2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电子商务物流特点：</a:t>
            </a:r>
            <a:endParaRPr kumimoji="0" lang="en-US" altLang="zh-CN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539885" y="3292050"/>
            <a:ext cx="1537966" cy="1774449"/>
            <a:chOff x="2539885" y="2667000"/>
            <a:chExt cx="1537966" cy="1774449"/>
          </a:xfrm>
        </p:grpSpPr>
        <p:sp>
          <p:nvSpPr>
            <p:cNvPr id="13" name="Freeform 11"/>
            <p:cNvSpPr/>
            <p:nvPr/>
          </p:nvSpPr>
          <p:spPr bwMode="auto">
            <a:xfrm>
              <a:off x="2539885" y="2667000"/>
              <a:ext cx="1526391" cy="1762873"/>
            </a:xfrm>
            <a:custGeom>
              <a:avLst/>
              <a:gdLst>
                <a:gd name="T0" fmla="*/ 0 w 923"/>
                <a:gd name="T1" fmla="*/ 268 h 1066"/>
                <a:gd name="T2" fmla="*/ 461 w 923"/>
                <a:gd name="T3" fmla="*/ 0 h 1066"/>
                <a:gd name="T4" fmla="*/ 923 w 923"/>
                <a:gd name="T5" fmla="*/ 268 h 1066"/>
                <a:gd name="T6" fmla="*/ 923 w 923"/>
                <a:gd name="T7" fmla="*/ 801 h 1066"/>
                <a:gd name="T8" fmla="*/ 461 w 923"/>
                <a:gd name="T9" fmla="*/ 1066 h 1066"/>
                <a:gd name="T10" fmla="*/ 0 w 923"/>
                <a:gd name="T11" fmla="*/ 801 h 1066"/>
                <a:gd name="T12" fmla="*/ 0 w 923"/>
                <a:gd name="T13" fmla="*/ 268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3" h="1066">
                  <a:moveTo>
                    <a:pt x="0" y="268"/>
                  </a:moveTo>
                  <a:lnTo>
                    <a:pt x="461" y="0"/>
                  </a:lnTo>
                  <a:lnTo>
                    <a:pt x="923" y="268"/>
                  </a:lnTo>
                  <a:lnTo>
                    <a:pt x="923" y="801"/>
                  </a:lnTo>
                  <a:lnTo>
                    <a:pt x="461" y="1066"/>
                  </a:lnTo>
                  <a:lnTo>
                    <a:pt x="0" y="801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2FB4EC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2539885" y="2667000"/>
              <a:ext cx="1526391" cy="1762873"/>
            </a:xfrm>
            <a:custGeom>
              <a:avLst/>
              <a:gdLst>
                <a:gd name="T0" fmla="*/ 0 w 923"/>
                <a:gd name="T1" fmla="*/ 268 h 1066"/>
                <a:gd name="T2" fmla="*/ 461 w 923"/>
                <a:gd name="T3" fmla="*/ 0 h 1066"/>
                <a:gd name="T4" fmla="*/ 923 w 923"/>
                <a:gd name="T5" fmla="*/ 268 h 1066"/>
                <a:gd name="T6" fmla="*/ 923 w 923"/>
                <a:gd name="T7" fmla="*/ 801 h 1066"/>
                <a:gd name="T8" fmla="*/ 461 w 923"/>
                <a:gd name="T9" fmla="*/ 1066 h 1066"/>
                <a:gd name="T10" fmla="*/ 0 w 923"/>
                <a:gd name="T11" fmla="*/ 801 h 1066"/>
                <a:gd name="T12" fmla="*/ 0 w 923"/>
                <a:gd name="T13" fmla="*/ 268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3" h="1066">
                  <a:moveTo>
                    <a:pt x="0" y="268"/>
                  </a:moveTo>
                  <a:lnTo>
                    <a:pt x="461" y="0"/>
                  </a:lnTo>
                  <a:lnTo>
                    <a:pt x="923" y="268"/>
                  </a:lnTo>
                  <a:lnTo>
                    <a:pt x="923" y="801"/>
                  </a:lnTo>
                  <a:lnTo>
                    <a:pt x="461" y="1066"/>
                  </a:lnTo>
                  <a:lnTo>
                    <a:pt x="0" y="801"/>
                  </a:lnTo>
                  <a:lnTo>
                    <a:pt x="0" y="2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3313829" y="2678576"/>
              <a:ext cx="764022" cy="1762873"/>
            </a:xfrm>
            <a:custGeom>
              <a:avLst/>
              <a:gdLst>
                <a:gd name="T0" fmla="*/ 0 w 462"/>
                <a:gd name="T1" fmla="*/ 0 h 1066"/>
                <a:gd name="T2" fmla="*/ 0 w 462"/>
                <a:gd name="T3" fmla="*/ 1066 h 1066"/>
                <a:gd name="T4" fmla="*/ 462 w 462"/>
                <a:gd name="T5" fmla="*/ 801 h 1066"/>
                <a:gd name="T6" fmla="*/ 462 w 462"/>
                <a:gd name="T7" fmla="*/ 268 h 1066"/>
                <a:gd name="T8" fmla="*/ 0 w 462"/>
                <a:gd name="T9" fmla="*/ 0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2" h="1066">
                  <a:moveTo>
                    <a:pt x="0" y="0"/>
                  </a:moveTo>
                  <a:lnTo>
                    <a:pt x="0" y="1066"/>
                  </a:lnTo>
                  <a:lnTo>
                    <a:pt x="462" y="801"/>
                  </a:lnTo>
                  <a:lnTo>
                    <a:pt x="462" y="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81B9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688918" y="3231889"/>
              <a:ext cx="1273054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物流</a:t>
              </a:r>
              <a:endPara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spcAft>
                  <a:spcPts val="0"/>
                </a:spcAft>
              </a:pPr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网络化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376"/>
            <p:cNvSpPr>
              <a:spLocks noEditPoints="1"/>
            </p:cNvSpPr>
            <p:nvPr/>
          </p:nvSpPr>
          <p:spPr bwMode="auto">
            <a:xfrm>
              <a:off x="3124200" y="2880308"/>
              <a:ext cx="146819" cy="316124"/>
            </a:xfrm>
            <a:custGeom>
              <a:avLst/>
              <a:gdLst>
                <a:gd name="T0" fmla="*/ 47 w 47"/>
                <a:gd name="T1" fmla="*/ 32 h 101"/>
                <a:gd name="T2" fmla="*/ 47 w 47"/>
                <a:gd name="T3" fmla="*/ 8 h 101"/>
                <a:gd name="T4" fmla="*/ 39 w 47"/>
                <a:gd name="T5" fmla="*/ 0 h 101"/>
                <a:gd name="T6" fmla="*/ 8 w 47"/>
                <a:gd name="T7" fmla="*/ 0 h 101"/>
                <a:gd name="T8" fmla="*/ 0 w 47"/>
                <a:gd name="T9" fmla="*/ 8 h 101"/>
                <a:gd name="T10" fmla="*/ 0 w 47"/>
                <a:gd name="T11" fmla="*/ 94 h 101"/>
                <a:gd name="T12" fmla="*/ 8 w 47"/>
                <a:gd name="T13" fmla="*/ 101 h 101"/>
                <a:gd name="T14" fmla="*/ 39 w 47"/>
                <a:gd name="T15" fmla="*/ 101 h 101"/>
                <a:gd name="T16" fmla="*/ 47 w 47"/>
                <a:gd name="T17" fmla="*/ 94 h 101"/>
                <a:gd name="T18" fmla="*/ 47 w 47"/>
                <a:gd name="T19" fmla="*/ 93 h 101"/>
                <a:gd name="T20" fmla="*/ 43 w 47"/>
                <a:gd name="T21" fmla="*/ 90 h 101"/>
                <a:gd name="T22" fmla="*/ 34 w 47"/>
                <a:gd name="T23" fmla="*/ 86 h 101"/>
                <a:gd name="T24" fmla="*/ 3 w 47"/>
                <a:gd name="T25" fmla="*/ 86 h 101"/>
                <a:gd name="T26" fmla="*/ 3 w 47"/>
                <a:gd name="T27" fmla="*/ 8 h 101"/>
                <a:gd name="T28" fmla="*/ 43 w 47"/>
                <a:gd name="T29" fmla="*/ 8 h 101"/>
                <a:gd name="T30" fmla="*/ 43 w 47"/>
                <a:gd name="T31" fmla="*/ 33 h 101"/>
                <a:gd name="T32" fmla="*/ 47 w 47"/>
                <a:gd name="T33" fmla="*/ 32 h 101"/>
                <a:gd name="T34" fmla="*/ 22 w 47"/>
                <a:gd name="T35" fmla="*/ 92 h 101"/>
                <a:gd name="T36" fmla="*/ 25 w 47"/>
                <a:gd name="T37" fmla="*/ 92 h 101"/>
                <a:gd name="T38" fmla="*/ 28 w 47"/>
                <a:gd name="T39" fmla="*/ 94 h 101"/>
                <a:gd name="T40" fmla="*/ 25 w 47"/>
                <a:gd name="T41" fmla="*/ 95 h 101"/>
                <a:gd name="T42" fmla="*/ 22 w 47"/>
                <a:gd name="T43" fmla="*/ 95 h 101"/>
                <a:gd name="T44" fmla="*/ 19 w 47"/>
                <a:gd name="T45" fmla="*/ 94 h 101"/>
                <a:gd name="T46" fmla="*/ 22 w 47"/>
                <a:gd name="T47" fmla="*/ 9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101">
                  <a:moveTo>
                    <a:pt x="47" y="32"/>
                  </a:moveTo>
                  <a:cubicBezTo>
                    <a:pt x="47" y="8"/>
                    <a:pt x="47" y="8"/>
                    <a:pt x="47" y="8"/>
                  </a:cubicBezTo>
                  <a:cubicBezTo>
                    <a:pt x="47" y="4"/>
                    <a:pt x="43" y="0"/>
                    <a:pt x="3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8"/>
                    <a:pt x="3" y="101"/>
                    <a:pt x="8" y="101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3" y="101"/>
                    <a:pt x="47" y="98"/>
                    <a:pt x="47" y="94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5" y="92"/>
                    <a:pt x="44" y="91"/>
                    <a:pt x="43" y="90"/>
                  </a:cubicBezTo>
                  <a:cubicBezTo>
                    <a:pt x="39" y="89"/>
                    <a:pt x="36" y="87"/>
                    <a:pt x="34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4" y="32"/>
                    <a:pt x="45" y="32"/>
                    <a:pt x="47" y="32"/>
                  </a:cubicBezTo>
                  <a:close/>
                  <a:moveTo>
                    <a:pt x="22" y="92"/>
                  </a:moveTo>
                  <a:cubicBezTo>
                    <a:pt x="25" y="92"/>
                    <a:pt x="25" y="92"/>
                    <a:pt x="25" y="92"/>
                  </a:cubicBezTo>
                  <a:cubicBezTo>
                    <a:pt x="26" y="92"/>
                    <a:pt x="28" y="93"/>
                    <a:pt x="28" y="94"/>
                  </a:cubicBezTo>
                  <a:cubicBezTo>
                    <a:pt x="28" y="95"/>
                    <a:pt x="26" y="95"/>
                    <a:pt x="25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0" y="95"/>
                    <a:pt x="19" y="95"/>
                    <a:pt x="19" y="94"/>
                  </a:cubicBezTo>
                  <a:cubicBezTo>
                    <a:pt x="19" y="93"/>
                    <a:pt x="20" y="92"/>
                    <a:pt x="22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77"/>
            <p:cNvSpPr/>
            <p:nvPr/>
          </p:nvSpPr>
          <p:spPr bwMode="auto">
            <a:xfrm>
              <a:off x="3183721" y="2937183"/>
              <a:ext cx="75394" cy="75394"/>
            </a:xfrm>
            <a:custGeom>
              <a:avLst/>
              <a:gdLst>
                <a:gd name="T0" fmla="*/ 9 w 24"/>
                <a:gd name="T1" fmla="*/ 24 h 24"/>
                <a:gd name="T2" fmla="*/ 7 w 24"/>
                <a:gd name="T3" fmla="*/ 20 h 24"/>
                <a:gd name="T4" fmla="*/ 3 w 24"/>
                <a:gd name="T5" fmla="*/ 12 h 24"/>
                <a:gd name="T6" fmla="*/ 12 w 24"/>
                <a:gd name="T7" fmla="*/ 3 h 24"/>
                <a:gd name="T8" fmla="*/ 21 w 24"/>
                <a:gd name="T9" fmla="*/ 12 h 24"/>
                <a:gd name="T10" fmla="*/ 21 w 24"/>
                <a:gd name="T11" fmla="*/ 14 h 24"/>
                <a:gd name="T12" fmla="*/ 23 w 24"/>
                <a:gd name="T13" fmla="*/ 18 h 24"/>
                <a:gd name="T14" fmla="*/ 24 w 24"/>
                <a:gd name="T15" fmla="*/ 12 h 24"/>
                <a:gd name="T16" fmla="*/ 12 w 24"/>
                <a:gd name="T17" fmla="*/ 0 h 24"/>
                <a:gd name="T18" fmla="*/ 0 w 24"/>
                <a:gd name="T19" fmla="*/ 12 h 24"/>
                <a:gd name="T20" fmla="*/ 9 w 24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4">
                  <a:moveTo>
                    <a:pt x="9" y="24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5" y="19"/>
                    <a:pt x="3" y="16"/>
                    <a:pt x="3" y="12"/>
                  </a:cubicBezTo>
                  <a:cubicBezTo>
                    <a:pt x="3" y="7"/>
                    <a:pt x="7" y="3"/>
                    <a:pt x="12" y="3"/>
                  </a:cubicBezTo>
                  <a:cubicBezTo>
                    <a:pt x="17" y="3"/>
                    <a:pt x="21" y="7"/>
                    <a:pt x="21" y="12"/>
                  </a:cubicBezTo>
                  <a:cubicBezTo>
                    <a:pt x="21" y="13"/>
                    <a:pt x="21" y="14"/>
                    <a:pt x="21" y="14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7"/>
                    <a:pt x="24" y="15"/>
                    <a:pt x="24" y="12"/>
                  </a:cubicBezTo>
                  <a:cubicBezTo>
                    <a:pt x="24" y="6"/>
                    <a:pt x="19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18"/>
                    <a:pt x="4" y="23"/>
                    <a:pt x="9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78"/>
            <p:cNvSpPr/>
            <p:nvPr/>
          </p:nvSpPr>
          <p:spPr bwMode="auto">
            <a:xfrm>
              <a:off x="3196948" y="2953055"/>
              <a:ext cx="199727" cy="247345"/>
            </a:xfrm>
            <a:custGeom>
              <a:avLst/>
              <a:gdLst>
                <a:gd name="T0" fmla="*/ 3 w 64"/>
                <a:gd name="T1" fmla="*/ 10 h 79"/>
                <a:gd name="T2" fmla="*/ 13 w 64"/>
                <a:gd name="T3" fmla="*/ 6 h 79"/>
                <a:gd name="T4" fmla="*/ 26 w 64"/>
                <a:gd name="T5" fmla="*/ 35 h 79"/>
                <a:gd name="T6" fmla="*/ 19 w 64"/>
                <a:gd name="T7" fmla="*/ 20 h 79"/>
                <a:gd name="T8" fmla="*/ 28 w 64"/>
                <a:gd name="T9" fmla="*/ 15 h 79"/>
                <a:gd name="T10" fmla="*/ 36 w 64"/>
                <a:gd name="T11" fmla="*/ 33 h 79"/>
                <a:gd name="T12" fmla="*/ 29 w 64"/>
                <a:gd name="T13" fmla="*/ 18 h 79"/>
                <a:gd name="T14" fmla="*/ 41 w 64"/>
                <a:gd name="T15" fmla="*/ 16 h 79"/>
                <a:gd name="T16" fmla="*/ 48 w 64"/>
                <a:gd name="T17" fmla="*/ 30 h 79"/>
                <a:gd name="T18" fmla="*/ 43 w 64"/>
                <a:gd name="T19" fmla="*/ 21 h 79"/>
                <a:gd name="T20" fmla="*/ 54 w 64"/>
                <a:gd name="T21" fmla="*/ 19 h 79"/>
                <a:gd name="T22" fmla="*/ 62 w 64"/>
                <a:gd name="T23" fmla="*/ 44 h 79"/>
                <a:gd name="T24" fmla="*/ 62 w 64"/>
                <a:gd name="T25" fmla="*/ 68 h 79"/>
                <a:gd name="T26" fmla="*/ 40 w 64"/>
                <a:gd name="T27" fmla="*/ 78 h 79"/>
                <a:gd name="T28" fmla="*/ 22 w 64"/>
                <a:gd name="T29" fmla="*/ 63 h 79"/>
                <a:gd name="T30" fmla="*/ 1 w 64"/>
                <a:gd name="T31" fmla="*/ 49 h 79"/>
                <a:gd name="T32" fmla="*/ 3 w 64"/>
                <a:gd name="T33" fmla="*/ 42 h 79"/>
                <a:gd name="T34" fmla="*/ 20 w 64"/>
                <a:gd name="T35" fmla="*/ 46 h 79"/>
                <a:gd name="T36" fmla="*/ 18 w 64"/>
                <a:gd name="T37" fmla="*/ 41 h 79"/>
                <a:gd name="T38" fmla="*/ 3 w 64"/>
                <a:gd name="T39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4" h="79">
                  <a:moveTo>
                    <a:pt x="3" y="10"/>
                  </a:moveTo>
                  <a:cubicBezTo>
                    <a:pt x="1" y="5"/>
                    <a:pt x="10" y="0"/>
                    <a:pt x="13" y="6"/>
                  </a:cubicBezTo>
                  <a:cubicBezTo>
                    <a:pt x="15" y="11"/>
                    <a:pt x="26" y="35"/>
                    <a:pt x="26" y="35"/>
                  </a:cubicBezTo>
                  <a:cubicBezTo>
                    <a:pt x="26" y="35"/>
                    <a:pt x="21" y="24"/>
                    <a:pt x="19" y="20"/>
                  </a:cubicBezTo>
                  <a:cubicBezTo>
                    <a:pt x="17" y="15"/>
                    <a:pt x="26" y="11"/>
                    <a:pt x="28" y="15"/>
                  </a:cubicBezTo>
                  <a:cubicBezTo>
                    <a:pt x="30" y="20"/>
                    <a:pt x="36" y="33"/>
                    <a:pt x="36" y="33"/>
                  </a:cubicBezTo>
                  <a:cubicBezTo>
                    <a:pt x="36" y="33"/>
                    <a:pt x="32" y="23"/>
                    <a:pt x="29" y="18"/>
                  </a:cubicBezTo>
                  <a:cubicBezTo>
                    <a:pt x="27" y="14"/>
                    <a:pt x="39" y="11"/>
                    <a:pt x="41" y="16"/>
                  </a:cubicBezTo>
                  <a:cubicBezTo>
                    <a:pt x="43" y="21"/>
                    <a:pt x="48" y="30"/>
                    <a:pt x="48" y="30"/>
                  </a:cubicBezTo>
                  <a:cubicBezTo>
                    <a:pt x="48" y="30"/>
                    <a:pt x="45" y="26"/>
                    <a:pt x="43" y="21"/>
                  </a:cubicBezTo>
                  <a:cubicBezTo>
                    <a:pt x="41" y="16"/>
                    <a:pt x="51" y="14"/>
                    <a:pt x="54" y="19"/>
                  </a:cubicBezTo>
                  <a:cubicBezTo>
                    <a:pt x="56" y="24"/>
                    <a:pt x="63" y="38"/>
                    <a:pt x="62" y="44"/>
                  </a:cubicBezTo>
                  <a:cubicBezTo>
                    <a:pt x="62" y="50"/>
                    <a:pt x="64" y="67"/>
                    <a:pt x="62" y="68"/>
                  </a:cubicBezTo>
                  <a:cubicBezTo>
                    <a:pt x="59" y="69"/>
                    <a:pt x="43" y="77"/>
                    <a:pt x="40" y="78"/>
                  </a:cubicBezTo>
                  <a:cubicBezTo>
                    <a:pt x="38" y="79"/>
                    <a:pt x="37" y="71"/>
                    <a:pt x="22" y="63"/>
                  </a:cubicBezTo>
                  <a:cubicBezTo>
                    <a:pt x="3" y="54"/>
                    <a:pt x="2" y="52"/>
                    <a:pt x="1" y="49"/>
                  </a:cubicBezTo>
                  <a:cubicBezTo>
                    <a:pt x="0" y="47"/>
                    <a:pt x="1" y="43"/>
                    <a:pt x="3" y="42"/>
                  </a:cubicBezTo>
                  <a:cubicBezTo>
                    <a:pt x="6" y="41"/>
                    <a:pt x="22" y="51"/>
                    <a:pt x="20" y="46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6" y="15"/>
                    <a:pt x="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238263" y="3292050"/>
            <a:ext cx="1524736" cy="1767009"/>
            <a:chOff x="4238263" y="2667000"/>
            <a:chExt cx="1524736" cy="1767009"/>
          </a:xfrm>
        </p:grpSpPr>
        <p:sp>
          <p:nvSpPr>
            <p:cNvPr id="21" name="Freeform 21"/>
            <p:cNvSpPr/>
            <p:nvPr/>
          </p:nvSpPr>
          <p:spPr bwMode="auto">
            <a:xfrm>
              <a:off x="4238263" y="2667000"/>
              <a:ext cx="1524736" cy="1762873"/>
            </a:xfrm>
            <a:custGeom>
              <a:avLst/>
              <a:gdLst>
                <a:gd name="T0" fmla="*/ 0 w 922"/>
                <a:gd name="T1" fmla="*/ 268 h 1066"/>
                <a:gd name="T2" fmla="*/ 461 w 922"/>
                <a:gd name="T3" fmla="*/ 0 h 1066"/>
                <a:gd name="T4" fmla="*/ 922 w 922"/>
                <a:gd name="T5" fmla="*/ 268 h 1066"/>
                <a:gd name="T6" fmla="*/ 922 w 922"/>
                <a:gd name="T7" fmla="*/ 801 h 1066"/>
                <a:gd name="T8" fmla="*/ 461 w 922"/>
                <a:gd name="T9" fmla="*/ 1066 h 1066"/>
                <a:gd name="T10" fmla="*/ 0 w 922"/>
                <a:gd name="T11" fmla="*/ 801 h 1066"/>
                <a:gd name="T12" fmla="*/ 0 w 922"/>
                <a:gd name="T13" fmla="*/ 268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2" h="1066">
                  <a:moveTo>
                    <a:pt x="0" y="268"/>
                  </a:moveTo>
                  <a:lnTo>
                    <a:pt x="461" y="0"/>
                  </a:lnTo>
                  <a:lnTo>
                    <a:pt x="922" y="268"/>
                  </a:lnTo>
                  <a:lnTo>
                    <a:pt x="922" y="801"/>
                  </a:lnTo>
                  <a:lnTo>
                    <a:pt x="461" y="1066"/>
                  </a:lnTo>
                  <a:lnTo>
                    <a:pt x="0" y="801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B6D035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4238263" y="2667000"/>
              <a:ext cx="1524736" cy="1762873"/>
            </a:xfrm>
            <a:custGeom>
              <a:avLst/>
              <a:gdLst>
                <a:gd name="T0" fmla="*/ 0 w 922"/>
                <a:gd name="T1" fmla="*/ 268 h 1066"/>
                <a:gd name="T2" fmla="*/ 461 w 922"/>
                <a:gd name="T3" fmla="*/ 0 h 1066"/>
                <a:gd name="T4" fmla="*/ 922 w 922"/>
                <a:gd name="T5" fmla="*/ 268 h 1066"/>
                <a:gd name="T6" fmla="*/ 922 w 922"/>
                <a:gd name="T7" fmla="*/ 801 h 1066"/>
                <a:gd name="T8" fmla="*/ 461 w 922"/>
                <a:gd name="T9" fmla="*/ 1066 h 1066"/>
                <a:gd name="T10" fmla="*/ 0 w 922"/>
                <a:gd name="T11" fmla="*/ 801 h 1066"/>
                <a:gd name="T12" fmla="*/ 0 w 922"/>
                <a:gd name="T13" fmla="*/ 268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2" h="1066">
                  <a:moveTo>
                    <a:pt x="0" y="268"/>
                  </a:moveTo>
                  <a:lnTo>
                    <a:pt x="461" y="0"/>
                  </a:lnTo>
                  <a:lnTo>
                    <a:pt x="922" y="268"/>
                  </a:lnTo>
                  <a:lnTo>
                    <a:pt x="922" y="801"/>
                  </a:lnTo>
                  <a:lnTo>
                    <a:pt x="461" y="1066"/>
                  </a:lnTo>
                  <a:lnTo>
                    <a:pt x="0" y="801"/>
                  </a:lnTo>
                  <a:lnTo>
                    <a:pt x="0" y="2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3" name="Freeform 9"/>
            <p:cNvSpPr/>
            <p:nvPr/>
          </p:nvSpPr>
          <p:spPr bwMode="auto">
            <a:xfrm>
              <a:off x="4996497" y="2671136"/>
              <a:ext cx="764022" cy="1762873"/>
            </a:xfrm>
            <a:custGeom>
              <a:avLst/>
              <a:gdLst>
                <a:gd name="T0" fmla="*/ 0 w 462"/>
                <a:gd name="T1" fmla="*/ 0 h 1066"/>
                <a:gd name="T2" fmla="*/ 0 w 462"/>
                <a:gd name="T3" fmla="*/ 1066 h 1066"/>
                <a:gd name="T4" fmla="*/ 462 w 462"/>
                <a:gd name="T5" fmla="*/ 801 h 1066"/>
                <a:gd name="T6" fmla="*/ 462 w 462"/>
                <a:gd name="T7" fmla="*/ 268 h 1066"/>
                <a:gd name="T8" fmla="*/ 0 w 462"/>
                <a:gd name="T9" fmla="*/ 0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2" h="1066">
                  <a:moveTo>
                    <a:pt x="0" y="0"/>
                  </a:moveTo>
                  <a:lnTo>
                    <a:pt x="0" y="1066"/>
                  </a:lnTo>
                  <a:lnTo>
                    <a:pt x="462" y="801"/>
                  </a:lnTo>
                  <a:lnTo>
                    <a:pt x="462" y="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D035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365957" y="3109785"/>
              <a:ext cx="1273054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操作</a:t>
              </a:r>
              <a:endPara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spcAft>
                  <a:spcPts val="0"/>
                </a:spcAft>
              </a:pPr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自动化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43"/>
            <p:cNvSpPr/>
            <p:nvPr/>
          </p:nvSpPr>
          <p:spPr bwMode="auto">
            <a:xfrm>
              <a:off x="5528805" y="3341407"/>
              <a:ext cx="148835" cy="223254"/>
            </a:xfrm>
            <a:custGeom>
              <a:avLst/>
              <a:gdLst>
                <a:gd name="T0" fmla="*/ 45 w 90"/>
                <a:gd name="T1" fmla="*/ 67 h 135"/>
                <a:gd name="T2" fmla="*/ 0 w 90"/>
                <a:gd name="T3" fmla="*/ 24 h 135"/>
                <a:gd name="T4" fmla="*/ 0 w 90"/>
                <a:gd name="T5" fmla="*/ 22 h 135"/>
                <a:gd name="T6" fmla="*/ 24 w 90"/>
                <a:gd name="T7" fmla="*/ 0 h 135"/>
                <a:gd name="T8" fmla="*/ 90 w 90"/>
                <a:gd name="T9" fmla="*/ 64 h 135"/>
                <a:gd name="T10" fmla="*/ 90 w 90"/>
                <a:gd name="T11" fmla="*/ 69 h 135"/>
                <a:gd name="T12" fmla="*/ 24 w 90"/>
                <a:gd name="T13" fmla="*/ 135 h 135"/>
                <a:gd name="T14" fmla="*/ 0 w 90"/>
                <a:gd name="T15" fmla="*/ 112 h 135"/>
                <a:gd name="T16" fmla="*/ 0 w 90"/>
                <a:gd name="T17" fmla="*/ 112 h 135"/>
                <a:gd name="T18" fmla="*/ 45 w 90"/>
                <a:gd name="T19" fmla="*/ 6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135">
                  <a:moveTo>
                    <a:pt x="45" y="67"/>
                  </a:moveTo>
                  <a:lnTo>
                    <a:pt x="0" y="24"/>
                  </a:lnTo>
                  <a:lnTo>
                    <a:pt x="0" y="22"/>
                  </a:lnTo>
                  <a:lnTo>
                    <a:pt x="24" y="0"/>
                  </a:lnTo>
                  <a:lnTo>
                    <a:pt x="90" y="64"/>
                  </a:lnTo>
                  <a:lnTo>
                    <a:pt x="90" y="69"/>
                  </a:lnTo>
                  <a:lnTo>
                    <a:pt x="24" y="135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45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38200" y="3292050"/>
            <a:ext cx="1526391" cy="1762873"/>
            <a:chOff x="838200" y="2667000"/>
            <a:chExt cx="1526391" cy="1762873"/>
          </a:xfrm>
        </p:grpSpPr>
        <p:sp>
          <p:nvSpPr>
            <p:cNvPr id="27" name="Freeform 7"/>
            <p:cNvSpPr/>
            <p:nvPr/>
          </p:nvSpPr>
          <p:spPr bwMode="auto">
            <a:xfrm>
              <a:off x="838200" y="2667000"/>
              <a:ext cx="1526391" cy="1762873"/>
            </a:xfrm>
            <a:custGeom>
              <a:avLst/>
              <a:gdLst>
                <a:gd name="T0" fmla="*/ 0 w 923"/>
                <a:gd name="T1" fmla="*/ 268 h 1066"/>
                <a:gd name="T2" fmla="*/ 461 w 923"/>
                <a:gd name="T3" fmla="*/ 0 h 1066"/>
                <a:gd name="T4" fmla="*/ 923 w 923"/>
                <a:gd name="T5" fmla="*/ 268 h 1066"/>
                <a:gd name="T6" fmla="*/ 923 w 923"/>
                <a:gd name="T7" fmla="*/ 801 h 1066"/>
                <a:gd name="T8" fmla="*/ 461 w 923"/>
                <a:gd name="T9" fmla="*/ 1066 h 1066"/>
                <a:gd name="T10" fmla="*/ 0 w 923"/>
                <a:gd name="T11" fmla="*/ 801 h 1066"/>
                <a:gd name="T12" fmla="*/ 0 w 923"/>
                <a:gd name="T13" fmla="*/ 268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3" h="1066">
                  <a:moveTo>
                    <a:pt x="0" y="268"/>
                  </a:moveTo>
                  <a:lnTo>
                    <a:pt x="461" y="0"/>
                  </a:lnTo>
                  <a:lnTo>
                    <a:pt x="923" y="268"/>
                  </a:lnTo>
                  <a:lnTo>
                    <a:pt x="923" y="801"/>
                  </a:lnTo>
                  <a:lnTo>
                    <a:pt x="461" y="1066"/>
                  </a:lnTo>
                  <a:lnTo>
                    <a:pt x="0" y="801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181B9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838200" y="2667000"/>
              <a:ext cx="1526391" cy="1762873"/>
            </a:xfrm>
            <a:custGeom>
              <a:avLst/>
              <a:gdLst>
                <a:gd name="T0" fmla="*/ 0 w 923"/>
                <a:gd name="T1" fmla="*/ 268 h 1066"/>
                <a:gd name="T2" fmla="*/ 461 w 923"/>
                <a:gd name="T3" fmla="*/ 0 h 1066"/>
                <a:gd name="T4" fmla="*/ 923 w 923"/>
                <a:gd name="T5" fmla="*/ 268 h 1066"/>
                <a:gd name="T6" fmla="*/ 923 w 923"/>
                <a:gd name="T7" fmla="*/ 801 h 1066"/>
                <a:gd name="T8" fmla="*/ 461 w 923"/>
                <a:gd name="T9" fmla="*/ 1066 h 1066"/>
                <a:gd name="T10" fmla="*/ 0 w 923"/>
                <a:gd name="T11" fmla="*/ 801 h 1066"/>
                <a:gd name="T12" fmla="*/ 0 w 923"/>
                <a:gd name="T13" fmla="*/ 268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3" h="1066">
                  <a:moveTo>
                    <a:pt x="0" y="268"/>
                  </a:moveTo>
                  <a:lnTo>
                    <a:pt x="461" y="0"/>
                  </a:lnTo>
                  <a:lnTo>
                    <a:pt x="923" y="268"/>
                  </a:lnTo>
                  <a:lnTo>
                    <a:pt x="923" y="801"/>
                  </a:lnTo>
                  <a:lnTo>
                    <a:pt x="461" y="1066"/>
                  </a:lnTo>
                  <a:lnTo>
                    <a:pt x="0" y="801"/>
                  </a:lnTo>
                  <a:lnTo>
                    <a:pt x="0" y="2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1600568" y="2667000"/>
              <a:ext cx="764022" cy="1762873"/>
            </a:xfrm>
            <a:custGeom>
              <a:avLst/>
              <a:gdLst>
                <a:gd name="T0" fmla="*/ 0 w 462"/>
                <a:gd name="T1" fmla="*/ 0 h 1066"/>
                <a:gd name="T2" fmla="*/ 0 w 462"/>
                <a:gd name="T3" fmla="*/ 1066 h 1066"/>
                <a:gd name="T4" fmla="*/ 462 w 462"/>
                <a:gd name="T5" fmla="*/ 801 h 1066"/>
                <a:gd name="T6" fmla="*/ 462 w 462"/>
                <a:gd name="T7" fmla="*/ 268 h 1066"/>
                <a:gd name="T8" fmla="*/ 0 w 462"/>
                <a:gd name="T9" fmla="*/ 0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2" h="1066">
                  <a:moveTo>
                    <a:pt x="0" y="0"/>
                  </a:moveTo>
                  <a:lnTo>
                    <a:pt x="0" y="1066"/>
                  </a:lnTo>
                  <a:lnTo>
                    <a:pt x="462" y="801"/>
                  </a:lnTo>
                  <a:lnTo>
                    <a:pt x="462" y="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81B9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1600568" y="2667000"/>
              <a:ext cx="764022" cy="1762873"/>
            </a:xfrm>
            <a:custGeom>
              <a:avLst/>
              <a:gdLst>
                <a:gd name="T0" fmla="*/ 0 w 462"/>
                <a:gd name="T1" fmla="*/ 0 h 1066"/>
                <a:gd name="T2" fmla="*/ 0 w 462"/>
                <a:gd name="T3" fmla="*/ 1066 h 1066"/>
                <a:gd name="T4" fmla="*/ 462 w 462"/>
                <a:gd name="T5" fmla="*/ 801 h 1066"/>
                <a:gd name="T6" fmla="*/ 462 w 462"/>
                <a:gd name="T7" fmla="*/ 268 h 1066"/>
                <a:gd name="T8" fmla="*/ 0 w 462"/>
                <a:gd name="T9" fmla="*/ 0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2" h="1066">
                  <a:moveTo>
                    <a:pt x="0" y="0"/>
                  </a:moveTo>
                  <a:lnTo>
                    <a:pt x="0" y="1066"/>
                  </a:lnTo>
                  <a:lnTo>
                    <a:pt x="462" y="801"/>
                  </a:lnTo>
                  <a:lnTo>
                    <a:pt x="462" y="26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967665" y="3109785"/>
              <a:ext cx="1273054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电子</a:t>
              </a:r>
              <a:endPara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spcAft>
                  <a:spcPts val="0"/>
                </a:spcAft>
              </a:pPr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信息化</a:t>
              </a:r>
              <a:endPara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Shape 556"/>
            <p:cNvSpPr/>
            <p:nvPr/>
          </p:nvSpPr>
          <p:spPr>
            <a:xfrm>
              <a:off x="925730" y="3200400"/>
              <a:ext cx="306123" cy="30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28" y="17466"/>
                  </a:moveTo>
                  <a:cubicBezTo>
                    <a:pt x="16669" y="16923"/>
                    <a:pt x="15846" y="16465"/>
                    <a:pt x="14963" y="16121"/>
                  </a:cubicBezTo>
                  <a:cubicBezTo>
                    <a:pt x="15595" y="14609"/>
                    <a:pt x="15967" y="12928"/>
                    <a:pt x="16010" y="11148"/>
                  </a:cubicBezTo>
                  <a:lnTo>
                    <a:pt x="20188" y="11148"/>
                  </a:lnTo>
                  <a:cubicBezTo>
                    <a:pt x="20097" y="13612"/>
                    <a:pt x="19065" y="15838"/>
                    <a:pt x="17428" y="17466"/>
                  </a:cubicBezTo>
                  <a:moveTo>
                    <a:pt x="1411" y="11148"/>
                  </a:moveTo>
                  <a:lnTo>
                    <a:pt x="5589" y="11148"/>
                  </a:lnTo>
                  <a:cubicBezTo>
                    <a:pt x="5632" y="12928"/>
                    <a:pt x="6004" y="14609"/>
                    <a:pt x="6636" y="16121"/>
                  </a:cubicBezTo>
                  <a:cubicBezTo>
                    <a:pt x="5753" y="16465"/>
                    <a:pt x="4931" y="16923"/>
                    <a:pt x="4171" y="17466"/>
                  </a:cubicBezTo>
                  <a:cubicBezTo>
                    <a:pt x="2534" y="15838"/>
                    <a:pt x="1502" y="13612"/>
                    <a:pt x="1411" y="11148"/>
                  </a:cubicBezTo>
                  <a:moveTo>
                    <a:pt x="3785" y="4553"/>
                  </a:moveTo>
                  <a:cubicBezTo>
                    <a:pt x="4579" y="5170"/>
                    <a:pt x="5448" y="5691"/>
                    <a:pt x="6388" y="6084"/>
                  </a:cubicBezTo>
                  <a:cubicBezTo>
                    <a:pt x="5901" y="7433"/>
                    <a:pt x="5627" y="8908"/>
                    <a:pt x="5589" y="10451"/>
                  </a:cubicBezTo>
                  <a:lnTo>
                    <a:pt x="1411" y="10451"/>
                  </a:lnTo>
                  <a:cubicBezTo>
                    <a:pt x="1494" y="8190"/>
                    <a:pt x="2376" y="6135"/>
                    <a:pt x="3785" y="4553"/>
                  </a:cubicBezTo>
                  <a:moveTo>
                    <a:pt x="11148" y="10451"/>
                  </a:moveTo>
                  <a:lnTo>
                    <a:pt x="11148" y="6950"/>
                  </a:lnTo>
                  <a:cubicBezTo>
                    <a:pt x="12339" y="6913"/>
                    <a:pt x="13484" y="6696"/>
                    <a:pt x="14558" y="6324"/>
                  </a:cubicBezTo>
                  <a:cubicBezTo>
                    <a:pt x="15018" y="7598"/>
                    <a:pt x="15276" y="8992"/>
                    <a:pt x="15314" y="10451"/>
                  </a:cubicBezTo>
                  <a:cubicBezTo>
                    <a:pt x="15314" y="10451"/>
                    <a:pt x="11148" y="10451"/>
                    <a:pt x="11148" y="10451"/>
                  </a:cubicBezTo>
                  <a:close/>
                  <a:moveTo>
                    <a:pt x="14311" y="15882"/>
                  </a:moveTo>
                  <a:cubicBezTo>
                    <a:pt x="13309" y="15559"/>
                    <a:pt x="12247" y="15380"/>
                    <a:pt x="11148" y="15346"/>
                  </a:cubicBezTo>
                  <a:lnTo>
                    <a:pt x="11148" y="11148"/>
                  </a:lnTo>
                  <a:lnTo>
                    <a:pt x="15314" y="11148"/>
                  </a:lnTo>
                  <a:cubicBezTo>
                    <a:pt x="15270" y="12844"/>
                    <a:pt x="14914" y="14445"/>
                    <a:pt x="14311" y="15882"/>
                  </a:cubicBezTo>
                  <a:moveTo>
                    <a:pt x="14683" y="16757"/>
                  </a:moveTo>
                  <a:cubicBezTo>
                    <a:pt x="15476" y="17063"/>
                    <a:pt x="16218" y="17466"/>
                    <a:pt x="16904" y="17941"/>
                  </a:cubicBezTo>
                  <a:cubicBezTo>
                    <a:pt x="15632" y="19031"/>
                    <a:pt x="14067" y="19781"/>
                    <a:pt x="12344" y="20068"/>
                  </a:cubicBezTo>
                  <a:cubicBezTo>
                    <a:pt x="13280" y="19136"/>
                    <a:pt x="14076" y="18017"/>
                    <a:pt x="14683" y="16757"/>
                  </a:cubicBezTo>
                  <a:moveTo>
                    <a:pt x="11148" y="20188"/>
                  </a:moveTo>
                  <a:lnTo>
                    <a:pt x="11148" y="16043"/>
                  </a:lnTo>
                  <a:cubicBezTo>
                    <a:pt x="12146" y="16075"/>
                    <a:pt x="13113" y="16231"/>
                    <a:pt x="14025" y="16516"/>
                  </a:cubicBezTo>
                  <a:cubicBezTo>
                    <a:pt x="13314" y="17970"/>
                    <a:pt x="12343" y="19223"/>
                    <a:pt x="11185" y="20186"/>
                  </a:cubicBezTo>
                  <a:cubicBezTo>
                    <a:pt x="11185" y="20186"/>
                    <a:pt x="11148" y="20188"/>
                    <a:pt x="11148" y="20188"/>
                  </a:cubicBezTo>
                  <a:close/>
                  <a:moveTo>
                    <a:pt x="9255" y="20068"/>
                  </a:moveTo>
                  <a:cubicBezTo>
                    <a:pt x="7532" y="19781"/>
                    <a:pt x="5967" y="19031"/>
                    <a:pt x="4695" y="17941"/>
                  </a:cubicBezTo>
                  <a:cubicBezTo>
                    <a:pt x="5381" y="17466"/>
                    <a:pt x="6123" y="17063"/>
                    <a:pt x="6916" y="16757"/>
                  </a:cubicBezTo>
                  <a:cubicBezTo>
                    <a:pt x="7523" y="18017"/>
                    <a:pt x="8319" y="19136"/>
                    <a:pt x="9255" y="20068"/>
                  </a:cubicBezTo>
                  <a:moveTo>
                    <a:pt x="10451" y="11148"/>
                  </a:moveTo>
                  <a:lnTo>
                    <a:pt x="10451" y="15346"/>
                  </a:lnTo>
                  <a:cubicBezTo>
                    <a:pt x="9352" y="15380"/>
                    <a:pt x="8290" y="15559"/>
                    <a:pt x="7288" y="15882"/>
                  </a:cubicBezTo>
                  <a:cubicBezTo>
                    <a:pt x="6685" y="14445"/>
                    <a:pt x="6329" y="12844"/>
                    <a:pt x="6285" y="11148"/>
                  </a:cubicBezTo>
                  <a:cubicBezTo>
                    <a:pt x="6285" y="11148"/>
                    <a:pt x="10451" y="11148"/>
                    <a:pt x="10451" y="11148"/>
                  </a:cubicBezTo>
                  <a:close/>
                  <a:moveTo>
                    <a:pt x="7041" y="6324"/>
                  </a:moveTo>
                  <a:cubicBezTo>
                    <a:pt x="8115" y="6696"/>
                    <a:pt x="9260" y="6913"/>
                    <a:pt x="10451" y="6950"/>
                  </a:cubicBezTo>
                  <a:lnTo>
                    <a:pt x="10451" y="10451"/>
                  </a:lnTo>
                  <a:lnTo>
                    <a:pt x="6285" y="10451"/>
                  </a:lnTo>
                  <a:cubicBezTo>
                    <a:pt x="6324" y="8992"/>
                    <a:pt x="6581" y="7598"/>
                    <a:pt x="7041" y="6324"/>
                  </a:cubicBezTo>
                  <a:moveTo>
                    <a:pt x="6651" y="5442"/>
                  </a:moveTo>
                  <a:cubicBezTo>
                    <a:pt x="5790" y="5084"/>
                    <a:pt x="4993" y="4609"/>
                    <a:pt x="4263" y="4050"/>
                  </a:cubicBezTo>
                  <a:cubicBezTo>
                    <a:pt x="5606" y="2749"/>
                    <a:pt x="7332" y="1851"/>
                    <a:pt x="9255" y="1531"/>
                  </a:cubicBezTo>
                  <a:cubicBezTo>
                    <a:pt x="8175" y="2610"/>
                    <a:pt x="7286" y="3939"/>
                    <a:pt x="6651" y="5442"/>
                  </a:cubicBezTo>
                  <a:moveTo>
                    <a:pt x="10451" y="1411"/>
                  </a:moveTo>
                  <a:lnTo>
                    <a:pt x="10451" y="6253"/>
                  </a:lnTo>
                  <a:cubicBezTo>
                    <a:pt x="9352" y="6217"/>
                    <a:pt x="8296" y="6021"/>
                    <a:pt x="7303" y="5681"/>
                  </a:cubicBezTo>
                  <a:cubicBezTo>
                    <a:pt x="8029" y="3972"/>
                    <a:pt x="9101" y="2507"/>
                    <a:pt x="10415" y="1413"/>
                  </a:cubicBezTo>
                  <a:cubicBezTo>
                    <a:pt x="10427" y="1412"/>
                    <a:pt x="10439" y="1411"/>
                    <a:pt x="10451" y="1411"/>
                  </a:cubicBezTo>
                  <a:moveTo>
                    <a:pt x="12344" y="1531"/>
                  </a:moveTo>
                  <a:cubicBezTo>
                    <a:pt x="14267" y="1851"/>
                    <a:pt x="15993" y="2749"/>
                    <a:pt x="17336" y="4050"/>
                  </a:cubicBezTo>
                  <a:cubicBezTo>
                    <a:pt x="16606" y="4609"/>
                    <a:pt x="15809" y="5084"/>
                    <a:pt x="14948" y="5442"/>
                  </a:cubicBezTo>
                  <a:cubicBezTo>
                    <a:pt x="14313" y="3939"/>
                    <a:pt x="13424" y="2610"/>
                    <a:pt x="12344" y="1531"/>
                  </a:cubicBezTo>
                  <a:moveTo>
                    <a:pt x="11184" y="1413"/>
                  </a:moveTo>
                  <a:cubicBezTo>
                    <a:pt x="12498" y="2507"/>
                    <a:pt x="13570" y="3972"/>
                    <a:pt x="14296" y="5681"/>
                  </a:cubicBezTo>
                  <a:cubicBezTo>
                    <a:pt x="13303" y="6021"/>
                    <a:pt x="12247" y="6217"/>
                    <a:pt x="11148" y="6253"/>
                  </a:cubicBezTo>
                  <a:lnTo>
                    <a:pt x="11148" y="1411"/>
                  </a:lnTo>
                  <a:cubicBezTo>
                    <a:pt x="11160" y="1411"/>
                    <a:pt x="11172" y="1412"/>
                    <a:pt x="11184" y="1413"/>
                  </a:cubicBezTo>
                  <a:moveTo>
                    <a:pt x="10414" y="20186"/>
                  </a:moveTo>
                  <a:cubicBezTo>
                    <a:pt x="9256" y="19223"/>
                    <a:pt x="8285" y="17970"/>
                    <a:pt x="7574" y="16516"/>
                  </a:cubicBezTo>
                  <a:cubicBezTo>
                    <a:pt x="8486" y="16231"/>
                    <a:pt x="9453" y="16075"/>
                    <a:pt x="10451" y="16043"/>
                  </a:cubicBezTo>
                  <a:lnTo>
                    <a:pt x="10451" y="20188"/>
                  </a:lnTo>
                  <a:cubicBezTo>
                    <a:pt x="10451" y="20188"/>
                    <a:pt x="10414" y="20186"/>
                    <a:pt x="10414" y="20186"/>
                  </a:cubicBezTo>
                  <a:close/>
                  <a:moveTo>
                    <a:pt x="20188" y="10451"/>
                  </a:moveTo>
                  <a:lnTo>
                    <a:pt x="16010" y="10451"/>
                  </a:lnTo>
                  <a:cubicBezTo>
                    <a:pt x="15972" y="8908"/>
                    <a:pt x="15698" y="7433"/>
                    <a:pt x="15211" y="6084"/>
                  </a:cubicBezTo>
                  <a:cubicBezTo>
                    <a:pt x="16151" y="5691"/>
                    <a:pt x="17020" y="5170"/>
                    <a:pt x="17814" y="4553"/>
                  </a:cubicBezTo>
                  <a:cubicBezTo>
                    <a:pt x="19223" y="6135"/>
                    <a:pt x="20105" y="8190"/>
                    <a:pt x="20188" y="10451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algn="ctr" defTabSz="228600">
                <a:defRPr sz="15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388247" y="4773790"/>
            <a:ext cx="1526391" cy="1766181"/>
            <a:chOff x="3388247" y="4148740"/>
            <a:chExt cx="1526391" cy="1766181"/>
          </a:xfrm>
        </p:grpSpPr>
        <p:sp>
          <p:nvSpPr>
            <p:cNvPr id="34" name="Freeform 17"/>
            <p:cNvSpPr/>
            <p:nvPr/>
          </p:nvSpPr>
          <p:spPr bwMode="auto">
            <a:xfrm>
              <a:off x="3388247" y="4148740"/>
              <a:ext cx="1526391" cy="1766181"/>
            </a:xfrm>
            <a:custGeom>
              <a:avLst/>
              <a:gdLst>
                <a:gd name="T0" fmla="*/ 0 w 923"/>
                <a:gd name="T1" fmla="*/ 267 h 1068"/>
                <a:gd name="T2" fmla="*/ 462 w 923"/>
                <a:gd name="T3" fmla="*/ 0 h 1068"/>
                <a:gd name="T4" fmla="*/ 923 w 923"/>
                <a:gd name="T5" fmla="*/ 267 h 1068"/>
                <a:gd name="T6" fmla="*/ 923 w 923"/>
                <a:gd name="T7" fmla="*/ 800 h 1068"/>
                <a:gd name="T8" fmla="*/ 462 w 923"/>
                <a:gd name="T9" fmla="*/ 1068 h 1068"/>
                <a:gd name="T10" fmla="*/ 0 w 923"/>
                <a:gd name="T11" fmla="*/ 800 h 1068"/>
                <a:gd name="T12" fmla="*/ 0 w 923"/>
                <a:gd name="T13" fmla="*/ 267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3" h="1068">
                  <a:moveTo>
                    <a:pt x="0" y="267"/>
                  </a:moveTo>
                  <a:lnTo>
                    <a:pt x="462" y="0"/>
                  </a:lnTo>
                  <a:lnTo>
                    <a:pt x="923" y="267"/>
                  </a:lnTo>
                  <a:lnTo>
                    <a:pt x="923" y="800"/>
                  </a:lnTo>
                  <a:lnTo>
                    <a:pt x="462" y="1068"/>
                  </a:lnTo>
                  <a:lnTo>
                    <a:pt x="0" y="80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B6D035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5" name="Freeform 18"/>
            <p:cNvSpPr/>
            <p:nvPr/>
          </p:nvSpPr>
          <p:spPr bwMode="auto">
            <a:xfrm>
              <a:off x="3388247" y="4148740"/>
              <a:ext cx="1526391" cy="1766181"/>
            </a:xfrm>
            <a:custGeom>
              <a:avLst/>
              <a:gdLst>
                <a:gd name="T0" fmla="*/ 0 w 923"/>
                <a:gd name="T1" fmla="*/ 267 h 1068"/>
                <a:gd name="T2" fmla="*/ 462 w 923"/>
                <a:gd name="T3" fmla="*/ 0 h 1068"/>
                <a:gd name="T4" fmla="*/ 923 w 923"/>
                <a:gd name="T5" fmla="*/ 267 h 1068"/>
                <a:gd name="T6" fmla="*/ 923 w 923"/>
                <a:gd name="T7" fmla="*/ 800 h 1068"/>
                <a:gd name="T8" fmla="*/ 462 w 923"/>
                <a:gd name="T9" fmla="*/ 1068 h 1068"/>
                <a:gd name="T10" fmla="*/ 0 w 923"/>
                <a:gd name="T11" fmla="*/ 800 h 1068"/>
                <a:gd name="T12" fmla="*/ 0 w 923"/>
                <a:gd name="T13" fmla="*/ 267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3" h="1068">
                  <a:moveTo>
                    <a:pt x="0" y="267"/>
                  </a:moveTo>
                  <a:lnTo>
                    <a:pt x="462" y="0"/>
                  </a:lnTo>
                  <a:lnTo>
                    <a:pt x="923" y="267"/>
                  </a:lnTo>
                  <a:lnTo>
                    <a:pt x="923" y="800"/>
                  </a:lnTo>
                  <a:lnTo>
                    <a:pt x="462" y="1068"/>
                  </a:lnTo>
                  <a:lnTo>
                    <a:pt x="0" y="800"/>
                  </a:lnTo>
                  <a:lnTo>
                    <a:pt x="0" y="2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6" name="Freeform 19"/>
            <p:cNvSpPr/>
            <p:nvPr/>
          </p:nvSpPr>
          <p:spPr bwMode="auto">
            <a:xfrm>
              <a:off x="4152269" y="4148740"/>
              <a:ext cx="762369" cy="1766181"/>
            </a:xfrm>
            <a:custGeom>
              <a:avLst/>
              <a:gdLst>
                <a:gd name="T0" fmla="*/ 0 w 461"/>
                <a:gd name="T1" fmla="*/ 0 h 1068"/>
                <a:gd name="T2" fmla="*/ 0 w 461"/>
                <a:gd name="T3" fmla="*/ 1068 h 1068"/>
                <a:gd name="T4" fmla="*/ 461 w 461"/>
                <a:gd name="T5" fmla="*/ 800 h 1068"/>
                <a:gd name="T6" fmla="*/ 461 w 461"/>
                <a:gd name="T7" fmla="*/ 267 h 1068"/>
                <a:gd name="T8" fmla="*/ 0 w 461"/>
                <a:gd name="T9" fmla="*/ 0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" h="1068">
                  <a:moveTo>
                    <a:pt x="0" y="0"/>
                  </a:moveTo>
                  <a:lnTo>
                    <a:pt x="0" y="1068"/>
                  </a:lnTo>
                  <a:lnTo>
                    <a:pt x="461" y="800"/>
                  </a:lnTo>
                  <a:lnTo>
                    <a:pt x="461" y="2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D035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7" name="Freeform 20"/>
            <p:cNvSpPr/>
            <p:nvPr/>
          </p:nvSpPr>
          <p:spPr bwMode="auto">
            <a:xfrm>
              <a:off x="4152269" y="4148740"/>
              <a:ext cx="762369" cy="1766181"/>
            </a:xfrm>
            <a:custGeom>
              <a:avLst/>
              <a:gdLst>
                <a:gd name="T0" fmla="*/ 0 w 461"/>
                <a:gd name="T1" fmla="*/ 0 h 1068"/>
                <a:gd name="T2" fmla="*/ 0 w 461"/>
                <a:gd name="T3" fmla="*/ 1068 h 1068"/>
                <a:gd name="T4" fmla="*/ 461 w 461"/>
                <a:gd name="T5" fmla="*/ 800 h 1068"/>
                <a:gd name="T6" fmla="*/ 461 w 461"/>
                <a:gd name="T7" fmla="*/ 267 h 1068"/>
                <a:gd name="T8" fmla="*/ 0 w 461"/>
                <a:gd name="T9" fmla="*/ 0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" h="1068">
                  <a:moveTo>
                    <a:pt x="0" y="0"/>
                  </a:moveTo>
                  <a:lnTo>
                    <a:pt x="0" y="1068"/>
                  </a:lnTo>
                  <a:lnTo>
                    <a:pt x="461" y="800"/>
                  </a:lnTo>
                  <a:lnTo>
                    <a:pt x="461" y="26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8" name="Freeform 368"/>
            <p:cNvSpPr>
              <a:spLocks noEditPoints="1"/>
            </p:cNvSpPr>
            <p:nvPr/>
          </p:nvSpPr>
          <p:spPr bwMode="auto">
            <a:xfrm>
              <a:off x="3564831" y="4806475"/>
              <a:ext cx="113313" cy="224672"/>
            </a:xfrm>
            <a:custGeom>
              <a:avLst/>
              <a:gdLst>
                <a:gd name="T0" fmla="*/ 23 w 49"/>
                <a:gd name="T1" fmla="*/ 78 h 97"/>
                <a:gd name="T2" fmla="*/ 23 w 49"/>
                <a:gd name="T3" fmla="*/ 78 h 97"/>
                <a:gd name="T4" fmla="*/ 23 w 49"/>
                <a:gd name="T5" fmla="*/ 78 h 97"/>
                <a:gd name="T6" fmla="*/ 23 w 49"/>
                <a:gd name="T7" fmla="*/ 78 h 97"/>
                <a:gd name="T8" fmla="*/ 49 w 49"/>
                <a:gd name="T9" fmla="*/ 0 h 97"/>
                <a:gd name="T10" fmla="*/ 19 w 49"/>
                <a:gd name="T11" fmla="*/ 14 h 97"/>
                <a:gd name="T12" fmla="*/ 19 w 49"/>
                <a:gd name="T13" fmla="*/ 83 h 97"/>
                <a:gd name="T14" fmla="*/ 49 w 49"/>
                <a:gd name="T15" fmla="*/ 97 h 97"/>
                <a:gd name="T16" fmla="*/ 49 w 49"/>
                <a:gd name="T17" fmla="*/ 80 h 97"/>
                <a:gd name="T18" fmla="*/ 30 w 49"/>
                <a:gd name="T19" fmla="*/ 71 h 97"/>
                <a:gd name="T20" fmla="*/ 30 w 49"/>
                <a:gd name="T21" fmla="*/ 25 h 97"/>
                <a:gd name="T22" fmla="*/ 49 w 49"/>
                <a:gd name="T23" fmla="*/ 16 h 97"/>
                <a:gd name="T24" fmla="*/ 49 w 49"/>
                <a:gd name="T2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97">
                  <a:moveTo>
                    <a:pt x="23" y="78"/>
                  </a:moveTo>
                  <a:cubicBezTo>
                    <a:pt x="23" y="78"/>
                    <a:pt x="23" y="78"/>
                    <a:pt x="23" y="78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3" y="78"/>
                    <a:pt x="23" y="78"/>
                    <a:pt x="23" y="78"/>
                  </a:cubicBezTo>
                  <a:moveTo>
                    <a:pt x="49" y="0"/>
                  </a:moveTo>
                  <a:cubicBezTo>
                    <a:pt x="38" y="0"/>
                    <a:pt x="27" y="5"/>
                    <a:pt x="19" y="14"/>
                  </a:cubicBezTo>
                  <a:cubicBezTo>
                    <a:pt x="0" y="33"/>
                    <a:pt x="0" y="64"/>
                    <a:pt x="19" y="83"/>
                  </a:cubicBezTo>
                  <a:cubicBezTo>
                    <a:pt x="27" y="91"/>
                    <a:pt x="38" y="96"/>
                    <a:pt x="49" y="97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2" y="80"/>
                    <a:pt x="35" y="77"/>
                    <a:pt x="30" y="71"/>
                  </a:cubicBezTo>
                  <a:cubicBezTo>
                    <a:pt x="17" y="58"/>
                    <a:pt x="17" y="38"/>
                    <a:pt x="30" y="25"/>
                  </a:cubicBezTo>
                  <a:cubicBezTo>
                    <a:pt x="35" y="20"/>
                    <a:pt x="42" y="17"/>
                    <a:pt x="49" y="16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solidFill>
              <a:srgbClr val="F7FA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9" name="Freeform 369"/>
            <p:cNvSpPr/>
            <p:nvPr/>
          </p:nvSpPr>
          <p:spPr bwMode="auto">
            <a:xfrm>
              <a:off x="3678144" y="4803544"/>
              <a:ext cx="131873" cy="227603"/>
            </a:xfrm>
            <a:custGeom>
              <a:avLst/>
              <a:gdLst>
                <a:gd name="T0" fmla="*/ 4 w 57"/>
                <a:gd name="T1" fmla="*/ 0 h 98"/>
                <a:gd name="T2" fmla="*/ 0 w 57"/>
                <a:gd name="T3" fmla="*/ 1 h 98"/>
                <a:gd name="T4" fmla="*/ 0 w 57"/>
                <a:gd name="T5" fmla="*/ 17 h 98"/>
                <a:gd name="T6" fmla="*/ 4 w 57"/>
                <a:gd name="T7" fmla="*/ 17 h 98"/>
                <a:gd name="T8" fmla="*/ 27 w 57"/>
                <a:gd name="T9" fmla="*/ 26 h 98"/>
                <a:gd name="T10" fmla="*/ 27 w 57"/>
                <a:gd name="T11" fmla="*/ 72 h 98"/>
                <a:gd name="T12" fmla="*/ 4 w 57"/>
                <a:gd name="T13" fmla="*/ 82 h 98"/>
                <a:gd name="T14" fmla="*/ 0 w 57"/>
                <a:gd name="T15" fmla="*/ 81 h 98"/>
                <a:gd name="T16" fmla="*/ 0 w 57"/>
                <a:gd name="T17" fmla="*/ 98 h 98"/>
                <a:gd name="T18" fmla="*/ 4 w 57"/>
                <a:gd name="T19" fmla="*/ 98 h 98"/>
                <a:gd name="T20" fmla="*/ 38 w 57"/>
                <a:gd name="T21" fmla="*/ 84 h 98"/>
                <a:gd name="T22" fmla="*/ 38 w 57"/>
                <a:gd name="T23" fmla="*/ 15 h 98"/>
                <a:gd name="T24" fmla="*/ 4 w 57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98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7"/>
                    <a:pt x="3" y="17"/>
                    <a:pt x="4" y="17"/>
                  </a:cubicBezTo>
                  <a:cubicBezTo>
                    <a:pt x="12" y="17"/>
                    <a:pt x="21" y="20"/>
                    <a:pt x="27" y="26"/>
                  </a:cubicBezTo>
                  <a:cubicBezTo>
                    <a:pt x="40" y="39"/>
                    <a:pt x="40" y="59"/>
                    <a:pt x="27" y="72"/>
                  </a:cubicBezTo>
                  <a:cubicBezTo>
                    <a:pt x="21" y="78"/>
                    <a:pt x="12" y="82"/>
                    <a:pt x="4" y="82"/>
                  </a:cubicBezTo>
                  <a:cubicBezTo>
                    <a:pt x="3" y="82"/>
                    <a:pt x="2" y="82"/>
                    <a:pt x="0" y="81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2" y="98"/>
                    <a:pt x="3" y="98"/>
                    <a:pt x="4" y="98"/>
                  </a:cubicBezTo>
                  <a:cubicBezTo>
                    <a:pt x="16" y="98"/>
                    <a:pt x="29" y="93"/>
                    <a:pt x="38" y="84"/>
                  </a:cubicBezTo>
                  <a:cubicBezTo>
                    <a:pt x="57" y="65"/>
                    <a:pt x="57" y="34"/>
                    <a:pt x="38" y="15"/>
                  </a:cubicBezTo>
                  <a:cubicBezTo>
                    <a:pt x="29" y="5"/>
                    <a:pt x="16" y="0"/>
                    <a:pt x="4" y="0"/>
                  </a:cubicBezTo>
                </a:path>
              </a:pathLst>
            </a:custGeom>
            <a:solidFill>
              <a:srgbClr val="F5F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0" name="Rectangle 370"/>
            <p:cNvSpPr>
              <a:spLocks noChangeArrowheads="1"/>
            </p:cNvSpPr>
            <p:nvPr/>
          </p:nvSpPr>
          <p:spPr bwMode="auto">
            <a:xfrm>
              <a:off x="3617580" y="4987189"/>
              <a:ext cx="977" cy="977"/>
            </a:xfrm>
            <a:prstGeom prst="rect">
              <a:avLst/>
            </a:prstGeom>
            <a:solidFill>
              <a:srgbClr val="F7FA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1" name="Freeform 371"/>
            <p:cNvSpPr/>
            <p:nvPr/>
          </p:nvSpPr>
          <p:spPr bwMode="auto">
            <a:xfrm>
              <a:off x="3617580" y="498718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2" name="Freeform 372"/>
            <p:cNvSpPr/>
            <p:nvPr/>
          </p:nvSpPr>
          <p:spPr bwMode="auto">
            <a:xfrm>
              <a:off x="3493522" y="4995981"/>
              <a:ext cx="115267" cy="113313"/>
            </a:xfrm>
            <a:custGeom>
              <a:avLst/>
              <a:gdLst>
                <a:gd name="T0" fmla="*/ 36 w 50"/>
                <a:gd name="T1" fmla="*/ 0 h 49"/>
                <a:gd name="T2" fmla="*/ 4 w 50"/>
                <a:gd name="T3" fmla="*/ 32 h 49"/>
                <a:gd name="T4" fmla="*/ 4 w 50"/>
                <a:gd name="T5" fmla="*/ 47 h 49"/>
                <a:gd name="T6" fmla="*/ 11 w 50"/>
                <a:gd name="T7" fmla="*/ 49 h 49"/>
                <a:gd name="T8" fmla="*/ 18 w 50"/>
                <a:gd name="T9" fmla="*/ 47 h 49"/>
                <a:gd name="T10" fmla="*/ 50 w 50"/>
                <a:gd name="T11" fmla="*/ 14 h 49"/>
                <a:gd name="T12" fmla="*/ 42 w 50"/>
                <a:gd name="T13" fmla="*/ 8 h 49"/>
                <a:gd name="T14" fmla="*/ 36 w 50"/>
                <a:gd name="T1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49">
                  <a:moveTo>
                    <a:pt x="36" y="0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0" y="36"/>
                    <a:pt x="0" y="43"/>
                    <a:pt x="4" y="47"/>
                  </a:cubicBezTo>
                  <a:cubicBezTo>
                    <a:pt x="6" y="49"/>
                    <a:pt x="8" y="49"/>
                    <a:pt x="11" y="49"/>
                  </a:cubicBezTo>
                  <a:cubicBezTo>
                    <a:pt x="13" y="49"/>
                    <a:pt x="16" y="49"/>
                    <a:pt x="18" y="47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7" y="12"/>
                    <a:pt x="45" y="10"/>
                    <a:pt x="42" y="8"/>
                  </a:cubicBezTo>
                  <a:cubicBezTo>
                    <a:pt x="40" y="5"/>
                    <a:pt x="38" y="3"/>
                    <a:pt x="36" y="0"/>
                  </a:cubicBezTo>
                </a:path>
              </a:pathLst>
            </a:custGeom>
            <a:solidFill>
              <a:srgbClr val="F7FA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3533444" y="4679278"/>
              <a:ext cx="1273054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时效</a:t>
              </a:r>
              <a:endPara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spcAft>
                  <a:spcPts val="0"/>
                </a:spcAft>
              </a:pPr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精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准化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686562" y="4773790"/>
            <a:ext cx="1526391" cy="1779410"/>
            <a:chOff x="1686562" y="4148740"/>
            <a:chExt cx="1526391" cy="1779410"/>
          </a:xfrm>
        </p:grpSpPr>
        <p:sp>
          <p:nvSpPr>
            <p:cNvPr id="45" name="Freeform 14"/>
            <p:cNvSpPr/>
            <p:nvPr/>
          </p:nvSpPr>
          <p:spPr bwMode="auto">
            <a:xfrm>
              <a:off x="1686562" y="4148740"/>
              <a:ext cx="1526391" cy="1766181"/>
            </a:xfrm>
            <a:custGeom>
              <a:avLst/>
              <a:gdLst>
                <a:gd name="T0" fmla="*/ 0 w 923"/>
                <a:gd name="T1" fmla="*/ 267 h 1068"/>
                <a:gd name="T2" fmla="*/ 462 w 923"/>
                <a:gd name="T3" fmla="*/ 0 h 1068"/>
                <a:gd name="T4" fmla="*/ 923 w 923"/>
                <a:gd name="T5" fmla="*/ 267 h 1068"/>
                <a:gd name="T6" fmla="*/ 923 w 923"/>
                <a:gd name="T7" fmla="*/ 800 h 1068"/>
                <a:gd name="T8" fmla="*/ 462 w 923"/>
                <a:gd name="T9" fmla="*/ 1068 h 1068"/>
                <a:gd name="T10" fmla="*/ 0 w 923"/>
                <a:gd name="T11" fmla="*/ 800 h 1068"/>
                <a:gd name="T12" fmla="*/ 0 w 923"/>
                <a:gd name="T13" fmla="*/ 267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3" h="1068">
                  <a:moveTo>
                    <a:pt x="0" y="267"/>
                  </a:moveTo>
                  <a:lnTo>
                    <a:pt x="462" y="0"/>
                  </a:lnTo>
                  <a:lnTo>
                    <a:pt x="923" y="267"/>
                  </a:lnTo>
                  <a:lnTo>
                    <a:pt x="923" y="800"/>
                  </a:lnTo>
                  <a:lnTo>
                    <a:pt x="462" y="1068"/>
                  </a:lnTo>
                  <a:lnTo>
                    <a:pt x="0" y="80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F3CC0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6" name="Freeform 15"/>
            <p:cNvSpPr/>
            <p:nvPr/>
          </p:nvSpPr>
          <p:spPr bwMode="auto">
            <a:xfrm>
              <a:off x="1686562" y="4148740"/>
              <a:ext cx="1526391" cy="1766181"/>
            </a:xfrm>
            <a:custGeom>
              <a:avLst/>
              <a:gdLst>
                <a:gd name="T0" fmla="*/ 0 w 923"/>
                <a:gd name="T1" fmla="*/ 267 h 1068"/>
                <a:gd name="T2" fmla="*/ 462 w 923"/>
                <a:gd name="T3" fmla="*/ 0 h 1068"/>
                <a:gd name="T4" fmla="*/ 923 w 923"/>
                <a:gd name="T5" fmla="*/ 267 h 1068"/>
                <a:gd name="T6" fmla="*/ 923 w 923"/>
                <a:gd name="T7" fmla="*/ 800 h 1068"/>
                <a:gd name="T8" fmla="*/ 462 w 923"/>
                <a:gd name="T9" fmla="*/ 1068 h 1068"/>
                <a:gd name="T10" fmla="*/ 0 w 923"/>
                <a:gd name="T11" fmla="*/ 800 h 1068"/>
                <a:gd name="T12" fmla="*/ 0 w 923"/>
                <a:gd name="T13" fmla="*/ 267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3" h="1068">
                  <a:moveTo>
                    <a:pt x="0" y="267"/>
                  </a:moveTo>
                  <a:lnTo>
                    <a:pt x="462" y="0"/>
                  </a:lnTo>
                  <a:lnTo>
                    <a:pt x="923" y="267"/>
                  </a:lnTo>
                  <a:lnTo>
                    <a:pt x="923" y="800"/>
                  </a:lnTo>
                  <a:lnTo>
                    <a:pt x="462" y="1068"/>
                  </a:lnTo>
                  <a:lnTo>
                    <a:pt x="0" y="800"/>
                  </a:lnTo>
                  <a:lnTo>
                    <a:pt x="0" y="2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7" name="Freeform 19"/>
            <p:cNvSpPr/>
            <p:nvPr/>
          </p:nvSpPr>
          <p:spPr bwMode="auto">
            <a:xfrm>
              <a:off x="2439007" y="4161969"/>
              <a:ext cx="762369" cy="1766181"/>
            </a:xfrm>
            <a:custGeom>
              <a:avLst/>
              <a:gdLst>
                <a:gd name="T0" fmla="*/ 0 w 461"/>
                <a:gd name="T1" fmla="*/ 0 h 1068"/>
                <a:gd name="T2" fmla="*/ 0 w 461"/>
                <a:gd name="T3" fmla="*/ 1068 h 1068"/>
                <a:gd name="T4" fmla="*/ 461 w 461"/>
                <a:gd name="T5" fmla="*/ 800 h 1068"/>
                <a:gd name="T6" fmla="*/ 461 w 461"/>
                <a:gd name="T7" fmla="*/ 267 h 1068"/>
                <a:gd name="T8" fmla="*/ 0 w 461"/>
                <a:gd name="T9" fmla="*/ 0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" h="1068">
                  <a:moveTo>
                    <a:pt x="0" y="0"/>
                  </a:moveTo>
                  <a:lnTo>
                    <a:pt x="0" y="1068"/>
                  </a:lnTo>
                  <a:lnTo>
                    <a:pt x="461" y="800"/>
                  </a:lnTo>
                  <a:lnTo>
                    <a:pt x="461" y="2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CC0F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827474" y="4679278"/>
              <a:ext cx="1273054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</a:t>
              </a:r>
              <a:endPara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spcAft>
                  <a:spcPts val="0"/>
                </a:spcAft>
              </a:pPr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柔性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化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264"/>
            <p:cNvSpPr>
              <a:spLocks noEditPoints="1"/>
            </p:cNvSpPr>
            <p:nvPr/>
          </p:nvSpPr>
          <p:spPr bwMode="auto">
            <a:xfrm>
              <a:off x="2127873" y="4377062"/>
              <a:ext cx="298450" cy="334963"/>
            </a:xfrm>
            <a:custGeom>
              <a:avLst/>
              <a:gdLst>
                <a:gd name="T0" fmla="*/ 50 w 85"/>
                <a:gd name="T1" fmla="*/ 91 h 95"/>
                <a:gd name="T2" fmla="*/ 58 w 85"/>
                <a:gd name="T3" fmla="*/ 80 h 95"/>
                <a:gd name="T4" fmla="*/ 57 w 85"/>
                <a:gd name="T5" fmla="*/ 74 h 95"/>
                <a:gd name="T6" fmla="*/ 44 w 85"/>
                <a:gd name="T7" fmla="*/ 62 h 95"/>
                <a:gd name="T8" fmla="*/ 38 w 85"/>
                <a:gd name="T9" fmla="*/ 61 h 95"/>
                <a:gd name="T10" fmla="*/ 30 w 85"/>
                <a:gd name="T11" fmla="*/ 66 h 95"/>
                <a:gd name="T12" fmla="*/ 18 w 85"/>
                <a:gd name="T13" fmla="*/ 35 h 95"/>
                <a:gd name="T14" fmla="*/ 26 w 85"/>
                <a:gd name="T15" fmla="*/ 30 h 95"/>
                <a:gd name="T16" fmla="*/ 28 w 85"/>
                <a:gd name="T17" fmla="*/ 24 h 95"/>
                <a:gd name="T18" fmla="*/ 23 w 85"/>
                <a:gd name="T19" fmla="*/ 7 h 95"/>
                <a:gd name="T20" fmla="*/ 19 w 85"/>
                <a:gd name="T21" fmla="*/ 4 h 95"/>
                <a:gd name="T22" fmla="*/ 5 w 85"/>
                <a:gd name="T23" fmla="*/ 5 h 95"/>
                <a:gd name="T24" fmla="*/ 0 w 85"/>
                <a:gd name="T25" fmla="*/ 10 h 95"/>
                <a:gd name="T26" fmla="*/ 43 w 85"/>
                <a:gd name="T27" fmla="*/ 93 h 95"/>
                <a:gd name="T28" fmla="*/ 50 w 85"/>
                <a:gd name="T29" fmla="*/ 91 h 95"/>
                <a:gd name="T30" fmla="*/ 46 w 85"/>
                <a:gd name="T31" fmla="*/ 52 h 95"/>
                <a:gd name="T32" fmla="*/ 32 w 85"/>
                <a:gd name="T33" fmla="*/ 52 h 95"/>
                <a:gd name="T34" fmla="*/ 33 w 85"/>
                <a:gd name="T35" fmla="*/ 49 h 95"/>
                <a:gd name="T36" fmla="*/ 41 w 85"/>
                <a:gd name="T37" fmla="*/ 37 h 95"/>
                <a:gd name="T38" fmla="*/ 42 w 85"/>
                <a:gd name="T39" fmla="*/ 31 h 95"/>
                <a:gd name="T40" fmla="*/ 41 w 85"/>
                <a:gd name="T41" fmla="*/ 29 h 95"/>
                <a:gd name="T42" fmla="*/ 40 w 85"/>
                <a:gd name="T43" fmla="*/ 31 h 95"/>
                <a:gd name="T44" fmla="*/ 39 w 85"/>
                <a:gd name="T45" fmla="*/ 35 h 95"/>
                <a:gd name="T46" fmla="*/ 34 w 85"/>
                <a:gd name="T47" fmla="*/ 35 h 95"/>
                <a:gd name="T48" fmla="*/ 35 w 85"/>
                <a:gd name="T49" fmla="*/ 30 h 95"/>
                <a:gd name="T50" fmla="*/ 42 w 85"/>
                <a:gd name="T51" fmla="*/ 25 h 95"/>
                <a:gd name="T52" fmla="*/ 47 w 85"/>
                <a:gd name="T53" fmla="*/ 27 h 95"/>
                <a:gd name="T54" fmla="*/ 48 w 85"/>
                <a:gd name="T55" fmla="*/ 33 h 95"/>
                <a:gd name="T56" fmla="*/ 47 w 85"/>
                <a:gd name="T57" fmla="*/ 36 h 95"/>
                <a:gd name="T58" fmla="*/ 39 w 85"/>
                <a:gd name="T59" fmla="*/ 49 h 95"/>
                <a:gd name="T60" fmla="*/ 46 w 85"/>
                <a:gd name="T61" fmla="*/ 49 h 95"/>
                <a:gd name="T62" fmla="*/ 46 w 85"/>
                <a:gd name="T63" fmla="*/ 52 h 95"/>
                <a:gd name="T64" fmla="*/ 63 w 85"/>
                <a:gd name="T65" fmla="*/ 49 h 95"/>
                <a:gd name="T66" fmla="*/ 60 w 85"/>
                <a:gd name="T67" fmla="*/ 49 h 95"/>
                <a:gd name="T68" fmla="*/ 60 w 85"/>
                <a:gd name="T69" fmla="*/ 52 h 95"/>
                <a:gd name="T70" fmla="*/ 54 w 85"/>
                <a:gd name="T71" fmla="*/ 52 h 95"/>
                <a:gd name="T72" fmla="*/ 55 w 85"/>
                <a:gd name="T73" fmla="*/ 49 h 95"/>
                <a:gd name="T74" fmla="*/ 47 w 85"/>
                <a:gd name="T75" fmla="*/ 49 h 95"/>
                <a:gd name="T76" fmla="*/ 47 w 85"/>
                <a:gd name="T77" fmla="*/ 45 h 95"/>
                <a:gd name="T78" fmla="*/ 55 w 85"/>
                <a:gd name="T79" fmla="*/ 26 h 95"/>
                <a:gd name="T80" fmla="*/ 63 w 85"/>
                <a:gd name="T81" fmla="*/ 26 h 95"/>
                <a:gd name="T82" fmla="*/ 61 w 85"/>
                <a:gd name="T83" fmla="*/ 45 h 95"/>
                <a:gd name="T84" fmla="*/ 64 w 85"/>
                <a:gd name="T85" fmla="*/ 45 h 95"/>
                <a:gd name="T86" fmla="*/ 63 w 85"/>
                <a:gd name="T87" fmla="*/ 49 h 95"/>
                <a:gd name="T88" fmla="*/ 55 w 85"/>
                <a:gd name="T89" fmla="*/ 45 h 95"/>
                <a:gd name="T90" fmla="*/ 52 w 85"/>
                <a:gd name="T91" fmla="*/ 45 h 95"/>
                <a:gd name="T92" fmla="*/ 56 w 85"/>
                <a:gd name="T93" fmla="*/ 34 h 95"/>
                <a:gd name="T94" fmla="*/ 55 w 85"/>
                <a:gd name="T95" fmla="*/ 45 h 95"/>
                <a:gd name="T96" fmla="*/ 43 w 85"/>
                <a:gd name="T97" fmla="*/ 0 h 95"/>
                <a:gd name="T98" fmla="*/ 72 w 85"/>
                <a:gd name="T99" fmla="*/ 12 h 95"/>
                <a:gd name="T100" fmla="*/ 85 w 85"/>
                <a:gd name="T101" fmla="*/ 41 h 95"/>
                <a:gd name="T102" fmla="*/ 72 w 85"/>
                <a:gd name="T103" fmla="*/ 70 h 95"/>
                <a:gd name="T104" fmla="*/ 65 w 85"/>
                <a:gd name="T105" fmla="*/ 75 h 95"/>
                <a:gd name="T106" fmla="*/ 64 w 85"/>
                <a:gd name="T107" fmla="*/ 72 h 95"/>
                <a:gd name="T108" fmla="*/ 59 w 85"/>
                <a:gd name="T109" fmla="*/ 68 h 95"/>
                <a:gd name="T110" fmla="*/ 66 w 85"/>
                <a:gd name="T111" fmla="*/ 63 h 95"/>
                <a:gd name="T112" fmla="*/ 75 w 85"/>
                <a:gd name="T113" fmla="*/ 41 h 95"/>
                <a:gd name="T114" fmla="*/ 66 w 85"/>
                <a:gd name="T115" fmla="*/ 18 h 95"/>
                <a:gd name="T116" fmla="*/ 43 w 85"/>
                <a:gd name="T117" fmla="*/ 9 h 95"/>
                <a:gd name="T118" fmla="*/ 31 w 85"/>
                <a:gd name="T119" fmla="*/ 11 h 95"/>
                <a:gd name="T120" fmla="*/ 30 w 85"/>
                <a:gd name="T121" fmla="*/ 5 h 95"/>
                <a:gd name="T122" fmla="*/ 28 w 85"/>
                <a:gd name="T123" fmla="*/ 2 h 95"/>
                <a:gd name="T124" fmla="*/ 43 w 85"/>
                <a:gd name="T12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" h="95">
                  <a:moveTo>
                    <a:pt x="50" y="91"/>
                  </a:moveTo>
                  <a:cubicBezTo>
                    <a:pt x="53" y="87"/>
                    <a:pt x="55" y="83"/>
                    <a:pt x="58" y="80"/>
                  </a:cubicBezTo>
                  <a:cubicBezTo>
                    <a:pt x="59" y="78"/>
                    <a:pt x="58" y="76"/>
                    <a:pt x="57" y="74"/>
                  </a:cubicBezTo>
                  <a:cubicBezTo>
                    <a:pt x="52" y="70"/>
                    <a:pt x="48" y="66"/>
                    <a:pt x="44" y="62"/>
                  </a:cubicBezTo>
                  <a:cubicBezTo>
                    <a:pt x="42" y="60"/>
                    <a:pt x="40" y="60"/>
                    <a:pt x="38" y="61"/>
                  </a:cubicBezTo>
                  <a:cubicBezTo>
                    <a:pt x="36" y="62"/>
                    <a:pt x="33" y="64"/>
                    <a:pt x="30" y="66"/>
                  </a:cubicBezTo>
                  <a:cubicBezTo>
                    <a:pt x="21" y="52"/>
                    <a:pt x="20" y="45"/>
                    <a:pt x="18" y="35"/>
                  </a:cubicBezTo>
                  <a:cubicBezTo>
                    <a:pt x="20" y="33"/>
                    <a:pt x="23" y="31"/>
                    <a:pt x="26" y="30"/>
                  </a:cubicBezTo>
                  <a:cubicBezTo>
                    <a:pt x="28" y="29"/>
                    <a:pt x="28" y="27"/>
                    <a:pt x="28" y="24"/>
                  </a:cubicBezTo>
                  <a:cubicBezTo>
                    <a:pt x="26" y="19"/>
                    <a:pt x="24" y="13"/>
                    <a:pt x="23" y="7"/>
                  </a:cubicBezTo>
                  <a:cubicBezTo>
                    <a:pt x="22" y="5"/>
                    <a:pt x="21" y="3"/>
                    <a:pt x="19" y="4"/>
                  </a:cubicBezTo>
                  <a:cubicBezTo>
                    <a:pt x="14" y="4"/>
                    <a:pt x="9" y="4"/>
                    <a:pt x="5" y="5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2" y="45"/>
                    <a:pt x="15" y="77"/>
                    <a:pt x="43" y="93"/>
                  </a:cubicBezTo>
                  <a:cubicBezTo>
                    <a:pt x="46" y="95"/>
                    <a:pt x="48" y="95"/>
                    <a:pt x="50" y="91"/>
                  </a:cubicBezTo>
                  <a:close/>
                  <a:moveTo>
                    <a:pt x="46" y="52"/>
                  </a:moveTo>
                  <a:cubicBezTo>
                    <a:pt x="32" y="52"/>
                    <a:pt x="32" y="52"/>
                    <a:pt x="32" y="52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5"/>
                    <a:pt x="42" y="34"/>
                    <a:pt x="42" y="31"/>
                  </a:cubicBezTo>
                  <a:cubicBezTo>
                    <a:pt x="42" y="30"/>
                    <a:pt x="42" y="29"/>
                    <a:pt x="41" y="29"/>
                  </a:cubicBezTo>
                  <a:cubicBezTo>
                    <a:pt x="41" y="29"/>
                    <a:pt x="40" y="30"/>
                    <a:pt x="40" y="31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27"/>
                    <a:pt x="38" y="25"/>
                    <a:pt x="42" y="25"/>
                  </a:cubicBezTo>
                  <a:cubicBezTo>
                    <a:pt x="45" y="25"/>
                    <a:pt x="46" y="26"/>
                    <a:pt x="47" y="27"/>
                  </a:cubicBezTo>
                  <a:cubicBezTo>
                    <a:pt x="48" y="28"/>
                    <a:pt x="48" y="31"/>
                    <a:pt x="48" y="33"/>
                  </a:cubicBezTo>
                  <a:cubicBezTo>
                    <a:pt x="48" y="35"/>
                    <a:pt x="47" y="36"/>
                    <a:pt x="47" y="36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52"/>
                    <a:pt x="46" y="52"/>
                    <a:pt x="46" y="52"/>
                  </a:cubicBezTo>
                  <a:close/>
                  <a:moveTo>
                    <a:pt x="63" y="49"/>
                  </a:moveTo>
                  <a:cubicBezTo>
                    <a:pt x="60" y="49"/>
                    <a:pt x="60" y="49"/>
                    <a:pt x="60" y="49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3" y="49"/>
                    <a:pt x="63" y="49"/>
                    <a:pt x="63" y="49"/>
                  </a:cubicBezTo>
                  <a:close/>
                  <a:moveTo>
                    <a:pt x="55" y="45"/>
                  </a:moveTo>
                  <a:cubicBezTo>
                    <a:pt x="52" y="45"/>
                    <a:pt x="52" y="45"/>
                    <a:pt x="52" y="45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5" y="45"/>
                    <a:pt x="55" y="45"/>
                    <a:pt x="55" y="45"/>
                  </a:cubicBezTo>
                  <a:close/>
                  <a:moveTo>
                    <a:pt x="43" y="0"/>
                  </a:moveTo>
                  <a:cubicBezTo>
                    <a:pt x="55" y="0"/>
                    <a:pt x="65" y="4"/>
                    <a:pt x="72" y="12"/>
                  </a:cubicBezTo>
                  <a:cubicBezTo>
                    <a:pt x="80" y="19"/>
                    <a:pt x="85" y="29"/>
                    <a:pt x="85" y="41"/>
                  </a:cubicBezTo>
                  <a:cubicBezTo>
                    <a:pt x="85" y="52"/>
                    <a:pt x="80" y="62"/>
                    <a:pt x="72" y="70"/>
                  </a:cubicBezTo>
                  <a:cubicBezTo>
                    <a:pt x="70" y="72"/>
                    <a:pt x="68" y="74"/>
                    <a:pt x="65" y="75"/>
                  </a:cubicBezTo>
                  <a:cubicBezTo>
                    <a:pt x="65" y="74"/>
                    <a:pt x="65" y="73"/>
                    <a:pt x="64" y="72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62" y="67"/>
                    <a:pt x="64" y="65"/>
                    <a:pt x="66" y="63"/>
                  </a:cubicBezTo>
                  <a:cubicBezTo>
                    <a:pt x="72" y="57"/>
                    <a:pt x="75" y="49"/>
                    <a:pt x="75" y="41"/>
                  </a:cubicBezTo>
                  <a:cubicBezTo>
                    <a:pt x="75" y="32"/>
                    <a:pt x="72" y="24"/>
                    <a:pt x="66" y="18"/>
                  </a:cubicBezTo>
                  <a:cubicBezTo>
                    <a:pt x="60" y="12"/>
                    <a:pt x="52" y="9"/>
                    <a:pt x="43" y="9"/>
                  </a:cubicBezTo>
                  <a:cubicBezTo>
                    <a:pt x="39" y="9"/>
                    <a:pt x="35" y="10"/>
                    <a:pt x="31" y="11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089932" y="4773790"/>
            <a:ext cx="1546236" cy="1771143"/>
            <a:chOff x="5089932" y="4148740"/>
            <a:chExt cx="1546236" cy="1771143"/>
          </a:xfrm>
        </p:grpSpPr>
        <p:sp>
          <p:nvSpPr>
            <p:cNvPr id="51" name="Freeform 27"/>
            <p:cNvSpPr/>
            <p:nvPr/>
          </p:nvSpPr>
          <p:spPr bwMode="auto">
            <a:xfrm>
              <a:off x="5089932" y="4148740"/>
              <a:ext cx="1526391" cy="1766181"/>
            </a:xfrm>
            <a:custGeom>
              <a:avLst/>
              <a:gdLst>
                <a:gd name="T0" fmla="*/ 0 w 923"/>
                <a:gd name="T1" fmla="*/ 267 h 1068"/>
                <a:gd name="T2" fmla="*/ 461 w 923"/>
                <a:gd name="T3" fmla="*/ 0 h 1068"/>
                <a:gd name="T4" fmla="*/ 923 w 923"/>
                <a:gd name="T5" fmla="*/ 267 h 1068"/>
                <a:gd name="T6" fmla="*/ 923 w 923"/>
                <a:gd name="T7" fmla="*/ 800 h 1068"/>
                <a:gd name="T8" fmla="*/ 461 w 923"/>
                <a:gd name="T9" fmla="*/ 1068 h 1068"/>
                <a:gd name="T10" fmla="*/ 0 w 923"/>
                <a:gd name="T11" fmla="*/ 800 h 1068"/>
                <a:gd name="T12" fmla="*/ 0 w 923"/>
                <a:gd name="T13" fmla="*/ 267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3" h="1068">
                  <a:moveTo>
                    <a:pt x="0" y="267"/>
                  </a:moveTo>
                  <a:lnTo>
                    <a:pt x="461" y="0"/>
                  </a:lnTo>
                  <a:lnTo>
                    <a:pt x="923" y="267"/>
                  </a:lnTo>
                  <a:lnTo>
                    <a:pt x="923" y="800"/>
                  </a:lnTo>
                  <a:lnTo>
                    <a:pt x="461" y="1068"/>
                  </a:lnTo>
                  <a:lnTo>
                    <a:pt x="0" y="80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2FB4EC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2" name="Freeform 28"/>
            <p:cNvSpPr/>
            <p:nvPr/>
          </p:nvSpPr>
          <p:spPr bwMode="auto">
            <a:xfrm>
              <a:off x="5089932" y="4148740"/>
              <a:ext cx="1526391" cy="1766181"/>
            </a:xfrm>
            <a:custGeom>
              <a:avLst/>
              <a:gdLst>
                <a:gd name="T0" fmla="*/ 0 w 923"/>
                <a:gd name="T1" fmla="*/ 267 h 1068"/>
                <a:gd name="T2" fmla="*/ 461 w 923"/>
                <a:gd name="T3" fmla="*/ 0 h 1068"/>
                <a:gd name="T4" fmla="*/ 923 w 923"/>
                <a:gd name="T5" fmla="*/ 267 h 1068"/>
                <a:gd name="T6" fmla="*/ 923 w 923"/>
                <a:gd name="T7" fmla="*/ 800 h 1068"/>
                <a:gd name="T8" fmla="*/ 461 w 923"/>
                <a:gd name="T9" fmla="*/ 1068 h 1068"/>
                <a:gd name="T10" fmla="*/ 0 w 923"/>
                <a:gd name="T11" fmla="*/ 800 h 1068"/>
                <a:gd name="T12" fmla="*/ 0 w 923"/>
                <a:gd name="T13" fmla="*/ 267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3" h="1068">
                  <a:moveTo>
                    <a:pt x="0" y="267"/>
                  </a:moveTo>
                  <a:lnTo>
                    <a:pt x="461" y="0"/>
                  </a:lnTo>
                  <a:lnTo>
                    <a:pt x="923" y="267"/>
                  </a:lnTo>
                  <a:lnTo>
                    <a:pt x="923" y="800"/>
                  </a:lnTo>
                  <a:lnTo>
                    <a:pt x="461" y="1068"/>
                  </a:lnTo>
                  <a:lnTo>
                    <a:pt x="0" y="800"/>
                  </a:lnTo>
                  <a:lnTo>
                    <a:pt x="0" y="2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3" name="Freeform 9"/>
            <p:cNvSpPr/>
            <p:nvPr/>
          </p:nvSpPr>
          <p:spPr bwMode="auto">
            <a:xfrm>
              <a:off x="5872146" y="4157010"/>
              <a:ext cx="764022" cy="1762873"/>
            </a:xfrm>
            <a:custGeom>
              <a:avLst/>
              <a:gdLst>
                <a:gd name="T0" fmla="*/ 0 w 462"/>
                <a:gd name="T1" fmla="*/ 0 h 1066"/>
                <a:gd name="T2" fmla="*/ 0 w 462"/>
                <a:gd name="T3" fmla="*/ 1066 h 1066"/>
                <a:gd name="T4" fmla="*/ 462 w 462"/>
                <a:gd name="T5" fmla="*/ 801 h 1066"/>
                <a:gd name="T6" fmla="*/ 462 w 462"/>
                <a:gd name="T7" fmla="*/ 268 h 1066"/>
                <a:gd name="T8" fmla="*/ 0 w 462"/>
                <a:gd name="T9" fmla="*/ 0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2" h="1066">
                  <a:moveTo>
                    <a:pt x="0" y="0"/>
                  </a:moveTo>
                  <a:lnTo>
                    <a:pt x="0" y="1066"/>
                  </a:lnTo>
                  <a:lnTo>
                    <a:pt x="462" y="801"/>
                  </a:lnTo>
                  <a:lnTo>
                    <a:pt x="462" y="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B4EC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5154866" y="4499977"/>
              <a:ext cx="1439490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增值服务多样化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181"/>
            <p:cNvSpPr/>
            <p:nvPr/>
          </p:nvSpPr>
          <p:spPr bwMode="auto">
            <a:xfrm>
              <a:off x="5696852" y="5359948"/>
              <a:ext cx="322262" cy="322263"/>
            </a:xfrm>
            <a:custGeom>
              <a:avLst/>
              <a:gdLst>
                <a:gd name="T0" fmla="*/ 166 w 203"/>
                <a:gd name="T1" fmla="*/ 156 h 203"/>
                <a:gd name="T2" fmla="*/ 111 w 203"/>
                <a:gd name="T3" fmla="*/ 101 h 203"/>
                <a:gd name="T4" fmla="*/ 166 w 203"/>
                <a:gd name="T5" fmla="*/ 47 h 203"/>
                <a:gd name="T6" fmla="*/ 173 w 203"/>
                <a:gd name="T7" fmla="*/ 71 h 203"/>
                <a:gd name="T8" fmla="*/ 203 w 203"/>
                <a:gd name="T9" fmla="*/ 0 h 203"/>
                <a:gd name="T10" fmla="*/ 132 w 203"/>
                <a:gd name="T11" fmla="*/ 29 h 203"/>
                <a:gd name="T12" fmla="*/ 156 w 203"/>
                <a:gd name="T13" fmla="*/ 37 h 203"/>
                <a:gd name="T14" fmla="*/ 101 w 203"/>
                <a:gd name="T15" fmla="*/ 91 h 203"/>
                <a:gd name="T16" fmla="*/ 46 w 203"/>
                <a:gd name="T17" fmla="*/ 37 h 203"/>
                <a:gd name="T18" fmla="*/ 71 w 203"/>
                <a:gd name="T19" fmla="*/ 29 h 203"/>
                <a:gd name="T20" fmla="*/ 0 w 203"/>
                <a:gd name="T21" fmla="*/ 0 h 203"/>
                <a:gd name="T22" fmla="*/ 29 w 203"/>
                <a:gd name="T23" fmla="*/ 71 h 203"/>
                <a:gd name="T24" fmla="*/ 36 w 203"/>
                <a:gd name="T25" fmla="*/ 47 h 203"/>
                <a:gd name="T26" fmla="*/ 91 w 203"/>
                <a:gd name="T27" fmla="*/ 101 h 203"/>
                <a:gd name="T28" fmla="*/ 36 w 203"/>
                <a:gd name="T29" fmla="*/ 156 h 203"/>
                <a:gd name="T30" fmla="*/ 29 w 203"/>
                <a:gd name="T31" fmla="*/ 132 h 203"/>
                <a:gd name="T32" fmla="*/ 0 w 203"/>
                <a:gd name="T33" fmla="*/ 203 h 203"/>
                <a:gd name="T34" fmla="*/ 71 w 203"/>
                <a:gd name="T35" fmla="*/ 173 h 203"/>
                <a:gd name="T36" fmla="*/ 46 w 203"/>
                <a:gd name="T37" fmla="*/ 166 h 203"/>
                <a:gd name="T38" fmla="*/ 101 w 203"/>
                <a:gd name="T39" fmla="*/ 112 h 203"/>
                <a:gd name="T40" fmla="*/ 156 w 203"/>
                <a:gd name="T41" fmla="*/ 166 h 203"/>
                <a:gd name="T42" fmla="*/ 132 w 203"/>
                <a:gd name="T43" fmla="*/ 173 h 203"/>
                <a:gd name="T44" fmla="*/ 203 w 203"/>
                <a:gd name="T45" fmla="*/ 203 h 203"/>
                <a:gd name="T46" fmla="*/ 173 w 203"/>
                <a:gd name="T47" fmla="*/ 132 h 203"/>
                <a:gd name="T48" fmla="*/ 166 w 203"/>
                <a:gd name="T49" fmla="*/ 1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3">
                  <a:moveTo>
                    <a:pt x="166" y="156"/>
                  </a:moveTo>
                  <a:lnTo>
                    <a:pt x="111" y="101"/>
                  </a:lnTo>
                  <a:lnTo>
                    <a:pt x="166" y="47"/>
                  </a:lnTo>
                  <a:lnTo>
                    <a:pt x="173" y="71"/>
                  </a:lnTo>
                  <a:lnTo>
                    <a:pt x="203" y="0"/>
                  </a:lnTo>
                  <a:lnTo>
                    <a:pt x="132" y="29"/>
                  </a:lnTo>
                  <a:lnTo>
                    <a:pt x="156" y="37"/>
                  </a:lnTo>
                  <a:lnTo>
                    <a:pt x="101" y="91"/>
                  </a:lnTo>
                  <a:lnTo>
                    <a:pt x="46" y="37"/>
                  </a:lnTo>
                  <a:lnTo>
                    <a:pt x="71" y="29"/>
                  </a:lnTo>
                  <a:lnTo>
                    <a:pt x="0" y="0"/>
                  </a:lnTo>
                  <a:lnTo>
                    <a:pt x="29" y="71"/>
                  </a:lnTo>
                  <a:lnTo>
                    <a:pt x="36" y="47"/>
                  </a:lnTo>
                  <a:lnTo>
                    <a:pt x="91" y="101"/>
                  </a:lnTo>
                  <a:lnTo>
                    <a:pt x="36" y="156"/>
                  </a:lnTo>
                  <a:lnTo>
                    <a:pt x="29" y="132"/>
                  </a:lnTo>
                  <a:lnTo>
                    <a:pt x="0" y="203"/>
                  </a:lnTo>
                  <a:lnTo>
                    <a:pt x="71" y="173"/>
                  </a:lnTo>
                  <a:lnTo>
                    <a:pt x="46" y="166"/>
                  </a:lnTo>
                  <a:lnTo>
                    <a:pt x="101" y="112"/>
                  </a:lnTo>
                  <a:lnTo>
                    <a:pt x="156" y="166"/>
                  </a:lnTo>
                  <a:lnTo>
                    <a:pt x="132" y="173"/>
                  </a:lnTo>
                  <a:lnTo>
                    <a:pt x="203" y="203"/>
                  </a:lnTo>
                  <a:lnTo>
                    <a:pt x="173" y="132"/>
                  </a:lnTo>
                  <a:lnTo>
                    <a:pt x="166" y="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788311" y="4773790"/>
            <a:ext cx="1524736" cy="1766181"/>
            <a:chOff x="6788311" y="4148740"/>
            <a:chExt cx="1524736" cy="1766181"/>
          </a:xfrm>
        </p:grpSpPr>
        <p:sp>
          <p:nvSpPr>
            <p:cNvPr id="57" name="Freeform 30"/>
            <p:cNvSpPr/>
            <p:nvPr/>
          </p:nvSpPr>
          <p:spPr bwMode="auto">
            <a:xfrm>
              <a:off x="6788311" y="4148740"/>
              <a:ext cx="1524736" cy="1766181"/>
            </a:xfrm>
            <a:custGeom>
              <a:avLst/>
              <a:gdLst>
                <a:gd name="T0" fmla="*/ 0 w 922"/>
                <a:gd name="T1" fmla="*/ 267 h 1068"/>
                <a:gd name="T2" fmla="*/ 461 w 922"/>
                <a:gd name="T3" fmla="*/ 0 h 1068"/>
                <a:gd name="T4" fmla="*/ 922 w 922"/>
                <a:gd name="T5" fmla="*/ 267 h 1068"/>
                <a:gd name="T6" fmla="*/ 922 w 922"/>
                <a:gd name="T7" fmla="*/ 800 h 1068"/>
                <a:gd name="T8" fmla="*/ 461 w 922"/>
                <a:gd name="T9" fmla="*/ 1068 h 1068"/>
                <a:gd name="T10" fmla="*/ 0 w 922"/>
                <a:gd name="T11" fmla="*/ 800 h 1068"/>
                <a:gd name="T12" fmla="*/ 0 w 922"/>
                <a:gd name="T13" fmla="*/ 267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2" h="1068">
                  <a:moveTo>
                    <a:pt x="0" y="267"/>
                  </a:moveTo>
                  <a:lnTo>
                    <a:pt x="461" y="0"/>
                  </a:lnTo>
                  <a:lnTo>
                    <a:pt x="922" y="267"/>
                  </a:lnTo>
                  <a:lnTo>
                    <a:pt x="922" y="800"/>
                  </a:lnTo>
                  <a:lnTo>
                    <a:pt x="461" y="1068"/>
                  </a:lnTo>
                  <a:lnTo>
                    <a:pt x="0" y="80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0181B9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8" name="Freeform 31"/>
            <p:cNvSpPr/>
            <p:nvPr/>
          </p:nvSpPr>
          <p:spPr bwMode="auto">
            <a:xfrm>
              <a:off x="6788311" y="4148740"/>
              <a:ext cx="1524736" cy="1766181"/>
            </a:xfrm>
            <a:custGeom>
              <a:avLst/>
              <a:gdLst>
                <a:gd name="T0" fmla="*/ 0 w 922"/>
                <a:gd name="T1" fmla="*/ 267 h 1068"/>
                <a:gd name="T2" fmla="*/ 461 w 922"/>
                <a:gd name="T3" fmla="*/ 0 h 1068"/>
                <a:gd name="T4" fmla="*/ 922 w 922"/>
                <a:gd name="T5" fmla="*/ 267 h 1068"/>
                <a:gd name="T6" fmla="*/ 922 w 922"/>
                <a:gd name="T7" fmla="*/ 800 h 1068"/>
                <a:gd name="T8" fmla="*/ 461 w 922"/>
                <a:gd name="T9" fmla="*/ 1068 h 1068"/>
                <a:gd name="T10" fmla="*/ 0 w 922"/>
                <a:gd name="T11" fmla="*/ 800 h 1068"/>
                <a:gd name="T12" fmla="*/ 0 w 922"/>
                <a:gd name="T13" fmla="*/ 267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2" h="1068">
                  <a:moveTo>
                    <a:pt x="0" y="267"/>
                  </a:moveTo>
                  <a:lnTo>
                    <a:pt x="461" y="0"/>
                  </a:lnTo>
                  <a:lnTo>
                    <a:pt x="922" y="267"/>
                  </a:lnTo>
                  <a:lnTo>
                    <a:pt x="922" y="800"/>
                  </a:lnTo>
                  <a:lnTo>
                    <a:pt x="461" y="1068"/>
                  </a:lnTo>
                  <a:lnTo>
                    <a:pt x="0" y="800"/>
                  </a:lnTo>
                  <a:lnTo>
                    <a:pt x="0" y="2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9" name="Freeform 32"/>
            <p:cNvSpPr/>
            <p:nvPr/>
          </p:nvSpPr>
          <p:spPr bwMode="auto">
            <a:xfrm>
              <a:off x="7550678" y="4148740"/>
              <a:ext cx="762369" cy="1766181"/>
            </a:xfrm>
            <a:custGeom>
              <a:avLst/>
              <a:gdLst>
                <a:gd name="T0" fmla="*/ 0 w 461"/>
                <a:gd name="T1" fmla="*/ 0 h 1068"/>
                <a:gd name="T2" fmla="*/ 0 w 461"/>
                <a:gd name="T3" fmla="*/ 1068 h 1068"/>
                <a:gd name="T4" fmla="*/ 461 w 461"/>
                <a:gd name="T5" fmla="*/ 800 h 1068"/>
                <a:gd name="T6" fmla="*/ 461 w 461"/>
                <a:gd name="T7" fmla="*/ 267 h 1068"/>
                <a:gd name="T8" fmla="*/ 0 w 461"/>
                <a:gd name="T9" fmla="*/ 0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" h="1068">
                  <a:moveTo>
                    <a:pt x="0" y="0"/>
                  </a:moveTo>
                  <a:lnTo>
                    <a:pt x="0" y="1068"/>
                  </a:lnTo>
                  <a:lnTo>
                    <a:pt x="461" y="800"/>
                  </a:lnTo>
                  <a:lnTo>
                    <a:pt x="461" y="2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81B9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0" name="Freeform 33"/>
            <p:cNvSpPr/>
            <p:nvPr/>
          </p:nvSpPr>
          <p:spPr bwMode="auto">
            <a:xfrm>
              <a:off x="7550678" y="4148740"/>
              <a:ext cx="762369" cy="1766181"/>
            </a:xfrm>
            <a:custGeom>
              <a:avLst/>
              <a:gdLst>
                <a:gd name="T0" fmla="*/ 0 w 461"/>
                <a:gd name="T1" fmla="*/ 0 h 1068"/>
                <a:gd name="T2" fmla="*/ 0 w 461"/>
                <a:gd name="T3" fmla="*/ 1068 h 1068"/>
                <a:gd name="T4" fmla="*/ 461 w 461"/>
                <a:gd name="T5" fmla="*/ 800 h 1068"/>
                <a:gd name="T6" fmla="*/ 461 w 461"/>
                <a:gd name="T7" fmla="*/ 267 h 1068"/>
                <a:gd name="T8" fmla="*/ 0 w 461"/>
                <a:gd name="T9" fmla="*/ 0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" h="1068">
                  <a:moveTo>
                    <a:pt x="0" y="0"/>
                  </a:moveTo>
                  <a:lnTo>
                    <a:pt x="0" y="1068"/>
                  </a:lnTo>
                  <a:lnTo>
                    <a:pt x="461" y="800"/>
                  </a:lnTo>
                  <a:lnTo>
                    <a:pt x="461" y="26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6931736" y="4638334"/>
              <a:ext cx="1273054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物流</a:t>
              </a:r>
              <a:endPara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spcAft>
                  <a:spcPts val="0"/>
                </a:spcAft>
              </a:pPr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透明化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36"/>
            <p:cNvSpPr>
              <a:spLocks noChangeAspect="1" noEditPoints="1"/>
            </p:cNvSpPr>
            <p:nvPr/>
          </p:nvSpPr>
          <p:spPr bwMode="auto">
            <a:xfrm>
              <a:off x="7753975" y="4510651"/>
              <a:ext cx="323225" cy="181129"/>
            </a:xfrm>
            <a:custGeom>
              <a:avLst/>
              <a:gdLst>
                <a:gd name="T0" fmla="*/ 200 w 400"/>
                <a:gd name="T1" fmla="*/ 0 h 224"/>
                <a:gd name="T2" fmla="*/ 0 w 400"/>
                <a:gd name="T3" fmla="*/ 112 h 224"/>
                <a:gd name="T4" fmla="*/ 200 w 400"/>
                <a:gd name="T5" fmla="*/ 224 h 224"/>
                <a:gd name="T6" fmla="*/ 400 w 400"/>
                <a:gd name="T7" fmla="*/ 112 h 224"/>
                <a:gd name="T8" fmla="*/ 200 w 400"/>
                <a:gd name="T9" fmla="*/ 0 h 224"/>
                <a:gd name="T10" fmla="*/ 200 w 400"/>
                <a:gd name="T11" fmla="*/ 198 h 224"/>
                <a:gd name="T12" fmla="*/ 111 w 400"/>
                <a:gd name="T13" fmla="*/ 112 h 224"/>
                <a:gd name="T14" fmla="*/ 200 w 400"/>
                <a:gd name="T15" fmla="*/ 26 h 224"/>
                <a:gd name="T16" fmla="*/ 289 w 400"/>
                <a:gd name="T17" fmla="*/ 112 h 224"/>
                <a:gd name="T18" fmla="*/ 200 w 400"/>
                <a:gd name="T19" fmla="*/ 198 h 224"/>
                <a:gd name="T20" fmla="*/ 200 w 400"/>
                <a:gd name="T21" fmla="*/ 112 h 224"/>
                <a:gd name="T22" fmla="*/ 200 w 400"/>
                <a:gd name="T23" fmla="*/ 69 h 224"/>
                <a:gd name="T24" fmla="*/ 155 w 400"/>
                <a:gd name="T25" fmla="*/ 112 h 224"/>
                <a:gd name="T26" fmla="*/ 200 w 400"/>
                <a:gd name="T27" fmla="*/ 155 h 224"/>
                <a:gd name="T28" fmla="*/ 244 w 400"/>
                <a:gd name="T29" fmla="*/ 112 h 224"/>
                <a:gd name="T30" fmla="*/ 200 w 400"/>
                <a:gd name="T31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0" h="224">
                  <a:moveTo>
                    <a:pt x="200" y="0"/>
                  </a:moveTo>
                  <a:cubicBezTo>
                    <a:pt x="69" y="0"/>
                    <a:pt x="0" y="97"/>
                    <a:pt x="0" y="112"/>
                  </a:cubicBezTo>
                  <a:cubicBezTo>
                    <a:pt x="0" y="127"/>
                    <a:pt x="69" y="224"/>
                    <a:pt x="200" y="224"/>
                  </a:cubicBezTo>
                  <a:cubicBezTo>
                    <a:pt x="331" y="224"/>
                    <a:pt x="400" y="127"/>
                    <a:pt x="400" y="112"/>
                  </a:cubicBezTo>
                  <a:cubicBezTo>
                    <a:pt x="400" y="97"/>
                    <a:pt x="331" y="0"/>
                    <a:pt x="200" y="0"/>
                  </a:cubicBezTo>
                  <a:close/>
                  <a:moveTo>
                    <a:pt x="200" y="198"/>
                  </a:moveTo>
                  <a:cubicBezTo>
                    <a:pt x="151" y="198"/>
                    <a:pt x="111" y="159"/>
                    <a:pt x="111" y="112"/>
                  </a:cubicBezTo>
                  <a:cubicBezTo>
                    <a:pt x="111" y="64"/>
                    <a:pt x="151" y="26"/>
                    <a:pt x="200" y="26"/>
                  </a:cubicBezTo>
                  <a:cubicBezTo>
                    <a:pt x="249" y="26"/>
                    <a:pt x="289" y="64"/>
                    <a:pt x="289" y="112"/>
                  </a:cubicBezTo>
                  <a:cubicBezTo>
                    <a:pt x="289" y="159"/>
                    <a:pt x="249" y="198"/>
                    <a:pt x="200" y="198"/>
                  </a:cubicBezTo>
                  <a:close/>
                  <a:moveTo>
                    <a:pt x="200" y="112"/>
                  </a:moveTo>
                  <a:cubicBezTo>
                    <a:pt x="192" y="103"/>
                    <a:pt x="213" y="69"/>
                    <a:pt x="200" y="69"/>
                  </a:cubicBezTo>
                  <a:cubicBezTo>
                    <a:pt x="175" y="69"/>
                    <a:pt x="155" y="88"/>
                    <a:pt x="155" y="112"/>
                  </a:cubicBezTo>
                  <a:cubicBezTo>
                    <a:pt x="155" y="136"/>
                    <a:pt x="175" y="155"/>
                    <a:pt x="200" y="155"/>
                  </a:cubicBezTo>
                  <a:cubicBezTo>
                    <a:pt x="224" y="155"/>
                    <a:pt x="244" y="136"/>
                    <a:pt x="244" y="112"/>
                  </a:cubicBezTo>
                  <a:cubicBezTo>
                    <a:pt x="244" y="101"/>
                    <a:pt x="207" y="119"/>
                    <a:pt x="200" y="1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三、主要调整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内容占位符 10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685799"/>
          </a:xfrm>
        </p:spPr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（一）增加冷链物流相关内容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42988" y="2693988"/>
            <a:ext cx="7058025" cy="40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内容占位符 3"/>
          <p:cNvSpPr txBox="1"/>
          <p:nvPr/>
        </p:nvSpPr>
        <p:spPr bwMode="auto">
          <a:xfrm>
            <a:off x="1295400" y="2133600"/>
            <a:ext cx="7391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3366FF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当前，电子商务冷链物流呈现快速发展趋势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三、主要调整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内容占位符 10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685799"/>
          </a:xfrm>
        </p:spPr>
        <p:txBody>
          <a:bodyPr/>
          <a:lstStyle/>
          <a:p>
            <a:pPr lvl="0">
              <a:spcBef>
                <a:spcPct val="0"/>
              </a:spcBef>
              <a:buNone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冷链市场保持平稳较快增长</a:t>
            </a:r>
            <a:endParaRPr lang="zh-CN" altLang="en-US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39"/>
          <p:cNvGrpSpPr/>
          <p:nvPr/>
        </p:nvGrpSpPr>
        <p:grpSpPr bwMode="auto">
          <a:xfrm>
            <a:off x="819150" y="2453322"/>
            <a:ext cx="7334250" cy="3739515"/>
            <a:chOff x="819150" y="1983125"/>
            <a:chExt cx="7334250" cy="3739515"/>
          </a:xfrm>
        </p:grpSpPr>
        <p:grpSp>
          <p:nvGrpSpPr>
            <p:cNvPr id="8" name="组合 17"/>
            <p:cNvGrpSpPr/>
            <p:nvPr/>
          </p:nvGrpSpPr>
          <p:grpSpPr bwMode="auto">
            <a:xfrm>
              <a:off x="914400" y="1983125"/>
              <a:ext cx="7239000" cy="942975"/>
              <a:chOff x="914401" y="2051685"/>
              <a:chExt cx="7238999" cy="942976"/>
            </a:xfrm>
          </p:grpSpPr>
          <p:sp>
            <p:nvSpPr>
              <p:cNvPr id="24" name="燕尾形 23"/>
              <p:cNvSpPr/>
              <p:nvPr/>
            </p:nvSpPr>
            <p:spPr>
              <a:xfrm>
                <a:off x="1057125" y="2051685"/>
                <a:ext cx="7096275" cy="942976"/>
              </a:xfrm>
              <a:prstGeom prst="chevron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00B0F0"/>
                </a:solidFill>
                <a:prstDash val="soli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black"/>
                  </a:solidFill>
                  <a:latin typeface="Arial" panose="020B0604020202020204"/>
                  <a:ea typeface="+mn-ea"/>
                </a:endParaRPr>
              </a:p>
            </p:txBody>
          </p:sp>
          <p:sp>
            <p:nvSpPr>
              <p:cNvPr id="25" name="右箭头 24"/>
              <p:cNvSpPr/>
              <p:nvPr/>
            </p:nvSpPr>
            <p:spPr>
              <a:xfrm>
                <a:off x="4476449" y="2393575"/>
                <a:ext cx="876451" cy="259103"/>
              </a:xfrm>
              <a:prstGeom prst="rightArrow">
                <a:avLst>
                  <a:gd name="adj1" fmla="val 60281"/>
                  <a:gd name="adj2" fmla="val 69258"/>
                </a:avLst>
              </a:prstGeom>
              <a:gradFill rotWithShape="1">
                <a:gsLst>
                  <a:gs pos="0">
                    <a:srgbClr val="CEB966">
                      <a:tint val="20000"/>
                      <a:satMod val="280000"/>
                    </a:srgbClr>
                  </a:gs>
                  <a:gs pos="14000">
                    <a:srgbClr val="CEB966">
                      <a:tint val="37000"/>
                      <a:satMod val="250000"/>
                    </a:srgbClr>
                  </a:gs>
                  <a:gs pos="45000">
                    <a:srgbClr val="CEB966">
                      <a:tint val="53000"/>
                      <a:satMod val="220000"/>
                    </a:srgbClr>
                  </a:gs>
                  <a:gs pos="65000">
                    <a:srgbClr val="CEB966">
                      <a:tint val="53000"/>
                      <a:satMod val="220000"/>
                    </a:srgbClr>
                  </a:gs>
                  <a:gs pos="86000">
                    <a:srgbClr val="CEB966">
                      <a:tint val="42000"/>
                      <a:satMod val="240000"/>
                    </a:srgbClr>
                  </a:gs>
                  <a:gs pos="100000">
                    <a:srgbClr val="CEB966">
                      <a:tint val="20000"/>
                      <a:satMod val="23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FC000"/>
                </a:solidFill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sp>
          <p:sp>
            <p:nvSpPr>
              <p:cNvPr id="26" name="五边形 25"/>
              <p:cNvSpPr/>
              <p:nvPr/>
            </p:nvSpPr>
            <p:spPr>
              <a:xfrm>
                <a:off x="1057125" y="2205617"/>
                <a:ext cx="3962400" cy="635019"/>
              </a:xfrm>
              <a:prstGeom prst="homePlate">
                <a:avLst/>
              </a:prstGeom>
              <a:gradFill rotWithShape="1">
                <a:gsLst>
                  <a:gs pos="0">
                    <a:srgbClr val="6BB1C9">
                      <a:hueOff val="0"/>
                      <a:satOff val="0"/>
                      <a:lumOff val="0"/>
                      <a:alphaOff val="0"/>
                      <a:shade val="75000"/>
                      <a:satMod val="160000"/>
                    </a:srgbClr>
                  </a:gs>
                  <a:gs pos="60000">
                    <a:srgbClr val="6BB1C9">
                      <a:hueOff val="0"/>
                      <a:satOff val="0"/>
                      <a:lumOff val="0"/>
                      <a:alphaOff val="0"/>
                      <a:satMod val="150000"/>
                    </a:srgbClr>
                  </a:gs>
                  <a:gs pos="100000">
                    <a:srgbClr val="6BB1C9">
                      <a:hueOff val="0"/>
                      <a:satOff val="0"/>
                      <a:lumOff val="0"/>
                      <a:alphaOff val="0"/>
                      <a:tint val="75000"/>
                      <a:satMod val="200000"/>
                    </a:srgbClr>
                  </a:gs>
                </a:gsLst>
                <a:lin ang="16200000" scaled="1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16500000"/>
                </a:lightRig>
              </a:scene3d>
              <a:sp3d prstMaterial="powder">
                <a:bevelT w="152400"/>
                <a:contourClr>
                  <a:srgbClr val="6BB1C9">
                    <a:hueOff val="0"/>
                    <a:satOff val="0"/>
                    <a:lumOff val="0"/>
                    <a:alphaOff val="0"/>
                  </a:srgbClr>
                </a:contourClr>
              </a:sp3d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Arial" panose="020B0604020202020204"/>
                  <a:ea typeface="+mn-ea"/>
                </a:endParaRPr>
              </a:p>
            </p:txBody>
          </p:sp>
          <p:sp>
            <p:nvSpPr>
              <p:cNvPr id="27" name="圆角矩形 7"/>
              <p:cNvSpPr/>
              <p:nvPr/>
            </p:nvSpPr>
            <p:spPr>
              <a:xfrm>
                <a:off x="5508625" y="2270125"/>
                <a:ext cx="2266950" cy="5064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16510" tIns="16510" rIns="16510" bIns="16510" spcCol="1270" anchor="ctr"/>
              <a:lstStyle/>
              <a:p>
                <a:pPr defTabSz="577850">
                  <a:spcAft>
                    <a:spcPct val="35000"/>
                  </a:spcAft>
                  <a:defRPr/>
                </a:pPr>
                <a:r>
                  <a:rPr lang="en-US" altLang="zh-CN" sz="2400" kern="0" dirty="0" smtClea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3609</a:t>
                </a:r>
                <a:r>
                  <a:rPr lang="zh-CN" altLang="en-US" sz="2400" kern="0" dirty="0" smtClea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万</a:t>
                </a:r>
                <a:r>
                  <a:rPr lang="zh-CN" altLang="en-US" sz="2400" kern="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吨</a:t>
                </a:r>
                <a:endParaRPr lang="zh-CN" altLang="en-US" sz="2400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28" name="圆角矩形 4"/>
              <p:cNvSpPr/>
              <p:nvPr/>
            </p:nvSpPr>
            <p:spPr>
              <a:xfrm>
                <a:off x="914401" y="2270125"/>
                <a:ext cx="3925887" cy="50641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16510" tIns="16510" rIns="16510" bIns="16510" spcCol="1270" anchor="ctr"/>
              <a:lstStyle/>
              <a:p>
                <a:pPr algn="ctr"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CN" altLang="en-US" sz="2400" kern="0" dirty="0">
                    <a:solidFill>
                      <a:prstClr val="black"/>
                    </a:solidFill>
                    <a:effectLst>
                      <a:glow rad="139700">
                        <a:srgbClr val="FFFFFF"/>
                      </a:glo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冷库总容量持续增长</a:t>
                </a:r>
                <a:endParaRPr lang="zh-CN" altLang="en-US" sz="2400" kern="0" dirty="0">
                  <a:solidFill>
                    <a:prstClr val="black"/>
                  </a:solidFill>
                  <a:effectLst>
                    <a:glow rad="139700">
                      <a:srgbClr val="FFFFFF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组合 18"/>
            <p:cNvGrpSpPr/>
            <p:nvPr/>
          </p:nvGrpSpPr>
          <p:grpSpPr bwMode="auto">
            <a:xfrm>
              <a:off x="819150" y="3384253"/>
              <a:ext cx="7334250" cy="942975"/>
              <a:chOff x="819023" y="3452813"/>
              <a:chExt cx="7334377" cy="942976"/>
            </a:xfrm>
          </p:grpSpPr>
          <p:sp>
            <p:nvSpPr>
              <p:cNvPr id="19" name="燕尾形 18"/>
              <p:cNvSpPr/>
              <p:nvPr/>
            </p:nvSpPr>
            <p:spPr>
              <a:xfrm>
                <a:off x="1057125" y="3452813"/>
                <a:ext cx="7096275" cy="942976"/>
              </a:xfrm>
              <a:prstGeom prst="chevron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00B0F0"/>
                </a:solidFill>
                <a:prstDash val="soli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black"/>
                  </a:solidFill>
                  <a:latin typeface="Arial" panose="020B0604020202020204"/>
                  <a:ea typeface="+mn-ea"/>
                </a:endParaRPr>
              </a:p>
            </p:txBody>
          </p:sp>
          <p:sp>
            <p:nvSpPr>
              <p:cNvPr id="20" name="右箭头 19"/>
              <p:cNvSpPr/>
              <p:nvPr/>
            </p:nvSpPr>
            <p:spPr>
              <a:xfrm>
                <a:off x="4476449" y="3780672"/>
                <a:ext cx="876451" cy="259103"/>
              </a:xfrm>
              <a:prstGeom prst="rightArrow">
                <a:avLst>
                  <a:gd name="adj1" fmla="val 60281"/>
                  <a:gd name="adj2" fmla="val 69258"/>
                </a:avLst>
              </a:prstGeom>
              <a:gradFill rotWithShape="1">
                <a:gsLst>
                  <a:gs pos="0">
                    <a:srgbClr val="CEB966">
                      <a:tint val="20000"/>
                      <a:satMod val="280000"/>
                    </a:srgbClr>
                  </a:gs>
                  <a:gs pos="14000">
                    <a:srgbClr val="CEB966">
                      <a:tint val="37000"/>
                      <a:satMod val="250000"/>
                    </a:srgbClr>
                  </a:gs>
                  <a:gs pos="45000">
                    <a:srgbClr val="CEB966">
                      <a:tint val="53000"/>
                      <a:satMod val="220000"/>
                    </a:srgbClr>
                  </a:gs>
                  <a:gs pos="65000">
                    <a:srgbClr val="CEB966">
                      <a:tint val="53000"/>
                      <a:satMod val="220000"/>
                    </a:srgbClr>
                  </a:gs>
                  <a:gs pos="86000">
                    <a:srgbClr val="CEB966">
                      <a:tint val="42000"/>
                      <a:satMod val="240000"/>
                    </a:srgbClr>
                  </a:gs>
                  <a:gs pos="100000">
                    <a:srgbClr val="CEB966">
                      <a:tint val="20000"/>
                      <a:satMod val="23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FC000"/>
                </a:solidFill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sp>
          <p:sp>
            <p:nvSpPr>
              <p:cNvPr id="21" name="五边形 20"/>
              <p:cNvSpPr/>
              <p:nvPr/>
            </p:nvSpPr>
            <p:spPr>
              <a:xfrm>
                <a:off x="1057125" y="3592712"/>
                <a:ext cx="3962400" cy="635019"/>
              </a:xfrm>
              <a:prstGeom prst="homePlate">
                <a:avLst/>
              </a:prstGeom>
              <a:gradFill rotWithShape="1">
                <a:gsLst>
                  <a:gs pos="0">
                    <a:srgbClr val="6BB1C9">
                      <a:hueOff val="797048"/>
                      <a:satOff val="2970"/>
                      <a:lumOff val="0"/>
                      <a:alphaOff val="0"/>
                      <a:shade val="75000"/>
                      <a:satMod val="160000"/>
                    </a:srgbClr>
                  </a:gs>
                  <a:gs pos="60000">
                    <a:srgbClr val="6BB1C9">
                      <a:hueOff val="797048"/>
                      <a:satOff val="2970"/>
                      <a:lumOff val="0"/>
                      <a:alphaOff val="0"/>
                      <a:satMod val="150000"/>
                    </a:srgbClr>
                  </a:gs>
                  <a:gs pos="100000">
                    <a:srgbClr val="6BB1C9">
                      <a:hueOff val="797048"/>
                      <a:satOff val="2970"/>
                      <a:lumOff val="0"/>
                      <a:alphaOff val="0"/>
                      <a:tint val="75000"/>
                      <a:satMod val="200000"/>
                    </a:srgbClr>
                  </a:gs>
                </a:gsLst>
                <a:lin ang="16200000" scaled="1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16500000"/>
                </a:lightRig>
              </a:scene3d>
              <a:sp3d prstMaterial="powder">
                <a:bevelT w="152400"/>
                <a:contourClr>
                  <a:srgbClr val="6BB1C9">
                    <a:hueOff val="797048"/>
                    <a:satOff val="2970"/>
                    <a:lumOff val="0"/>
                    <a:alphaOff val="0"/>
                  </a:srgbClr>
                </a:contourClr>
              </a:sp3d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Arial" panose="020B0604020202020204"/>
                  <a:ea typeface="+mn-ea"/>
                </a:endParaRPr>
              </a:p>
            </p:txBody>
          </p:sp>
          <p:sp>
            <p:nvSpPr>
              <p:cNvPr id="22" name="圆角矩形 7"/>
              <p:cNvSpPr/>
              <p:nvPr/>
            </p:nvSpPr>
            <p:spPr>
              <a:xfrm>
                <a:off x="5545093" y="3657600"/>
                <a:ext cx="2266989" cy="50482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16510" tIns="16510" rIns="16510" bIns="16510" spcCol="1270" anchor="ctr"/>
              <a:lstStyle/>
              <a:p>
                <a:pPr defTabSz="577850">
                  <a:spcAft>
                    <a:spcPct val="35000"/>
                  </a:spcAft>
                  <a:defRPr/>
                </a:pPr>
                <a:r>
                  <a:rPr lang="en-US" altLang="zh-CN" sz="2400" kern="0" dirty="0" smtClea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7.4</a:t>
                </a:r>
                <a:r>
                  <a:rPr lang="zh-CN" altLang="en-US" sz="2400" kern="0" dirty="0" smtClea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辆</a:t>
                </a:r>
                <a:endParaRPr lang="zh-CN" altLang="en-US" sz="2400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23" name="圆角矩形 4"/>
              <p:cNvSpPr/>
              <p:nvPr/>
            </p:nvSpPr>
            <p:spPr>
              <a:xfrm>
                <a:off x="819023" y="3657600"/>
                <a:ext cx="3600512" cy="50482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16510" tIns="16510" rIns="16510" bIns="16510" spcCol="1270" anchor="ctr"/>
              <a:lstStyle/>
              <a:p>
                <a:pPr algn="r"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CN" altLang="en-US" sz="2400" kern="0" dirty="0">
                    <a:solidFill>
                      <a:prstClr val="black"/>
                    </a:solidFill>
                    <a:effectLst>
                      <a:glow rad="139700">
                        <a:srgbClr val="FFFFFF"/>
                      </a:glo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冷藏车</a:t>
                </a:r>
                <a:r>
                  <a:rPr lang="zh-CN" altLang="en-US" sz="2400" kern="0" dirty="0" smtClean="0">
                    <a:solidFill>
                      <a:prstClr val="black"/>
                    </a:solidFill>
                    <a:effectLst>
                      <a:glow rad="139700">
                        <a:srgbClr val="FFFFFF"/>
                      </a:glo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数量保持稳定</a:t>
                </a:r>
                <a:endParaRPr lang="zh-CN" altLang="en-US" sz="2400" kern="0" dirty="0">
                  <a:solidFill>
                    <a:prstClr val="black"/>
                  </a:solidFill>
                  <a:effectLst>
                    <a:glow rad="139700">
                      <a:srgbClr val="FFFFFF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组合 19"/>
            <p:cNvGrpSpPr/>
            <p:nvPr/>
          </p:nvGrpSpPr>
          <p:grpSpPr bwMode="auto">
            <a:xfrm>
              <a:off x="990600" y="4779665"/>
              <a:ext cx="7162800" cy="942975"/>
              <a:chOff x="990600" y="4848225"/>
              <a:chExt cx="7162800" cy="942976"/>
            </a:xfrm>
          </p:grpSpPr>
          <p:sp>
            <p:nvSpPr>
              <p:cNvPr id="14" name="燕尾形 13"/>
              <p:cNvSpPr/>
              <p:nvPr/>
            </p:nvSpPr>
            <p:spPr>
              <a:xfrm>
                <a:off x="1057125" y="4848225"/>
                <a:ext cx="7096275" cy="942976"/>
              </a:xfrm>
              <a:prstGeom prst="chevron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00B0F0"/>
                </a:solidFill>
                <a:prstDash val="soli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black"/>
                  </a:solidFill>
                  <a:latin typeface="Arial" panose="020B0604020202020204"/>
                  <a:ea typeface="+mn-ea"/>
                </a:endParaRPr>
              </a:p>
            </p:txBody>
          </p:sp>
          <p:sp>
            <p:nvSpPr>
              <p:cNvPr id="15" name="右箭头 14"/>
              <p:cNvSpPr/>
              <p:nvPr/>
            </p:nvSpPr>
            <p:spPr>
              <a:xfrm>
                <a:off x="4476449" y="5176084"/>
                <a:ext cx="876451" cy="259103"/>
              </a:xfrm>
              <a:prstGeom prst="rightArrow">
                <a:avLst>
                  <a:gd name="adj1" fmla="val 60281"/>
                  <a:gd name="adj2" fmla="val 69258"/>
                </a:avLst>
              </a:prstGeom>
              <a:gradFill rotWithShape="1">
                <a:gsLst>
                  <a:gs pos="0">
                    <a:srgbClr val="CEB966">
                      <a:tint val="20000"/>
                      <a:satMod val="280000"/>
                    </a:srgbClr>
                  </a:gs>
                  <a:gs pos="14000">
                    <a:srgbClr val="CEB966">
                      <a:tint val="37000"/>
                      <a:satMod val="250000"/>
                    </a:srgbClr>
                  </a:gs>
                  <a:gs pos="45000">
                    <a:srgbClr val="CEB966">
                      <a:tint val="53000"/>
                      <a:satMod val="220000"/>
                    </a:srgbClr>
                  </a:gs>
                  <a:gs pos="65000">
                    <a:srgbClr val="CEB966">
                      <a:tint val="53000"/>
                      <a:satMod val="220000"/>
                    </a:srgbClr>
                  </a:gs>
                  <a:gs pos="86000">
                    <a:srgbClr val="CEB966">
                      <a:tint val="42000"/>
                      <a:satMod val="240000"/>
                    </a:srgbClr>
                  </a:gs>
                  <a:gs pos="100000">
                    <a:srgbClr val="CEB966">
                      <a:tint val="20000"/>
                      <a:satMod val="23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FC000"/>
                </a:solidFill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sp>
          <p:sp>
            <p:nvSpPr>
              <p:cNvPr id="16" name="五边形 15"/>
              <p:cNvSpPr/>
              <p:nvPr/>
            </p:nvSpPr>
            <p:spPr>
              <a:xfrm>
                <a:off x="1057125" y="4988125"/>
                <a:ext cx="3962400" cy="635019"/>
              </a:xfrm>
              <a:prstGeom prst="homePlate">
                <a:avLst/>
              </a:prstGeom>
              <a:gradFill rotWithShape="1">
                <a:gsLst>
                  <a:gs pos="0">
                    <a:srgbClr val="6BB1C9">
                      <a:hueOff val="1594097"/>
                      <a:satOff val="5940"/>
                      <a:lumOff val="0"/>
                      <a:alphaOff val="0"/>
                      <a:shade val="75000"/>
                      <a:satMod val="160000"/>
                    </a:srgbClr>
                  </a:gs>
                  <a:gs pos="60000">
                    <a:srgbClr val="6BB1C9">
                      <a:hueOff val="1594097"/>
                      <a:satOff val="5940"/>
                      <a:lumOff val="0"/>
                      <a:alphaOff val="0"/>
                      <a:satMod val="150000"/>
                    </a:srgbClr>
                  </a:gs>
                  <a:gs pos="100000">
                    <a:srgbClr val="6BB1C9">
                      <a:hueOff val="1594097"/>
                      <a:satOff val="5940"/>
                      <a:lumOff val="0"/>
                      <a:alphaOff val="0"/>
                      <a:tint val="75000"/>
                      <a:satMod val="200000"/>
                    </a:srgbClr>
                  </a:gs>
                </a:gsLst>
                <a:lin ang="16200000" scaled="1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16500000"/>
                </a:lightRig>
              </a:scene3d>
              <a:sp3d prstMaterial="powder">
                <a:bevelT w="152400"/>
                <a:contourClr>
                  <a:srgbClr val="6BB1C9">
                    <a:hueOff val="1594097"/>
                    <a:satOff val="5940"/>
                    <a:lumOff val="0"/>
                    <a:alphaOff val="0"/>
                  </a:srgbClr>
                </a:contourClr>
              </a:sp3d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Arial" panose="020B0604020202020204"/>
                  <a:ea typeface="+mn-ea"/>
                </a:endParaRPr>
              </a:p>
            </p:txBody>
          </p:sp>
          <p:sp>
            <p:nvSpPr>
              <p:cNvPr id="17" name="圆角矩形 7"/>
              <p:cNvSpPr/>
              <p:nvPr/>
            </p:nvSpPr>
            <p:spPr>
              <a:xfrm>
                <a:off x="5618163" y="5053012"/>
                <a:ext cx="2266950" cy="50482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16510" tIns="16510" rIns="16510" bIns="16510" spcCol="1270" anchor="ctr"/>
              <a:lstStyle/>
              <a:p>
                <a:pPr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altLang="zh-CN" sz="2400" kern="0" dirty="0" smtClea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1400</a:t>
                </a:r>
                <a:r>
                  <a:rPr lang="zh-CN" altLang="en-US" sz="2400" kern="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亿</a:t>
                </a:r>
                <a:endParaRPr lang="zh-CN" altLang="en-US" sz="2400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8" name="圆角矩形 4"/>
              <p:cNvSpPr/>
              <p:nvPr/>
            </p:nvSpPr>
            <p:spPr>
              <a:xfrm>
                <a:off x="990600" y="5053013"/>
                <a:ext cx="3886200" cy="50482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16510" tIns="16510" rIns="16510" bIns="16510" spcCol="1270" anchor="ctr"/>
              <a:lstStyle/>
              <a:p>
                <a:pPr algn="ctr"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CN" altLang="en-US" sz="2400" kern="0" dirty="0">
                    <a:solidFill>
                      <a:prstClr val="black"/>
                    </a:solidFill>
                    <a:effectLst>
                      <a:glow rad="139700">
                        <a:srgbClr val="FFFFFF"/>
                      </a:glo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生鲜电商交易</a:t>
                </a:r>
                <a:r>
                  <a:rPr lang="zh-CN" altLang="en-US" sz="2400" kern="0" dirty="0" smtClean="0">
                    <a:solidFill>
                      <a:prstClr val="black"/>
                    </a:solidFill>
                    <a:effectLst>
                      <a:glow rad="139700">
                        <a:srgbClr val="FFFFFF"/>
                      </a:glo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规模高速</a:t>
                </a:r>
                <a:r>
                  <a:rPr lang="zh-CN" altLang="en-US" sz="2400" kern="0" dirty="0">
                    <a:solidFill>
                      <a:prstClr val="black"/>
                    </a:solidFill>
                    <a:effectLst>
                      <a:glow rad="139700">
                        <a:srgbClr val="FFFFFF"/>
                      </a:glo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增长</a:t>
                </a:r>
                <a:endParaRPr lang="zh-CN" altLang="en-US" sz="2400" kern="0" dirty="0">
                  <a:solidFill>
                    <a:prstClr val="black"/>
                  </a:solidFill>
                  <a:effectLst>
                    <a:glow rad="139700">
                      <a:srgbClr val="FFFFFF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三、主要调整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内容占位符 10"/>
          <p:cNvSpPr>
            <a:spLocks noGrp="1"/>
          </p:cNvSpPr>
          <p:nvPr>
            <p:ph idx="1"/>
          </p:nvPr>
        </p:nvSpPr>
        <p:spPr>
          <a:xfrm>
            <a:off x="381000" y="1676401"/>
            <a:ext cx="8305800" cy="685799"/>
          </a:xfrm>
        </p:spPr>
        <p:txBody>
          <a:bodyPr/>
          <a:lstStyle/>
          <a:p>
            <a:pPr lvl="0">
              <a:spcBef>
                <a:spcPct val="0"/>
              </a:spcBef>
              <a:buNone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电子商务物流服务企业纷纷进入冷链服务市场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3"/>
          <p:cNvGrpSpPr/>
          <p:nvPr/>
        </p:nvGrpSpPr>
        <p:grpSpPr bwMode="auto">
          <a:xfrm>
            <a:off x="793750" y="2684463"/>
            <a:ext cx="7802563" cy="3121025"/>
            <a:chOff x="794477" y="2684106"/>
            <a:chExt cx="7801834" cy="3121158"/>
          </a:xfrm>
        </p:grpSpPr>
        <p:sp>
          <p:nvSpPr>
            <p:cNvPr id="30" name="剪去单角的矩形 29"/>
            <p:cNvSpPr/>
            <p:nvPr/>
          </p:nvSpPr>
          <p:spPr>
            <a:xfrm flipH="1" flipV="1">
              <a:off x="1964512" y="2684106"/>
              <a:ext cx="6631798" cy="1332000"/>
            </a:xfrm>
            <a:prstGeom prst="snip1Rect">
              <a:avLst>
                <a:gd name="adj" fmla="val 50000"/>
              </a:avLst>
            </a:prstGeom>
            <a:solidFill>
              <a:schemeClr val="lt1">
                <a:alpha val="7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  <a:effectLst>
              <a:outerShdw blurRad="190500" dist="228600" dir="1512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21299999" lon="300000" rev="0"/>
              </a:camera>
              <a:lightRig rig="glow" dir="t">
                <a:rot lat="0" lon="0" rev="6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30510" y="4527848"/>
              <a:ext cx="7365801" cy="1277416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  <a:ln>
              <a:solidFill>
                <a:schemeClr val="accent6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endParaRPr>
            </a:p>
          </p:txBody>
        </p:sp>
        <p:sp>
          <p:nvSpPr>
            <p:cNvPr id="32" name="TextBox 6"/>
            <p:cNvSpPr txBox="1">
              <a:spLocks noChangeArrowheads="1"/>
            </p:cNvSpPr>
            <p:nvPr/>
          </p:nvSpPr>
          <p:spPr bwMode="auto">
            <a:xfrm>
              <a:off x="4419848" y="2929513"/>
              <a:ext cx="3875843" cy="9773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顺丰、京东、雅玛多等企业纷纷涉足冷链行业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Box 7"/>
            <p:cNvSpPr txBox="1">
              <a:spLocks noChangeArrowheads="1"/>
            </p:cNvSpPr>
            <p:nvPr/>
          </p:nvSpPr>
          <p:spPr bwMode="auto">
            <a:xfrm>
              <a:off x="4419848" y="4657705"/>
              <a:ext cx="3875843" cy="9773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打通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了生鲜</a:t>
              </a:r>
              <a:r>
                <a:rPr lang="zh-CN" altLang="en-US" sz="24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农产品电子商务的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“最后一公里”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Freeform 5"/>
            <p:cNvSpPr/>
            <p:nvPr/>
          </p:nvSpPr>
          <p:spPr bwMode="auto">
            <a:xfrm>
              <a:off x="794477" y="3074034"/>
              <a:ext cx="3481355" cy="2422100"/>
            </a:xfrm>
            <a:custGeom>
              <a:avLst/>
              <a:gdLst>
                <a:gd name="T0" fmla="*/ 3481355 w 1557"/>
                <a:gd name="T1" fmla="*/ 816785 h 943"/>
                <a:gd name="T2" fmla="*/ 0 w 1557"/>
                <a:gd name="T3" fmla="*/ 2422100 h 943"/>
                <a:gd name="T4" fmla="*/ 0 w 1557"/>
                <a:gd name="T5" fmla="*/ 1610453 h 943"/>
                <a:gd name="T6" fmla="*/ 3481355 w 1557"/>
                <a:gd name="T7" fmla="*/ 0 h 943"/>
                <a:gd name="T8" fmla="*/ 3481355 w 1557"/>
                <a:gd name="T9" fmla="*/ 816785 h 9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7"/>
                <a:gd name="T16" fmla="*/ 0 h 943"/>
                <a:gd name="T17" fmla="*/ 1557 w 1557"/>
                <a:gd name="T18" fmla="*/ 943 h 9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7" h="943">
                  <a:moveTo>
                    <a:pt x="1557" y="318"/>
                  </a:moveTo>
                  <a:lnTo>
                    <a:pt x="0" y="943"/>
                  </a:lnTo>
                  <a:lnTo>
                    <a:pt x="0" y="627"/>
                  </a:lnTo>
                  <a:lnTo>
                    <a:pt x="1557" y="0"/>
                  </a:lnTo>
                  <a:lnTo>
                    <a:pt x="1557" y="318"/>
                  </a:lnTo>
                  <a:close/>
                </a:path>
              </a:pathLst>
            </a:custGeom>
            <a:solidFill>
              <a:srgbClr val="504945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7"/>
            <p:cNvSpPr/>
            <p:nvPr/>
          </p:nvSpPr>
          <p:spPr bwMode="auto">
            <a:xfrm>
              <a:off x="794477" y="3074033"/>
              <a:ext cx="3481355" cy="828000"/>
            </a:xfrm>
            <a:custGeom>
              <a:avLst/>
              <a:gdLst>
                <a:gd name="T0" fmla="*/ 1557 w 1557"/>
                <a:gd name="T1" fmla="*/ 318 h 318"/>
                <a:gd name="T2" fmla="*/ 0 w 1557"/>
                <a:gd name="T3" fmla="*/ 318 h 318"/>
                <a:gd name="T4" fmla="*/ 123 w 1557"/>
                <a:gd name="T5" fmla="*/ 159 h 318"/>
                <a:gd name="T6" fmla="*/ 0 w 1557"/>
                <a:gd name="T7" fmla="*/ 0 h 318"/>
                <a:gd name="T8" fmla="*/ 1557 w 1557"/>
                <a:gd name="T9" fmla="*/ 0 h 318"/>
                <a:gd name="T10" fmla="*/ 1557 w 1557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7" h="318">
                  <a:moveTo>
                    <a:pt x="1557" y="318"/>
                  </a:moveTo>
                  <a:lnTo>
                    <a:pt x="0" y="318"/>
                  </a:lnTo>
                  <a:lnTo>
                    <a:pt x="123" y="159"/>
                  </a:lnTo>
                  <a:lnTo>
                    <a:pt x="0" y="0"/>
                  </a:lnTo>
                  <a:lnTo>
                    <a:pt x="1557" y="0"/>
                  </a:lnTo>
                  <a:lnTo>
                    <a:pt x="1557" y="318"/>
                  </a:lnTo>
                  <a:close/>
                </a:path>
              </a:pathLst>
            </a:custGeom>
            <a:solidFill>
              <a:srgbClr val="00A2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6" name="Freeform 9"/>
            <p:cNvSpPr/>
            <p:nvPr/>
          </p:nvSpPr>
          <p:spPr bwMode="auto">
            <a:xfrm>
              <a:off x="794477" y="4671864"/>
              <a:ext cx="3481355" cy="828000"/>
            </a:xfrm>
            <a:custGeom>
              <a:avLst/>
              <a:gdLst>
                <a:gd name="T0" fmla="*/ 1557 w 1557"/>
                <a:gd name="T1" fmla="*/ 318 h 318"/>
                <a:gd name="T2" fmla="*/ 0 w 1557"/>
                <a:gd name="T3" fmla="*/ 318 h 318"/>
                <a:gd name="T4" fmla="*/ 0 w 1557"/>
                <a:gd name="T5" fmla="*/ 0 h 318"/>
                <a:gd name="T6" fmla="*/ 1557 w 1557"/>
                <a:gd name="T7" fmla="*/ 0 h 318"/>
                <a:gd name="T8" fmla="*/ 1436 w 1557"/>
                <a:gd name="T9" fmla="*/ 159 h 318"/>
                <a:gd name="T10" fmla="*/ 1557 w 1557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7" h="318">
                  <a:moveTo>
                    <a:pt x="1557" y="318"/>
                  </a:moveTo>
                  <a:lnTo>
                    <a:pt x="0" y="318"/>
                  </a:lnTo>
                  <a:lnTo>
                    <a:pt x="0" y="0"/>
                  </a:lnTo>
                  <a:lnTo>
                    <a:pt x="1557" y="0"/>
                  </a:lnTo>
                  <a:lnTo>
                    <a:pt x="1436" y="159"/>
                  </a:lnTo>
                  <a:lnTo>
                    <a:pt x="1557" y="318"/>
                  </a:lnTo>
                  <a:close/>
                </a:path>
              </a:pathLst>
            </a:custGeom>
            <a:solidFill>
              <a:srgbClr val="EA561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37" name="组合 37"/>
            <p:cNvGrpSpPr/>
            <p:nvPr/>
          </p:nvGrpSpPr>
          <p:grpSpPr bwMode="auto">
            <a:xfrm>
              <a:off x="1230511" y="3298728"/>
              <a:ext cx="486158" cy="357847"/>
              <a:chOff x="1074354" y="6155648"/>
              <a:chExt cx="541338" cy="398463"/>
            </a:xfrm>
          </p:grpSpPr>
          <p:sp>
            <p:nvSpPr>
              <p:cNvPr id="43" name="Freeform 18"/>
              <p:cNvSpPr>
                <a:spLocks noEditPoints="1"/>
              </p:cNvSpPr>
              <p:nvPr/>
            </p:nvSpPr>
            <p:spPr bwMode="auto">
              <a:xfrm>
                <a:off x="1074354" y="6155648"/>
                <a:ext cx="331788" cy="398463"/>
              </a:xfrm>
              <a:custGeom>
                <a:avLst/>
                <a:gdLst>
                  <a:gd name="T0" fmla="*/ 331788 w 88"/>
                  <a:gd name="T1" fmla="*/ 289450 h 106"/>
                  <a:gd name="T2" fmla="*/ 301625 w 88"/>
                  <a:gd name="T3" fmla="*/ 372149 h 106"/>
                  <a:gd name="T4" fmla="*/ 218678 w 88"/>
                  <a:gd name="T5" fmla="*/ 398463 h 106"/>
                  <a:gd name="T6" fmla="*/ 113110 w 88"/>
                  <a:gd name="T7" fmla="*/ 398463 h 106"/>
                  <a:gd name="T8" fmla="*/ 26392 w 88"/>
                  <a:gd name="T9" fmla="*/ 372149 h 106"/>
                  <a:gd name="T10" fmla="*/ 0 w 88"/>
                  <a:gd name="T11" fmla="*/ 289450 h 106"/>
                  <a:gd name="T12" fmla="*/ 0 w 88"/>
                  <a:gd name="T13" fmla="*/ 109013 h 106"/>
                  <a:gd name="T14" fmla="*/ 26392 w 88"/>
                  <a:gd name="T15" fmla="*/ 26314 h 106"/>
                  <a:gd name="T16" fmla="*/ 113110 w 88"/>
                  <a:gd name="T17" fmla="*/ 0 h 106"/>
                  <a:gd name="T18" fmla="*/ 218678 w 88"/>
                  <a:gd name="T19" fmla="*/ 0 h 106"/>
                  <a:gd name="T20" fmla="*/ 301625 w 88"/>
                  <a:gd name="T21" fmla="*/ 26314 h 106"/>
                  <a:gd name="T22" fmla="*/ 331788 w 88"/>
                  <a:gd name="T23" fmla="*/ 109013 h 106"/>
                  <a:gd name="T24" fmla="*/ 331788 w 88"/>
                  <a:gd name="T25" fmla="*/ 289450 h 106"/>
                  <a:gd name="T26" fmla="*/ 229989 w 88"/>
                  <a:gd name="T27" fmla="*/ 109013 h 106"/>
                  <a:gd name="T28" fmla="*/ 196057 w 88"/>
                  <a:gd name="T29" fmla="*/ 75182 h 106"/>
                  <a:gd name="T30" fmla="*/ 135731 w 88"/>
                  <a:gd name="T31" fmla="*/ 75182 h 106"/>
                  <a:gd name="T32" fmla="*/ 101799 w 88"/>
                  <a:gd name="T33" fmla="*/ 109013 h 106"/>
                  <a:gd name="T34" fmla="*/ 101799 w 88"/>
                  <a:gd name="T35" fmla="*/ 289450 h 106"/>
                  <a:gd name="T36" fmla="*/ 135731 w 88"/>
                  <a:gd name="T37" fmla="*/ 319522 h 106"/>
                  <a:gd name="T38" fmla="*/ 196057 w 88"/>
                  <a:gd name="T39" fmla="*/ 319522 h 106"/>
                  <a:gd name="T40" fmla="*/ 229989 w 88"/>
                  <a:gd name="T41" fmla="*/ 289450 h 106"/>
                  <a:gd name="T42" fmla="*/ 229989 w 88"/>
                  <a:gd name="T43" fmla="*/ 109013 h 10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8"/>
                  <a:gd name="T67" fmla="*/ 0 h 106"/>
                  <a:gd name="T68" fmla="*/ 88 w 88"/>
                  <a:gd name="T69" fmla="*/ 106 h 10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8" h="106">
                    <a:moveTo>
                      <a:pt x="88" y="77"/>
                    </a:moveTo>
                    <a:cubicBezTo>
                      <a:pt x="88" y="87"/>
                      <a:pt x="85" y="94"/>
                      <a:pt x="80" y="99"/>
                    </a:cubicBezTo>
                    <a:cubicBezTo>
                      <a:pt x="76" y="104"/>
                      <a:pt x="68" y="106"/>
                      <a:pt x="58" y="106"/>
                    </a:cubicBezTo>
                    <a:cubicBezTo>
                      <a:pt x="30" y="106"/>
                      <a:pt x="30" y="106"/>
                      <a:pt x="30" y="106"/>
                    </a:cubicBezTo>
                    <a:cubicBezTo>
                      <a:pt x="19" y="106"/>
                      <a:pt x="12" y="104"/>
                      <a:pt x="7" y="99"/>
                    </a:cubicBezTo>
                    <a:cubicBezTo>
                      <a:pt x="3" y="94"/>
                      <a:pt x="0" y="87"/>
                      <a:pt x="0" y="77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9"/>
                      <a:pt x="3" y="11"/>
                      <a:pt x="7" y="7"/>
                    </a:cubicBezTo>
                    <a:cubicBezTo>
                      <a:pt x="12" y="2"/>
                      <a:pt x="19" y="0"/>
                      <a:pt x="30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8" y="0"/>
                      <a:pt x="76" y="2"/>
                      <a:pt x="80" y="7"/>
                    </a:cubicBezTo>
                    <a:cubicBezTo>
                      <a:pt x="85" y="11"/>
                      <a:pt x="88" y="19"/>
                      <a:pt x="88" y="29"/>
                    </a:cubicBezTo>
                    <a:lnTo>
                      <a:pt x="88" y="77"/>
                    </a:lnTo>
                    <a:close/>
                    <a:moveTo>
                      <a:pt x="61" y="29"/>
                    </a:moveTo>
                    <a:cubicBezTo>
                      <a:pt x="61" y="23"/>
                      <a:pt x="58" y="20"/>
                      <a:pt x="52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0" y="20"/>
                      <a:pt x="27" y="23"/>
                      <a:pt x="27" y="29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7" y="82"/>
                      <a:pt x="30" y="85"/>
                      <a:pt x="36" y="85"/>
                    </a:cubicBezTo>
                    <a:cubicBezTo>
                      <a:pt x="52" y="85"/>
                      <a:pt x="52" y="85"/>
                      <a:pt x="52" y="85"/>
                    </a:cubicBezTo>
                    <a:cubicBezTo>
                      <a:pt x="58" y="85"/>
                      <a:pt x="61" y="82"/>
                      <a:pt x="61" y="77"/>
                    </a:cubicBezTo>
                    <a:lnTo>
                      <a:pt x="61" y="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Freeform 19"/>
              <p:cNvSpPr/>
              <p:nvPr/>
            </p:nvSpPr>
            <p:spPr bwMode="auto">
              <a:xfrm>
                <a:off x="1423604" y="6158823"/>
                <a:ext cx="192088" cy="392113"/>
              </a:xfrm>
              <a:custGeom>
                <a:avLst/>
                <a:gdLst>
                  <a:gd name="T0" fmla="*/ 95250 w 121"/>
                  <a:gd name="T1" fmla="*/ 392113 h 247"/>
                  <a:gd name="T2" fmla="*/ 95250 w 121"/>
                  <a:gd name="T3" fmla="*/ 87313 h 247"/>
                  <a:gd name="T4" fmla="*/ 30163 w 121"/>
                  <a:gd name="T5" fmla="*/ 109538 h 247"/>
                  <a:gd name="T6" fmla="*/ 0 w 121"/>
                  <a:gd name="T7" fmla="*/ 46038 h 247"/>
                  <a:gd name="T8" fmla="*/ 106363 w 121"/>
                  <a:gd name="T9" fmla="*/ 0 h 247"/>
                  <a:gd name="T10" fmla="*/ 192088 w 121"/>
                  <a:gd name="T11" fmla="*/ 0 h 247"/>
                  <a:gd name="T12" fmla="*/ 192088 w 121"/>
                  <a:gd name="T13" fmla="*/ 392113 h 247"/>
                  <a:gd name="T14" fmla="*/ 95250 w 121"/>
                  <a:gd name="T15" fmla="*/ 392113 h 2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247"/>
                  <a:gd name="T26" fmla="*/ 121 w 121"/>
                  <a:gd name="T27" fmla="*/ 247 h 2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247">
                    <a:moveTo>
                      <a:pt x="60" y="247"/>
                    </a:moveTo>
                    <a:lnTo>
                      <a:pt x="60" y="55"/>
                    </a:lnTo>
                    <a:lnTo>
                      <a:pt x="19" y="69"/>
                    </a:lnTo>
                    <a:lnTo>
                      <a:pt x="0" y="29"/>
                    </a:lnTo>
                    <a:lnTo>
                      <a:pt x="67" y="0"/>
                    </a:lnTo>
                    <a:lnTo>
                      <a:pt x="121" y="0"/>
                    </a:lnTo>
                    <a:lnTo>
                      <a:pt x="121" y="247"/>
                    </a:lnTo>
                    <a:lnTo>
                      <a:pt x="60" y="24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8" name="TextBox 49"/>
            <p:cNvSpPr txBox="1">
              <a:spLocks noChangeArrowheads="1"/>
            </p:cNvSpPr>
            <p:nvPr/>
          </p:nvSpPr>
          <p:spPr bwMode="auto">
            <a:xfrm>
              <a:off x="1869006" y="3215677"/>
              <a:ext cx="1962809" cy="523220"/>
            </a:xfrm>
            <a:prstGeom prst="rect">
              <a:avLst/>
            </a:prstGeom>
            <a:noFill/>
            <a:ln w="317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  <a:sym typeface="Batang" pitchFamily="18" charset="-127"/>
                </a:rPr>
                <a:t>从无到有</a:t>
              </a:r>
              <a:endPara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Batang" pitchFamily="18" charset="-127"/>
              </a:endParaRPr>
            </a:p>
          </p:txBody>
        </p:sp>
        <p:sp>
          <p:nvSpPr>
            <p:cNvPr id="39" name="TextBox 49"/>
            <p:cNvSpPr txBox="1">
              <a:spLocks noChangeArrowheads="1"/>
            </p:cNvSpPr>
            <p:nvPr/>
          </p:nvSpPr>
          <p:spPr bwMode="auto">
            <a:xfrm>
              <a:off x="1691680" y="4821021"/>
              <a:ext cx="2316662" cy="523220"/>
            </a:xfrm>
            <a:prstGeom prst="rect">
              <a:avLst/>
            </a:prstGeom>
            <a:noFill/>
            <a:ln w="317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  <a:sym typeface="Batang" pitchFamily="18" charset="-127"/>
                </a:rPr>
                <a:t>从农田到餐桌</a:t>
              </a:r>
              <a:endPara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Batang" pitchFamily="18" charset="-127"/>
              </a:endParaRPr>
            </a:p>
          </p:txBody>
        </p:sp>
        <p:grpSp>
          <p:nvGrpSpPr>
            <p:cNvPr id="40" name="组合 49"/>
            <p:cNvGrpSpPr/>
            <p:nvPr/>
          </p:nvGrpSpPr>
          <p:grpSpPr bwMode="auto">
            <a:xfrm>
              <a:off x="971599" y="4920584"/>
              <a:ext cx="593085" cy="357847"/>
              <a:chOff x="2090190" y="6155648"/>
              <a:chExt cx="660402" cy="398463"/>
            </a:xfrm>
          </p:grpSpPr>
          <p:sp>
            <p:nvSpPr>
              <p:cNvPr id="41" name="Freeform 28"/>
              <p:cNvSpPr>
                <a:spLocks noEditPoints="1"/>
              </p:cNvSpPr>
              <p:nvPr/>
            </p:nvSpPr>
            <p:spPr bwMode="auto">
              <a:xfrm>
                <a:off x="2090190" y="6155648"/>
                <a:ext cx="327026" cy="398463"/>
              </a:xfrm>
              <a:custGeom>
                <a:avLst/>
                <a:gdLst>
                  <a:gd name="T0" fmla="*/ 327026 w 87"/>
                  <a:gd name="T1" fmla="*/ 289450 h 106"/>
                  <a:gd name="T2" fmla="*/ 300714 w 87"/>
                  <a:gd name="T3" fmla="*/ 372149 h 106"/>
                  <a:gd name="T4" fmla="*/ 214258 w 87"/>
                  <a:gd name="T5" fmla="*/ 398463 h 106"/>
                  <a:gd name="T6" fmla="*/ 109009 w 87"/>
                  <a:gd name="T7" fmla="*/ 398463 h 106"/>
                  <a:gd name="T8" fmla="*/ 26312 w 87"/>
                  <a:gd name="T9" fmla="*/ 372149 h 106"/>
                  <a:gd name="T10" fmla="*/ 0 w 87"/>
                  <a:gd name="T11" fmla="*/ 289450 h 106"/>
                  <a:gd name="T12" fmla="*/ 0 w 87"/>
                  <a:gd name="T13" fmla="*/ 109013 h 106"/>
                  <a:gd name="T14" fmla="*/ 26312 w 87"/>
                  <a:gd name="T15" fmla="*/ 26314 h 106"/>
                  <a:gd name="T16" fmla="*/ 109009 w 87"/>
                  <a:gd name="T17" fmla="*/ 0 h 106"/>
                  <a:gd name="T18" fmla="*/ 214258 w 87"/>
                  <a:gd name="T19" fmla="*/ 0 h 106"/>
                  <a:gd name="T20" fmla="*/ 300714 w 87"/>
                  <a:gd name="T21" fmla="*/ 26314 h 106"/>
                  <a:gd name="T22" fmla="*/ 327026 w 87"/>
                  <a:gd name="T23" fmla="*/ 109013 h 106"/>
                  <a:gd name="T24" fmla="*/ 327026 w 87"/>
                  <a:gd name="T25" fmla="*/ 289450 h 106"/>
                  <a:gd name="T26" fmla="*/ 225535 w 87"/>
                  <a:gd name="T27" fmla="*/ 109013 h 106"/>
                  <a:gd name="T28" fmla="*/ 191705 w 87"/>
                  <a:gd name="T29" fmla="*/ 75182 h 106"/>
                  <a:gd name="T30" fmla="*/ 131562 w 87"/>
                  <a:gd name="T31" fmla="*/ 75182 h 106"/>
                  <a:gd name="T32" fmla="*/ 97732 w 87"/>
                  <a:gd name="T33" fmla="*/ 109013 h 106"/>
                  <a:gd name="T34" fmla="*/ 97732 w 87"/>
                  <a:gd name="T35" fmla="*/ 289450 h 106"/>
                  <a:gd name="T36" fmla="*/ 131562 w 87"/>
                  <a:gd name="T37" fmla="*/ 319522 h 106"/>
                  <a:gd name="T38" fmla="*/ 191705 w 87"/>
                  <a:gd name="T39" fmla="*/ 319522 h 106"/>
                  <a:gd name="T40" fmla="*/ 225535 w 87"/>
                  <a:gd name="T41" fmla="*/ 289450 h 106"/>
                  <a:gd name="T42" fmla="*/ 225535 w 87"/>
                  <a:gd name="T43" fmla="*/ 109013 h 10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7"/>
                  <a:gd name="T67" fmla="*/ 0 h 106"/>
                  <a:gd name="T68" fmla="*/ 87 w 87"/>
                  <a:gd name="T69" fmla="*/ 106 h 10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7" h="106">
                    <a:moveTo>
                      <a:pt x="87" y="77"/>
                    </a:moveTo>
                    <a:cubicBezTo>
                      <a:pt x="87" y="87"/>
                      <a:pt x="84" y="94"/>
                      <a:pt x="80" y="99"/>
                    </a:cubicBezTo>
                    <a:cubicBezTo>
                      <a:pt x="75" y="104"/>
                      <a:pt x="68" y="106"/>
                      <a:pt x="57" y="106"/>
                    </a:cubicBezTo>
                    <a:cubicBezTo>
                      <a:pt x="29" y="106"/>
                      <a:pt x="29" y="106"/>
                      <a:pt x="29" y="106"/>
                    </a:cubicBezTo>
                    <a:cubicBezTo>
                      <a:pt x="19" y="106"/>
                      <a:pt x="11" y="104"/>
                      <a:pt x="7" y="99"/>
                    </a:cubicBezTo>
                    <a:cubicBezTo>
                      <a:pt x="2" y="94"/>
                      <a:pt x="0" y="87"/>
                      <a:pt x="0" y="77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9"/>
                      <a:pt x="2" y="11"/>
                      <a:pt x="7" y="7"/>
                    </a:cubicBezTo>
                    <a:cubicBezTo>
                      <a:pt x="11" y="2"/>
                      <a:pt x="19" y="0"/>
                      <a:pt x="29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68" y="0"/>
                      <a:pt x="75" y="2"/>
                      <a:pt x="80" y="7"/>
                    </a:cubicBezTo>
                    <a:cubicBezTo>
                      <a:pt x="84" y="11"/>
                      <a:pt x="87" y="19"/>
                      <a:pt x="87" y="29"/>
                    </a:cubicBezTo>
                    <a:lnTo>
                      <a:pt x="87" y="77"/>
                    </a:lnTo>
                    <a:close/>
                    <a:moveTo>
                      <a:pt x="60" y="29"/>
                    </a:moveTo>
                    <a:cubicBezTo>
                      <a:pt x="60" y="23"/>
                      <a:pt x="57" y="20"/>
                      <a:pt x="51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29" y="20"/>
                      <a:pt x="26" y="23"/>
                      <a:pt x="26" y="29"/>
                    </a:cubicBezTo>
                    <a:cubicBezTo>
                      <a:pt x="26" y="77"/>
                      <a:pt x="26" y="77"/>
                      <a:pt x="26" y="77"/>
                    </a:cubicBezTo>
                    <a:cubicBezTo>
                      <a:pt x="26" y="82"/>
                      <a:pt x="29" y="85"/>
                      <a:pt x="35" y="85"/>
                    </a:cubicBezTo>
                    <a:cubicBezTo>
                      <a:pt x="51" y="85"/>
                      <a:pt x="51" y="85"/>
                      <a:pt x="51" y="85"/>
                    </a:cubicBezTo>
                    <a:cubicBezTo>
                      <a:pt x="57" y="85"/>
                      <a:pt x="60" y="82"/>
                      <a:pt x="60" y="77"/>
                    </a:cubicBezTo>
                    <a:lnTo>
                      <a:pt x="60" y="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Freeform 29"/>
              <p:cNvSpPr/>
              <p:nvPr/>
            </p:nvSpPr>
            <p:spPr bwMode="auto">
              <a:xfrm>
                <a:off x="2450553" y="6158823"/>
                <a:ext cx="300039" cy="392113"/>
              </a:xfrm>
              <a:custGeom>
                <a:avLst/>
                <a:gdLst>
                  <a:gd name="T0" fmla="*/ 300039 w 80"/>
                  <a:gd name="T1" fmla="*/ 124420 h 104"/>
                  <a:gd name="T2" fmla="*/ 292538 w 80"/>
                  <a:gd name="T3" fmla="*/ 154583 h 104"/>
                  <a:gd name="T4" fmla="*/ 281287 w 80"/>
                  <a:gd name="T5" fmla="*/ 180975 h 104"/>
                  <a:gd name="T6" fmla="*/ 258784 w 80"/>
                  <a:gd name="T7" fmla="*/ 203597 h 104"/>
                  <a:gd name="T8" fmla="*/ 232530 w 80"/>
                  <a:gd name="T9" fmla="*/ 226219 h 104"/>
                  <a:gd name="T10" fmla="*/ 112515 w 80"/>
                  <a:gd name="T11" fmla="*/ 312936 h 104"/>
                  <a:gd name="T12" fmla="*/ 300039 w 80"/>
                  <a:gd name="T13" fmla="*/ 312936 h 104"/>
                  <a:gd name="T14" fmla="*/ 300039 w 80"/>
                  <a:gd name="T15" fmla="*/ 392113 h 104"/>
                  <a:gd name="T16" fmla="*/ 0 w 80"/>
                  <a:gd name="T17" fmla="*/ 392113 h 104"/>
                  <a:gd name="T18" fmla="*/ 0 w 80"/>
                  <a:gd name="T19" fmla="*/ 286544 h 104"/>
                  <a:gd name="T20" fmla="*/ 198776 w 80"/>
                  <a:gd name="T21" fmla="*/ 139502 h 104"/>
                  <a:gd name="T22" fmla="*/ 198776 w 80"/>
                  <a:gd name="T23" fmla="*/ 113110 h 104"/>
                  <a:gd name="T24" fmla="*/ 165021 w 80"/>
                  <a:gd name="T25" fmla="*/ 79177 h 104"/>
                  <a:gd name="T26" fmla="*/ 11251 w 80"/>
                  <a:gd name="T27" fmla="*/ 79177 h 104"/>
                  <a:gd name="T28" fmla="*/ 11251 w 80"/>
                  <a:gd name="T29" fmla="*/ 0 h 104"/>
                  <a:gd name="T30" fmla="*/ 187524 w 80"/>
                  <a:gd name="T31" fmla="*/ 0 h 104"/>
                  <a:gd name="T32" fmla="*/ 273786 w 80"/>
                  <a:gd name="T33" fmla="*/ 26392 h 104"/>
                  <a:gd name="T34" fmla="*/ 300039 w 80"/>
                  <a:gd name="T35" fmla="*/ 113110 h 104"/>
                  <a:gd name="T36" fmla="*/ 300039 w 80"/>
                  <a:gd name="T37" fmla="*/ 124420 h 10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0"/>
                  <a:gd name="T58" fmla="*/ 0 h 104"/>
                  <a:gd name="T59" fmla="*/ 80 w 80"/>
                  <a:gd name="T60" fmla="*/ 104 h 10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0" h="104">
                    <a:moveTo>
                      <a:pt x="80" y="33"/>
                    </a:moveTo>
                    <a:cubicBezTo>
                      <a:pt x="80" y="36"/>
                      <a:pt x="79" y="39"/>
                      <a:pt x="78" y="41"/>
                    </a:cubicBezTo>
                    <a:cubicBezTo>
                      <a:pt x="77" y="44"/>
                      <a:pt x="76" y="46"/>
                      <a:pt x="75" y="48"/>
                    </a:cubicBezTo>
                    <a:cubicBezTo>
                      <a:pt x="73" y="50"/>
                      <a:pt x="71" y="53"/>
                      <a:pt x="69" y="54"/>
                    </a:cubicBezTo>
                    <a:cubicBezTo>
                      <a:pt x="67" y="56"/>
                      <a:pt x="64" y="58"/>
                      <a:pt x="62" y="60"/>
                    </a:cubicBezTo>
                    <a:cubicBezTo>
                      <a:pt x="30" y="83"/>
                      <a:pt x="30" y="83"/>
                      <a:pt x="30" y="83"/>
                    </a:cubicBezTo>
                    <a:cubicBezTo>
                      <a:pt x="80" y="83"/>
                      <a:pt x="80" y="83"/>
                      <a:pt x="80" y="83"/>
                    </a:cubicBezTo>
                    <a:cubicBezTo>
                      <a:pt x="80" y="104"/>
                      <a:pt x="80" y="104"/>
                      <a:pt x="80" y="104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0"/>
                      <a:pt x="53" y="30"/>
                      <a:pt x="53" y="30"/>
                    </a:cubicBezTo>
                    <a:cubicBezTo>
                      <a:pt x="53" y="24"/>
                      <a:pt x="50" y="21"/>
                      <a:pt x="44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8" y="2"/>
                      <a:pt x="73" y="7"/>
                    </a:cubicBezTo>
                    <a:cubicBezTo>
                      <a:pt x="77" y="12"/>
                      <a:pt x="80" y="19"/>
                      <a:pt x="80" y="30"/>
                    </a:cubicBezTo>
                    <a:lnTo>
                      <a:pt x="80" y="3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ample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元素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er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</a:defRPr>
        </a:defPPr>
      </a:lstStyle>
      <a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a:style>
    </a:spDef>
  </a:objectDefaults>
  <a:extraClrSchemeLst>
    <a:extraClrScheme>
      <a:clrScheme name="sample 1">
        <a:dk1>
          <a:srgbClr val="384D68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E4058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B2A6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BC93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A4F86"/>
        </a:dk1>
        <a:lt1>
          <a:srgbClr val="FFFFFF"/>
        </a:lt1>
        <a:dk2>
          <a:srgbClr val="3E68D0"/>
        </a:dk2>
        <a:lt2>
          <a:srgbClr val="D3D9DD"/>
        </a:lt2>
        <a:accent1>
          <a:srgbClr val="6C89DA"/>
        </a:accent1>
        <a:accent2>
          <a:srgbClr val="8FAFE9"/>
        </a:accent2>
        <a:accent3>
          <a:srgbClr val="FFFFFF"/>
        </a:accent3>
        <a:accent4>
          <a:srgbClr val="224272"/>
        </a:accent4>
        <a:accent5>
          <a:srgbClr val="BAC4EA"/>
        </a:accent5>
        <a:accent6>
          <a:srgbClr val="819ED3"/>
        </a:accent6>
        <a:hlink>
          <a:srgbClr val="57ABA3"/>
        </a:hlink>
        <a:folHlink>
          <a:srgbClr val="85819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2024</Words>
  <Application>WPS 演示</Application>
  <PresentationFormat>全屏显示(4:3)</PresentationFormat>
  <Paragraphs>236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40" baseType="lpstr">
      <vt:lpstr>Arial</vt:lpstr>
      <vt:lpstr>宋体</vt:lpstr>
      <vt:lpstr>Wingdings</vt:lpstr>
      <vt:lpstr>Arial</vt:lpstr>
      <vt:lpstr>黑体</vt:lpstr>
      <vt:lpstr>Verdana</vt:lpstr>
      <vt:lpstr>微软雅黑</vt:lpstr>
      <vt:lpstr>楷体</vt:lpstr>
      <vt:lpstr>Calibri</vt:lpstr>
      <vt:lpstr>Open Sans</vt:lpstr>
      <vt:lpstr>Gill Sans</vt:lpstr>
      <vt:lpstr>Lato</vt:lpstr>
      <vt:lpstr>Arial Unicode MS</vt:lpstr>
      <vt:lpstr>Batang</vt:lpstr>
      <vt:lpstr>Calibri</vt:lpstr>
      <vt:lpstr>Segoe Print</vt:lpstr>
      <vt:lpstr>Gill Sans MT</vt:lpstr>
      <vt:lpstr>romanticfont2</vt:lpstr>
      <vt:lpstr>Constantia</vt:lpstr>
      <vt:lpstr>仿宋</vt:lpstr>
      <vt:lpstr>字体管家幻影伯爵</vt:lpstr>
      <vt:lpstr>于洪亮硬笔行楷手写体（一）</vt:lpstr>
      <vt:lpstr>sample</vt:lpstr>
      <vt:lpstr>PowerPoint 演示文稿</vt:lpstr>
      <vt:lpstr>一、制定背景</vt:lpstr>
      <vt:lpstr>一、制定背景</vt:lpstr>
      <vt:lpstr>一、制定背景</vt:lpstr>
      <vt:lpstr>二、基本思路</vt:lpstr>
      <vt:lpstr>二、基本思路</vt:lpstr>
      <vt:lpstr>三、主要调整</vt:lpstr>
      <vt:lpstr>三、主要调整</vt:lpstr>
      <vt:lpstr>三、主要调整</vt:lpstr>
      <vt:lpstr>三、主要调整</vt:lpstr>
      <vt:lpstr>三、主要调整</vt:lpstr>
      <vt:lpstr>三、主要调整</vt:lpstr>
      <vt:lpstr>三、主要调整</vt:lpstr>
      <vt:lpstr>三、主要调整</vt:lpstr>
      <vt:lpstr>三、主要调整</vt:lpstr>
      <vt:lpstr>三、主要调整</vt:lpstr>
      <vt:lpstr>PowerPoint 演示文稿</vt:lpstr>
    </vt:vector>
  </TitlesOfParts>
  <Company>Guilddesign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txr</dc:creator>
  <cp:lastModifiedBy>各自安好，別动别人的东西</cp:lastModifiedBy>
  <cp:revision>12800</cp:revision>
  <dcterms:created xsi:type="dcterms:W3CDTF">2004-08-26T06:30:00Z</dcterms:created>
  <dcterms:modified xsi:type="dcterms:W3CDTF">2018-12-19T23:47:41Z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2052-11.1.0.8306</vt:lpwstr>
  </property>
</Properties>
</file>