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264" r:id="rId4"/>
    <p:sldId id="322" r:id="rId5"/>
    <p:sldId id="326" r:id="rId6"/>
    <p:sldId id="325" r:id="rId7"/>
    <p:sldId id="323" r:id="rId8"/>
    <p:sldId id="324" r:id="rId9"/>
    <p:sldId id="327" r:id="rId10"/>
    <p:sldId id="328" r:id="rId11"/>
    <p:sldId id="329" r:id="rId12"/>
    <p:sldId id="330" r:id="rId13"/>
    <p:sldId id="294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EA0000"/>
    <a:srgbClr val="C3141B"/>
    <a:srgbClr val="C0141B"/>
    <a:srgbClr val="FF9933"/>
    <a:srgbClr val="CC00FF"/>
    <a:srgbClr val="FF6600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60"/>
  </p:normalViewPr>
  <p:slideViewPr>
    <p:cSldViewPr>
      <p:cViewPr varScale="1">
        <p:scale>
          <a:sx n="98" d="100"/>
          <a:sy n="98" d="100"/>
        </p:scale>
        <p:origin x="516" y="84"/>
      </p:cViewPr>
      <p:guideLst>
        <p:guide orient="horz"/>
        <p:guide pos="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DA66F-5F7F-41A2-AE20-582CD32D46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CCC82-1943-4B74-887F-64DBF516F6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C31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我买网－红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" y="847"/>
            <a:ext cx="9141291" cy="6858000"/>
          </a:xfrm>
          <a:prstGeom prst="rect">
            <a:avLst/>
          </a:prstGeom>
          <a:solidFill>
            <a:srgbClr val="C3141B"/>
          </a:solidFill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2468893"/>
            <a:ext cx="7772400" cy="1248137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3621021"/>
            <a:ext cx="7776864" cy="672075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484"/>
            <a:ext cx="7772400" cy="14689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A36-E436-4A49-96CC-095293164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F43-F883-4722-8747-3674C5B0B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A36-E436-4A49-96CC-095293164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F43-F883-4722-8747-3674C5B0B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4"/>
            <a:ext cx="7772400" cy="1500716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A36-E436-4A49-96CC-095293164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F43-F883-4722-8747-3674C5B0B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43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43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A36-E436-4A49-96CC-095293164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F43-F883-4722-8747-3674C5B0B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3"/>
            <a:ext cx="4040188" cy="3949700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4584"/>
            <a:ext cx="4041775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5933"/>
            <a:ext cx="4041775" cy="3949700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A36-E436-4A49-96CC-095293164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F43-F883-4722-8747-3674C5B0B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A36-E436-4A49-96CC-095293164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F43-F883-4722-8747-3674C5B0B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A36-E436-4A49-96CC-095293164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F43-F883-4722-8747-3674C5B0B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4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053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A36-E436-4A49-96CC-095293164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F43-F883-4722-8747-3674C5B0B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7" y="356659"/>
            <a:ext cx="8414595" cy="57606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7" y="1124744"/>
            <a:ext cx="8425185" cy="4992555"/>
          </a:xfrm>
        </p:spPr>
        <p:txBody>
          <a:bodyPr>
            <a:normAutofit/>
          </a:bodyPr>
          <a:lstStyle>
            <a:lvl1pPr>
              <a:defRPr sz="2665"/>
            </a:lvl1pPr>
            <a:lvl2pPr>
              <a:defRPr sz="2400"/>
            </a:lvl2pPr>
            <a:lvl3pPr>
              <a:defRPr sz="2135"/>
            </a:lvl3pPr>
            <a:lvl4pPr>
              <a:defRPr sz="1865"/>
            </a:lvl4pPr>
            <a:lvl5pPr>
              <a:defRPr sz="1865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A36-E436-4A49-96CC-095293164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F43-F883-4722-8747-3674C5B0B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A36-E436-4A49-96CC-095293164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F43-F883-4722-8747-3674C5B0B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FA36-E436-4A49-96CC-095293164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F43-F883-4722-8747-3674C5B0B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istrator\Desktop\ppt改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6011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0080" y="2931021"/>
            <a:ext cx="7772400" cy="1362075"/>
          </a:xfrm>
        </p:spPr>
        <p:txBody>
          <a:bodyPr anchor="t">
            <a:normAutofit/>
          </a:bodyPr>
          <a:lstStyle>
            <a:lvl1pPr algn="r">
              <a:defRPr sz="4265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0080" y="1430833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我买网－红-06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23528" y="356659"/>
            <a:ext cx="842467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3529" y="1124744"/>
            <a:ext cx="8425184" cy="499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18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s我买网ppt.jpg" descr="vs我买网ppt"/>
          <p:cNvPicPr>
            <a:picLocks noChangeAspect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133965"/>
            <a:ext cx="9144000" cy="617535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644689"/>
            <a:ext cx="8229600" cy="773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DFA36-E436-4A49-96CC-0952931649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FF43-F883-4722-8747-3674C5B0BF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200" rtl="0" eaLnBrk="1" latinLnBrk="0" hangingPunct="1">
        <a:spcBef>
          <a:spcPct val="0"/>
        </a:spcBef>
        <a:buNone/>
        <a:defRPr sz="373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186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2708920"/>
            <a:ext cx="8352928" cy="93610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生鲜食品新零售的反人文性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副标题 2"/>
          <p:cNvSpPr>
            <a:spLocks noGrp="1"/>
          </p:cNvSpPr>
          <p:nvPr/>
        </p:nvSpPr>
        <p:spPr>
          <a:xfrm>
            <a:off x="3491880" y="4005064"/>
            <a:ext cx="2018543" cy="6795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1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白光利</a:t>
            </a:r>
            <a:endParaRPr kumimoji="1" lang="en-US" altLang="zh-CN" sz="1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2018.12.20</a:t>
            </a:r>
            <a:endParaRPr kumimoji="1" lang="en-US" altLang="zh-CN" sz="18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角星 1"/>
          <p:cNvSpPr/>
          <p:nvPr/>
        </p:nvSpPr>
        <p:spPr>
          <a:xfrm>
            <a:off x="288032" y="1844824"/>
            <a:ext cx="4896544" cy="3528392"/>
          </a:xfrm>
          <a:prstGeom prst="star6">
            <a:avLst/>
          </a:prstGeom>
          <a:solidFill>
            <a:srgbClr val="FF330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我只是来打酱油的</a:t>
            </a:r>
            <a:endParaRPr lang="en-US" altLang="zh-CN" sz="16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不是进来虹膜体检</a:t>
            </a:r>
            <a:endParaRPr lang="en-US" altLang="zh-CN" sz="16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也不是来体会机器人的</a:t>
            </a:r>
            <a:endParaRPr lang="en-US" altLang="zh-CN" sz="16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更不是想像牛一样被人分割研究的！</a:t>
            </a:r>
            <a:endParaRPr lang="zh-CN" altLang="en-US" sz="16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流程图: 延期 2"/>
          <p:cNvSpPr/>
          <p:nvPr/>
        </p:nvSpPr>
        <p:spPr>
          <a:xfrm>
            <a:off x="5400600" y="2564904"/>
            <a:ext cx="3419872" cy="2088232"/>
          </a:xfrm>
          <a:prstGeom prst="flowChartDelay">
            <a:avLst/>
          </a:prstGeom>
          <a:solidFill>
            <a:srgbClr val="FF330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182880" indent="-18288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请把人当人看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人生的意义在于不确定性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528" y="1124744"/>
            <a:ext cx="7272808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七、人文性：请不要用你理解的我去揣测我的下一步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我买网－红-09.jp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457835"/>
            <a:ext cx="9141291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87989" y="3726175"/>
            <a:ext cx="6570730" cy="140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各位！</a:t>
            </a:r>
            <a:endParaRPr lang="en-US" altLang="zh-CN" sz="24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希望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所讲的内容对大家有所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帮助，</a:t>
            </a:r>
            <a:endParaRPr lang="en-US" altLang="zh-CN" sz="24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您对我的宽恕！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528" y="1124744"/>
            <a:ext cx="5616624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、新零售是零售要素的重新排列组合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624" y="1916832"/>
            <a:ext cx="1574461" cy="2088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428" y="1916832"/>
            <a:ext cx="1557887" cy="20882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200" y="1916832"/>
            <a:ext cx="1557887" cy="2088232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547664" y="4221088"/>
            <a:ext cx="864096" cy="504056"/>
          </a:xfrm>
          <a:prstGeom prst="roundRect">
            <a:avLst/>
          </a:prstGeom>
          <a:solidFill>
            <a:srgbClr val="FF33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</a:t>
            </a:r>
            <a:endParaRPr lang="zh-CN" altLang="en-US" sz="13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556982" y="4221088"/>
            <a:ext cx="864096" cy="504056"/>
          </a:xfrm>
          <a:prstGeom prst="roundRect">
            <a:avLst/>
          </a:prstGeom>
          <a:solidFill>
            <a:srgbClr val="FF33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endParaRPr lang="zh-CN" altLang="en-US" sz="13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052323" y="4221088"/>
            <a:ext cx="864096" cy="504056"/>
          </a:xfrm>
          <a:prstGeom prst="roundRect">
            <a:avLst/>
          </a:prstGeom>
          <a:solidFill>
            <a:srgbClr val="FF33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</a:t>
            </a:r>
            <a:endParaRPr lang="zh-CN" altLang="en-US" sz="13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2051720" y="4869160"/>
            <a:ext cx="2592288" cy="792088"/>
          </a:xfrm>
          <a:prstGeom prst="rightArrow">
            <a:avLst/>
          </a:prstGeom>
          <a:solidFill>
            <a:srgbClr val="FFFF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3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Push</a:t>
            </a:r>
            <a:endParaRPr lang="zh-CN" altLang="en-US" sz="1300" b="1" dirty="0" smtClean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左箭头 11"/>
          <p:cNvSpPr/>
          <p:nvPr/>
        </p:nvSpPr>
        <p:spPr>
          <a:xfrm>
            <a:off x="6163200" y="4869160"/>
            <a:ext cx="1480926" cy="792088"/>
          </a:xfrm>
          <a:prstGeom prst="leftArrow">
            <a:avLst/>
          </a:prstGeom>
          <a:solidFill>
            <a:srgbClr val="FFFF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3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Pull</a:t>
            </a:r>
            <a:endParaRPr lang="zh-CN" altLang="en-US" sz="1300" b="1" dirty="0" smtClean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528" y="1124744"/>
            <a:ext cx="5616624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为什么今天可以把人排在了第一位？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71925" y="2197302"/>
            <a:ext cx="7560840" cy="871658"/>
          </a:xfrm>
          <a:prstGeom prst="roundRect">
            <a:avLst/>
          </a:prstGeom>
          <a:solidFill>
            <a:srgbClr val="FF330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182880" indent="-18288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Push SCM  to Pull SCM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：喊了很多年，依然是围绕着商品或产品而展开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71925" y="3356992"/>
            <a:ext cx="7560840" cy="936104"/>
          </a:xfrm>
          <a:prstGeom prst="roundRect">
            <a:avLst/>
          </a:prstGeom>
          <a:solidFill>
            <a:srgbClr val="FFFF0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182880" indent="-18288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是技术的发展，使得可以对人的行为学和心理学可以得以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化分析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71925" y="4588690"/>
            <a:ext cx="7560840" cy="712518"/>
          </a:xfrm>
          <a:prstGeom prst="roundRect">
            <a:avLst/>
          </a:prstGeom>
          <a:solidFill>
            <a:srgbClr val="FF330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182880" indent="-18288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你是不是对技术的发展感到很牛逼，其实，可悲才刚刚开始！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528" y="1124744"/>
            <a:ext cx="5616624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二、新技术、新工具的异化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93029" y="1916832"/>
            <a:ext cx="1440160" cy="648072"/>
          </a:xfrm>
          <a:prstGeom prst="roundRect">
            <a:avLst/>
          </a:prstGeom>
          <a:solidFill>
            <a:srgbClr val="FF330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AI/IR</a:t>
            </a:r>
            <a:endParaRPr lang="zh-CN" altLang="en-US" sz="1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84384" y="2636912"/>
            <a:ext cx="1440160" cy="648072"/>
          </a:xfrm>
          <a:prstGeom prst="roundRect">
            <a:avLst/>
          </a:prstGeom>
          <a:solidFill>
            <a:srgbClr val="FF330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3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Iot</a:t>
            </a:r>
            <a:r>
              <a:rPr lang="en-US" altLang="zh-CN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/RFID</a:t>
            </a:r>
            <a:endParaRPr lang="zh-CN" altLang="en-US" sz="1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84384" y="3392996"/>
            <a:ext cx="1440160" cy="648072"/>
          </a:xfrm>
          <a:prstGeom prst="roundRect">
            <a:avLst/>
          </a:prstGeom>
          <a:solidFill>
            <a:srgbClr val="FF330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3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Nsp</a:t>
            </a:r>
            <a:r>
              <a:rPr lang="en-US" altLang="zh-CN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 IT</a:t>
            </a: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（虹膜）</a:t>
            </a:r>
            <a:endParaRPr lang="zh-CN" altLang="en-US" sz="1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83568" y="4149080"/>
            <a:ext cx="1440160" cy="648072"/>
          </a:xfrm>
          <a:prstGeom prst="roundRect">
            <a:avLst/>
          </a:prstGeom>
          <a:solidFill>
            <a:srgbClr val="FF330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BD</a:t>
            </a:r>
            <a:endParaRPr lang="zh-CN" altLang="en-US" sz="1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83568" y="4941168"/>
            <a:ext cx="1440160" cy="648072"/>
          </a:xfrm>
          <a:prstGeom prst="roundRect">
            <a:avLst/>
          </a:prstGeom>
          <a:solidFill>
            <a:srgbClr val="FF330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3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Alipay</a:t>
            </a:r>
            <a:r>
              <a:rPr lang="en-US" altLang="zh-CN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3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13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enpay</a:t>
            </a:r>
            <a:endParaRPr lang="zh-CN" altLang="en-US" sz="1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9792" y="2276872"/>
            <a:ext cx="61461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I‘m </a:t>
            </a:r>
            <a:r>
              <a:rPr lang="zh-CN" altLang="en-US" sz="2800" dirty="0"/>
              <a:t>not experiencing new </a:t>
            </a:r>
            <a:r>
              <a:rPr lang="zh-CN" altLang="en-US" sz="2800" dirty="0" smtClean="0"/>
              <a:t>technology！</a:t>
            </a:r>
            <a:endParaRPr lang="zh-CN" altLang="en-US" sz="2800" dirty="0"/>
          </a:p>
        </p:txBody>
      </p:sp>
      <p:sp>
        <p:nvSpPr>
          <p:cNvPr id="9" name="圆角矩形 8"/>
          <p:cNvSpPr/>
          <p:nvPr/>
        </p:nvSpPr>
        <p:spPr>
          <a:xfrm>
            <a:off x="2771800" y="3114546"/>
            <a:ext cx="5616624" cy="1692188"/>
          </a:xfrm>
          <a:prstGeom prst="roundRect">
            <a:avLst/>
          </a:prstGeom>
          <a:solidFill>
            <a:srgbClr val="FF330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182880" indent="-182880"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工具异化最大的可悲就在于“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人的物化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从你刚刚进门开始，你和火锅店墙上贴的那张牛的部位图介绍没有什么区别！</a:t>
            </a:r>
            <a:endParaRPr lang="zh-CN" altLang="en-US" sz="20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528" y="1124744"/>
            <a:ext cx="5616624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三、生鲜食品新零售的基础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704" y="1772816"/>
            <a:ext cx="52006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767544"/>
            <a:ext cx="1295400" cy="781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528" y="1124744"/>
            <a:ext cx="5616624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莫让标签门毁了生鲜新零售！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2276872"/>
            <a:ext cx="3168352" cy="3024336"/>
          </a:xfrm>
          <a:prstGeom prst="rect">
            <a:avLst/>
          </a:prstGeom>
          <a:solidFill>
            <a:srgbClr val="FF3300"/>
          </a:solidFill>
          <a:ln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182880" indent="-18288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生鲜电商为什么没有做的大的？</a:t>
            </a:r>
            <a:endParaRPr lang="en-US" altLang="zh-CN" sz="1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生鲜电</a:t>
            </a: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商为什么没有长久的，除了我买网？</a:t>
            </a:r>
            <a:endParaRPr lang="en-US" altLang="zh-CN" sz="1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生鲜电</a:t>
            </a: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商为什么没有盈利的？</a:t>
            </a:r>
            <a:endParaRPr lang="en-US" altLang="zh-CN" sz="1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1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看不见摸不</a:t>
            </a:r>
            <a:r>
              <a:rPr lang="zh-CN" altLang="en-US" sz="13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</a:t>
            </a:r>
            <a:endParaRPr lang="en-US" altLang="zh-CN" sz="13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3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品质的非持续性</a:t>
            </a:r>
            <a:endParaRPr lang="en-US" altLang="zh-CN" sz="13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3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宣传与实际的落差性</a:t>
            </a:r>
            <a:endParaRPr lang="en-US" altLang="zh-CN" sz="13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44008" y="2255601"/>
            <a:ext cx="3168352" cy="3024336"/>
          </a:xfrm>
          <a:prstGeom prst="rect">
            <a:avLst/>
          </a:prstGeom>
          <a:solidFill>
            <a:srgbClr val="FF3300"/>
          </a:solidFill>
          <a:ln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182880" indent="-18288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生鲜新零售为什么这么火？</a:t>
            </a:r>
            <a:endParaRPr lang="en-US" altLang="zh-CN" sz="1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</a:t>
            </a: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鲜新零售为什么能招揽这么多人？</a:t>
            </a:r>
            <a:endParaRPr lang="en-US" altLang="zh-CN" sz="1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</a:t>
            </a:r>
            <a:r>
              <a:rPr lang="zh-CN" altLang="en-US" sz="1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鲜新零售盈利有那么难吗？</a:t>
            </a:r>
            <a:endParaRPr lang="en-US" altLang="zh-CN" sz="1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1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3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看得见摸得着</a:t>
            </a:r>
            <a:endParaRPr lang="en-US" altLang="zh-CN" sz="13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3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品质的可感觉可挑选性</a:t>
            </a:r>
            <a:endParaRPr lang="en-US" altLang="zh-CN" sz="13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1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现实不错在落差，更多的是购物感受</a:t>
            </a:r>
            <a:endParaRPr lang="zh-CN" altLang="en-US" sz="13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528" y="1124744"/>
            <a:ext cx="5904656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四、零售食品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生鲜食品零售化的异同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7" y="1916832"/>
            <a:ext cx="312344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891881"/>
            <a:ext cx="3107014" cy="173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788024" y="2132856"/>
            <a:ext cx="3168352" cy="1321571"/>
          </a:xfrm>
          <a:prstGeom prst="rect">
            <a:avLst/>
          </a:prstGeom>
          <a:solidFill>
            <a:srgbClr val="FF3300"/>
          </a:solidFill>
          <a:ln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182880" indent="-182880"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便捷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增量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食化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88024" y="4149079"/>
            <a:ext cx="3168352" cy="1321571"/>
          </a:xfrm>
          <a:prstGeom prst="rect">
            <a:avLst/>
          </a:prstGeom>
          <a:solidFill>
            <a:srgbClr val="FF3300"/>
          </a:solidFill>
          <a:ln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182880" indent="-182880"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运营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规模化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528" y="1124744"/>
            <a:ext cx="5616624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、生鲜食品新零售的核心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608" y="1916832"/>
            <a:ext cx="4155104" cy="1782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988365"/>
            <a:ext cx="4155104" cy="1676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流程图: 延期 6"/>
          <p:cNvSpPr/>
          <p:nvPr/>
        </p:nvSpPr>
        <p:spPr>
          <a:xfrm>
            <a:off x="5796136" y="2276872"/>
            <a:ext cx="1728192" cy="1224136"/>
          </a:xfrm>
          <a:prstGeom prst="flowChartDelay">
            <a:avLst/>
          </a:prstGeom>
          <a:solidFill>
            <a:srgbClr val="FF3300"/>
          </a:solidFill>
          <a:ln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182880" indent="-182880" algn="ct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信任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流程图: 延期 7"/>
          <p:cNvSpPr/>
          <p:nvPr/>
        </p:nvSpPr>
        <p:spPr>
          <a:xfrm>
            <a:off x="5796136" y="4149080"/>
            <a:ext cx="1728192" cy="1224136"/>
          </a:xfrm>
          <a:prstGeom prst="flowChartDelay">
            <a:avLst/>
          </a:prstGeom>
          <a:solidFill>
            <a:srgbClr val="FF3300"/>
          </a:solidFill>
          <a:ln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182880" indent="-182880" algn="ct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延期 1"/>
          <p:cNvSpPr/>
          <p:nvPr/>
        </p:nvSpPr>
        <p:spPr>
          <a:xfrm rot="5400000">
            <a:off x="2069722" y="1682806"/>
            <a:ext cx="1188132" cy="1224136"/>
          </a:xfrm>
          <a:prstGeom prst="flowChartDelay">
            <a:avLst/>
          </a:prstGeom>
          <a:solidFill>
            <a:srgbClr val="FF3300"/>
          </a:solidFill>
          <a:ln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信任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流程图: 延期 2"/>
          <p:cNvSpPr/>
          <p:nvPr/>
        </p:nvSpPr>
        <p:spPr>
          <a:xfrm rot="5400000">
            <a:off x="5022050" y="1682806"/>
            <a:ext cx="1188132" cy="1224136"/>
          </a:xfrm>
          <a:prstGeom prst="flowChartDelay">
            <a:avLst/>
          </a:prstGeom>
          <a:solidFill>
            <a:srgbClr val="FF3300"/>
          </a:solidFill>
          <a:ln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新月形 3"/>
          <p:cNvSpPr/>
          <p:nvPr/>
        </p:nvSpPr>
        <p:spPr>
          <a:xfrm rot="16200000">
            <a:off x="3452911" y="2279837"/>
            <a:ext cx="1332148" cy="2550354"/>
          </a:xfrm>
          <a:prstGeom prst="moon">
            <a:avLst/>
          </a:prstGeom>
          <a:solidFill>
            <a:srgbClr val="FF330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供应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链强控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柱形 4"/>
          <p:cNvSpPr/>
          <p:nvPr/>
        </p:nvSpPr>
        <p:spPr>
          <a:xfrm>
            <a:off x="683568" y="4581128"/>
            <a:ext cx="648072" cy="792088"/>
          </a:xfrm>
          <a:prstGeom prst="can">
            <a:avLst/>
          </a:prstGeom>
          <a:solidFill>
            <a:srgbClr val="7030A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生产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基地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柱形 5"/>
          <p:cNvSpPr/>
          <p:nvPr/>
        </p:nvSpPr>
        <p:spPr>
          <a:xfrm>
            <a:off x="3635896" y="4581127"/>
            <a:ext cx="627105" cy="792088"/>
          </a:xfrm>
          <a:prstGeom prst="can">
            <a:avLst/>
          </a:prstGeom>
          <a:solidFill>
            <a:srgbClr val="7030A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配送中心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双大括号 6"/>
          <p:cNvSpPr/>
          <p:nvPr/>
        </p:nvSpPr>
        <p:spPr>
          <a:xfrm>
            <a:off x="1331640" y="4203731"/>
            <a:ext cx="1152128" cy="172819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种子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种植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药检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采摘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初选</a:t>
            </a:r>
            <a:endParaRPr lang="en-US" altLang="zh-CN" dirty="0" smtClean="0"/>
          </a:p>
          <a:p>
            <a:pPr algn="ctr"/>
            <a:r>
              <a:rPr lang="zh-CN" altLang="en-US" dirty="0"/>
              <a:t>预冷</a:t>
            </a:r>
            <a:endParaRPr lang="zh-CN" altLang="en-US" dirty="0"/>
          </a:p>
        </p:txBody>
      </p:sp>
      <p:sp>
        <p:nvSpPr>
          <p:cNvPr id="8" name="双大括号 7"/>
          <p:cNvSpPr/>
          <p:nvPr/>
        </p:nvSpPr>
        <p:spPr>
          <a:xfrm>
            <a:off x="4211960" y="4365104"/>
            <a:ext cx="1152128" cy="144016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精选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分级</a:t>
            </a:r>
            <a:endParaRPr lang="en-US" altLang="zh-CN" dirty="0" smtClean="0"/>
          </a:p>
          <a:p>
            <a:pPr algn="ctr"/>
            <a:r>
              <a:rPr lang="zh-CN" altLang="en-US" dirty="0"/>
              <a:t>打蜡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包装</a:t>
            </a:r>
            <a:endParaRPr lang="en-US" altLang="zh-CN" dirty="0" smtClean="0"/>
          </a:p>
          <a:p>
            <a:pPr algn="ctr"/>
            <a:r>
              <a:rPr lang="zh-CN" altLang="en-US" dirty="0"/>
              <a:t>专</a:t>
            </a:r>
            <a:r>
              <a:rPr lang="zh-CN" altLang="en-US" dirty="0" smtClean="0"/>
              <a:t>储</a:t>
            </a:r>
            <a:endParaRPr lang="en-US" altLang="zh-CN" dirty="0" smtClean="0"/>
          </a:p>
          <a:p>
            <a:pPr algn="ctr"/>
            <a:endParaRPr lang="en-US" altLang="zh-CN" dirty="0" smtClean="0"/>
          </a:p>
        </p:txBody>
      </p:sp>
      <p:sp>
        <p:nvSpPr>
          <p:cNvPr id="11" name="右箭头 10"/>
          <p:cNvSpPr/>
          <p:nvPr/>
        </p:nvSpPr>
        <p:spPr>
          <a:xfrm>
            <a:off x="2483768" y="4804780"/>
            <a:ext cx="1126491" cy="504339"/>
          </a:xfrm>
          <a:prstGeom prst="rightArrow">
            <a:avLst/>
          </a:prstGeom>
          <a:solidFill>
            <a:srgbClr val="FFC00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3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冷运</a:t>
            </a:r>
            <a:endParaRPr lang="zh-CN" altLang="en-US" sz="13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5365027" y="4804779"/>
            <a:ext cx="1126491" cy="504339"/>
          </a:xfrm>
          <a:prstGeom prst="rightArrow">
            <a:avLst/>
          </a:prstGeom>
          <a:solidFill>
            <a:srgbClr val="FFC00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3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冷配</a:t>
            </a:r>
            <a:endParaRPr lang="zh-CN" altLang="en-US" sz="13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柱形 12"/>
          <p:cNvSpPr/>
          <p:nvPr/>
        </p:nvSpPr>
        <p:spPr>
          <a:xfrm>
            <a:off x="6516216" y="4581128"/>
            <a:ext cx="576064" cy="792088"/>
          </a:xfrm>
          <a:prstGeom prst="can">
            <a:avLst/>
          </a:prstGeom>
          <a:solidFill>
            <a:srgbClr val="7030A0"/>
          </a:solidFill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零售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双大括号 13"/>
          <p:cNvSpPr/>
          <p:nvPr/>
        </p:nvSpPr>
        <p:spPr>
          <a:xfrm>
            <a:off x="7092280" y="4221088"/>
            <a:ext cx="1152128" cy="172819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方便</a:t>
            </a:r>
            <a:endParaRPr lang="en-US" altLang="zh-CN" dirty="0"/>
          </a:p>
          <a:p>
            <a:pPr algn="ctr"/>
            <a:r>
              <a:rPr lang="zh-CN" altLang="en-US" dirty="0" smtClean="0"/>
              <a:t>价格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品质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外观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感觉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安全</a:t>
            </a:r>
            <a:endParaRPr lang="en-US" altLang="zh-CN" dirty="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323528" y="1124744"/>
            <a:ext cx="5616624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生鲜食品新零售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的本质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3300"/>
        </a:solidFill>
        <a:ln>
          <a:prstDash val="sysDash"/>
        </a:ln>
      </a:spPr>
      <a:bodyPr wrap="square" rtlCol="0" anchor="ctr">
        <a:noAutofit/>
      </a:bodyPr>
      <a:lstStyle>
        <a:defPPr marL="182880" indent="-182880" algn="ctr">
          <a:spcBef>
            <a:spcPct val="20000"/>
          </a:spcBef>
          <a:buFont typeface="Arial" panose="020B0604020202020204" pitchFamily="34" charset="0"/>
          <a:buChar char="•"/>
          <a:defRPr sz="13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txDef>
      <a:spPr>
        <a:noFill/>
      </a:spPr>
      <a:bodyPr wrap="square" rtlCol="0" anchor="ctr">
        <a:noAutofit/>
      </a:bodyPr>
      <a:lstStyle>
        <a:defPPr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WPS 演示</Application>
  <PresentationFormat>全屏显示(16:9)</PresentationFormat>
  <Paragraphs>134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Office 主题</vt:lpstr>
      <vt:lpstr>自定义设计方案</vt:lpstr>
      <vt:lpstr>生鲜食品新零售的反人文性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调研中发现的问题</dc:title>
  <dc:creator>rain.liu ！！</dc:creator>
  <cp:lastModifiedBy>Administrator</cp:lastModifiedBy>
  <cp:revision>701</cp:revision>
  <dcterms:created xsi:type="dcterms:W3CDTF">2016-06-06T07:12:00Z</dcterms:created>
  <dcterms:modified xsi:type="dcterms:W3CDTF">2018-12-12T05:55:19Z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2052-10.1.0.7670</vt:lpwstr>
  </property>
</Properties>
</file>