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7" r:id="rId3"/>
    <p:sldId id="1151" r:id="rId4"/>
    <p:sldId id="1778" r:id="rId5"/>
    <p:sldId id="1781" r:id="rId6"/>
    <p:sldId id="1780" r:id="rId7"/>
    <p:sldId id="1012" r:id="rId8"/>
    <p:sldId id="1506" r:id="rId9"/>
    <p:sldId id="1688" r:id="rId10"/>
    <p:sldId id="1669" r:id="rId11"/>
    <p:sldId id="1722" r:id="rId12"/>
    <p:sldId id="1725" r:id="rId13"/>
    <p:sldId id="1779" r:id="rId14"/>
    <p:sldId id="1782" r:id="rId15"/>
    <p:sldId id="694" r:id="rId16"/>
  </p:sldIdLst>
  <p:sldSz cx="12192000" cy="6858000"/>
  <p:notesSz cx="6809105" cy="982345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9900"/>
    <a:srgbClr val="FF0000"/>
    <a:srgbClr val="EBF3FA"/>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showGuides="1">
      <p:cViewPr varScale="1">
        <p:scale>
          <a:sx n="84" d="100"/>
          <a:sy n="84" d="100"/>
        </p:scale>
        <p:origin x="1426" y="77"/>
      </p:cViewPr>
      <p:guideLst>
        <p:guide orient="horz" pos="2083"/>
        <p:guide pos="3906"/>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lt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Sheet1!$A$2:$A$19</c:f>
              <c:strCache>
                <c:ptCount val="18"/>
                <c:pt idx="0">
                  <c:v>知识产权</c:v>
                </c:pt>
                <c:pt idx="1">
                  <c:v>平台义务</c:v>
                </c:pt>
                <c:pt idx="2">
                  <c:v>卖家义务</c:v>
                </c:pt>
                <c:pt idx="3">
                  <c:v>法律责任</c:v>
                </c:pt>
                <c:pt idx="4">
                  <c:v>基本原则</c:v>
                </c:pt>
                <c:pt idx="5">
                  <c:v>网规</c:v>
                </c:pt>
                <c:pt idx="6">
                  <c:v>行业协会</c:v>
                </c:pt>
                <c:pt idx="7">
                  <c:v>个人数据保护</c:v>
                </c:pt>
                <c:pt idx="8">
                  <c:v>电子支付</c:v>
                </c:pt>
                <c:pt idx="9">
                  <c:v>物流</c:v>
                </c:pt>
                <c:pt idx="10">
                  <c:v>跨境电商</c:v>
                </c:pt>
                <c:pt idx="11">
                  <c:v>信用</c:v>
                </c:pt>
                <c:pt idx="12">
                  <c:v>环保</c:v>
                </c:pt>
                <c:pt idx="13">
                  <c:v>电子合同</c:v>
                </c:pt>
                <c:pt idx="14">
                  <c:v>热点问题</c:v>
                </c:pt>
                <c:pt idx="15">
                  <c:v>争议解决</c:v>
                </c:pt>
                <c:pt idx="16">
                  <c:v>税收</c:v>
                </c:pt>
                <c:pt idx="17">
                  <c:v>指向其他法</c:v>
                </c:pt>
              </c:strCache>
            </c:strRef>
          </c:cat>
          <c:val>
            <c:numRef>
              <c:f>Sheet1!$B$2:$B$19</c:f>
              <c:numCache>
                <c:formatCode>General</c:formatCode>
                <c:ptCount val="18"/>
                <c:pt idx="0">
                  <c:v>5</c:v>
                </c:pt>
                <c:pt idx="1">
                  <c:v>33</c:v>
                </c:pt>
                <c:pt idx="2">
                  <c:v>14</c:v>
                </c:pt>
                <c:pt idx="3">
                  <c:v>27</c:v>
                </c:pt>
                <c:pt idx="4">
                  <c:v>4</c:v>
                </c:pt>
                <c:pt idx="5">
                  <c:v>5</c:v>
                </c:pt>
                <c:pt idx="6">
                  <c:v>3</c:v>
                </c:pt>
                <c:pt idx="7">
                  <c:v>6</c:v>
                </c:pt>
                <c:pt idx="8">
                  <c:v>5</c:v>
                </c:pt>
                <c:pt idx="9">
                  <c:v>2</c:v>
                </c:pt>
                <c:pt idx="10">
                  <c:v>4</c:v>
                </c:pt>
                <c:pt idx="11">
                  <c:v>4</c:v>
                </c:pt>
                <c:pt idx="12">
                  <c:v>4</c:v>
                </c:pt>
                <c:pt idx="13">
                  <c:v>5</c:v>
                </c:pt>
                <c:pt idx="14">
                  <c:v>7</c:v>
                </c:pt>
                <c:pt idx="15">
                  <c:v>7</c:v>
                </c:pt>
                <c:pt idx="16">
                  <c:v>2</c:v>
                </c:pt>
                <c:pt idx="17">
                  <c:v>5</c:v>
                </c:pt>
              </c:numCache>
            </c:numRef>
          </c:val>
        </c:ser>
        <c:dLbls>
          <c:showLegendKey val="0"/>
          <c:showVal val="1"/>
          <c:showCatName val="0"/>
          <c:showSerName val="0"/>
          <c:showPercent val="0"/>
          <c:showBubbleSize val="0"/>
        </c:dLbls>
        <c:gapWidth val="65"/>
        <c:overlap val="0"/>
        <c:axId val="946896691"/>
        <c:axId val="761596405"/>
      </c:barChart>
      <c:catAx>
        <c:axId val="946896691"/>
        <c:scaling>
          <c:orientation val="minMax"/>
        </c:scaling>
        <c:delete val="0"/>
        <c:axPos val="b"/>
        <c:majorTickMark val="none"/>
        <c:minorTickMark val="none"/>
        <c:tickLblPos val="nextTo"/>
        <c:spPr>
          <a:noFill/>
          <a:ln w="19050" cap="flat" cmpd="sng" algn="ctr">
            <a:solidFill>
              <a:schemeClr val="dk1">
                <a:lumMod val="75000"/>
                <a:lumOff val="25000"/>
              </a:schemeClr>
            </a:solidFill>
            <a:round/>
          </a:ln>
          <a:effectLst/>
        </c:spPr>
        <c:txPr>
          <a:bodyPr rot="-60000000" spcFirstLastPara="0" vertOverflow="ellipsis" vert="horz" wrap="square" anchor="ctr" anchorCtr="1"/>
          <a:lstStyle/>
          <a:p>
            <a:pPr>
              <a:defRPr lang="zh-CN" sz="900" b="0" i="0" u="none" strike="noStrike" kern="1200" cap="all" baseline="0">
                <a:solidFill>
                  <a:schemeClr val="dk1">
                    <a:lumMod val="75000"/>
                    <a:lumOff val="25000"/>
                  </a:schemeClr>
                </a:solidFill>
                <a:latin typeface="+mn-lt"/>
                <a:ea typeface="+mn-ea"/>
                <a:cs typeface="+mn-cs"/>
              </a:defRPr>
            </a:pPr>
          </a:p>
        </c:txPr>
        <c:crossAx val="761596405"/>
        <c:crosses val="autoZero"/>
        <c:auto val="1"/>
        <c:lblAlgn val="ctr"/>
        <c:lblOffset val="100"/>
        <c:noMultiLvlLbl val="0"/>
      </c:catAx>
      <c:valAx>
        <c:axId val="76159640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dk1">
                    <a:lumMod val="75000"/>
                    <a:lumOff val="25000"/>
                  </a:schemeClr>
                </a:solidFill>
                <a:latin typeface="+mn-lt"/>
                <a:ea typeface="+mn-ea"/>
                <a:cs typeface="+mn-cs"/>
              </a:defRPr>
            </a:pPr>
          </a:p>
        </c:txPr>
        <c:crossAx val="946896691"/>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hdr" sz="quarter"/>
          </p:nvPr>
        </p:nvSpPr>
        <p:spPr>
          <a:xfrm>
            <a:off x="0" y="0"/>
            <a:ext cx="2949575" cy="490538"/>
          </a:xfrm>
          <a:prstGeom prst="rect">
            <a:avLst/>
          </a:prstGeom>
          <a:noFill/>
          <a:ln w="9525">
            <a:noFill/>
          </a:ln>
        </p:spPr>
        <p:txBody>
          <a:bodyPr/>
          <a:lstStyle>
            <a:lvl1pPr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p:cNvSpPr>
          <p:nvPr>
            <p:ph type="dt" idx="1"/>
          </p:nvPr>
        </p:nvSpPr>
        <p:spPr>
          <a:xfrm>
            <a:off x="3854450" y="0"/>
            <a:ext cx="2952750" cy="490538"/>
          </a:xfrm>
          <a:prstGeom prst="rect">
            <a:avLst/>
          </a:prstGeom>
          <a:noFill/>
          <a:ln w="9525">
            <a:noFill/>
          </a:ln>
        </p:spPr>
        <p:txBody>
          <a:bodyPr/>
          <a:lstStyle>
            <a:lvl1pPr algn="r" eaLnBrk="1" hangingPunct="1">
              <a:buFont typeface="Arial" panose="020B0604020202020204" pitchFamily="34" charset="0"/>
              <a:buNone/>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6" name="Rectangle 4"/>
          <p:cNvSpPr>
            <a:spLocks noGrp="1"/>
          </p:cNvSpPr>
          <p:nvPr>
            <p:ph type="sldImg"/>
          </p:nvPr>
        </p:nvSpPr>
        <p:spPr>
          <a:xfrm>
            <a:off x="130616" y="736600"/>
            <a:ext cx="6547556" cy="3683000"/>
          </a:xfrm>
          <a:prstGeom prst="rect">
            <a:avLst/>
          </a:prstGeom>
          <a:noFill/>
          <a:ln w="9525">
            <a:noFill/>
          </a:ln>
        </p:spPr>
      </p:sp>
      <p:sp>
        <p:nvSpPr>
          <p:cNvPr id="2053" name="Rectangle 5"/>
          <p:cNvSpPr>
            <a:spLocks noGrp="1" noChangeArrowheads="1"/>
          </p:cNvSpPr>
          <p:nvPr>
            <p:ph type="body" sz="quarter" idx="4294967295"/>
          </p:nvPr>
        </p:nvSpPr>
        <p:spPr bwMode="auto">
          <a:xfrm>
            <a:off x="679450" y="4665663"/>
            <a:ext cx="54483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054" name="Rectangle 6"/>
          <p:cNvSpPr>
            <a:spLocks noGrp="1"/>
          </p:cNvSpPr>
          <p:nvPr>
            <p:ph type="ftr" sz="quarter" idx="4"/>
          </p:nvPr>
        </p:nvSpPr>
        <p:spPr>
          <a:xfrm>
            <a:off x="0" y="9329738"/>
            <a:ext cx="2949575" cy="492125"/>
          </a:xfrm>
          <a:prstGeom prst="rect">
            <a:avLst/>
          </a:prstGeom>
          <a:noFill/>
          <a:ln w="9525">
            <a:noFill/>
          </a:ln>
        </p:spPr>
        <p:txBody>
          <a:bodyPr anchor="b"/>
          <a:lstStyle>
            <a:lvl1pPr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p:cNvSpPr>
          <p:nvPr>
            <p:ph type="sldNum" sz="quarter" idx="5"/>
          </p:nvPr>
        </p:nvSpPr>
        <p:spPr>
          <a:xfrm>
            <a:off x="3854450" y="9329738"/>
            <a:ext cx="2952750" cy="492125"/>
          </a:xfrm>
          <a:prstGeom prst="rect">
            <a:avLst/>
          </a:prstGeom>
          <a:noFill/>
          <a:ln w="9525">
            <a:noFill/>
          </a:ln>
        </p:spPr>
        <p:txBody>
          <a:bodyPr anchor="b"/>
          <a:lstStyle>
            <a:lvl1pPr algn="r" eaLnBrk="1" hangingPunct="1">
              <a:buFont typeface="Arial" panose="020B0604020202020204" pitchFamily="34" charset="0"/>
              <a:buNone/>
              <a:defRPr sz="1200" noProof="1">
                <a:latin typeface="Arial" panose="020B0604020202020204" pitchFamily="34" charset="0"/>
                <a:ea typeface="宋体" panose="02010600030101010101" pitchFamily="2"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B1C299-2143-4381-86B1-1D53DBC9BF49}" type="slidenum">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7" name="Rectangle 4"/>
          <p:cNvSpPr>
            <a:spLocks noGrp="1"/>
          </p:cNvSpPr>
          <p:nvPr>
            <p:ph type="dt" sz="half" idx="2"/>
          </p:nvPr>
        </p:nvSpPr>
        <p:spPr>
          <a:xfrm>
            <a:off x="609600" y="6245225"/>
            <a:ext cx="28448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p:cNvSpPr>
          <p:nvPr>
            <p:ph type="sldNum" sz="quarter" idx="4"/>
          </p:nvPr>
        </p:nvSpPr>
        <p:spPr>
          <a:xfrm>
            <a:off x="8737600" y="6245225"/>
            <a:ext cx="28448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42943F8-3237-422A-9324-7D8B241B389B}"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Rectangle 4"/>
          <p:cNvSpPr>
            <a:spLocks noGrp="1"/>
          </p:cNvSpPr>
          <p:nvPr>
            <p:ph type="dt" sz="half" idx="2"/>
          </p:nvPr>
        </p:nvSpPr>
        <p:spPr>
          <a:xfrm>
            <a:off x="609600" y="6245225"/>
            <a:ext cx="28448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p:cNvSpPr>
          <p:nvPr>
            <p:ph type="sldNum" sz="quarter" idx="4"/>
          </p:nvPr>
        </p:nvSpPr>
        <p:spPr>
          <a:xfrm>
            <a:off x="8737600" y="6245225"/>
            <a:ext cx="28448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44549FA-C800-4EB5-963F-6E496CAA2E71}"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Rectangle 4"/>
          <p:cNvSpPr>
            <a:spLocks noGrp="1"/>
          </p:cNvSpPr>
          <p:nvPr>
            <p:ph type="dt" sz="half" idx="2"/>
          </p:nvPr>
        </p:nvSpPr>
        <p:spPr>
          <a:xfrm>
            <a:off x="609600" y="6245225"/>
            <a:ext cx="28448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p:cNvSpPr>
          <p:nvPr>
            <p:ph type="sldNum" sz="quarter" idx="4"/>
          </p:nvPr>
        </p:nvSpPr>
        <p:spPr>
          <a:xfrm>
            <a:off x="8737600" y="6245225"/>
            <a:ext cx="28448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3BA64C-1D50-49DB-A0B1-552B5EC3E07E}"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空白">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p:cNvSpPr>
          <p:nvPr>
            <p:ph type="dt" sz="half" idx="2"/>
          </p:nvPr>
        </p:nvSpPr>
        <p:spPr>
          <a:xfrm>
            <a:off x="609600" y="6245225"/>
            <a:ext cx="28448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p:cNvSpPr>
          <p:nvPr>
            <p:ph type="sldNum" sz="quarter" idx="4"/>
          </p:nvPr>
        </p:nvSpPr>
        <p:spPr>
          <a:xfrm>
            <a:off x="8737600" y="6245225"/>
            <a:ext cx="28448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126E62A-A8C0-4C34-AB2A-6B1A7FBB63D2}"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9" name="Rectangle 8"/>
          <p:cNvSpPr/>
          <p:nvPr userDrawn="1"/>
        </p:nvSpPr>
        <p:spPr>
          <a:xfrm>
            <a:off x="254476"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2" name="Straight Connector 11"/>
          <p:cNvCxnSpPr/>
          <p:nvPr userDrawn="1"/>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p:nvPr>
        </p:nvSpPr>
        <p:spPr>
          <a:xfrm>
            <a:off x="516711" y="443128"/>
            <a:ext cx="4438527" cy="641350"/>
          </a:xfrm>
        </p:spPr>
        <p:txBody>
          <a:bodyPr anchor="b"/>
          <a:lstStyle>
            <a:lvl1pPr marL="0" indent="0">
              <a:buNone/>
              <a:defRPr sz="1800" b="0">
                <a:solidFill>
                  <a:schemeClr val="bg2">
                    <a:lumMod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endParaRPr lang="en-US" dirty="0"/>
          </a:p>
        </p:txBody>
      </p:sp>
      <p:sp>
        <p:nvSpPr>
          <p:cNvPr id="14" name="Content Placeholder 3"/>
          <p:cNvSpPr>
            <a:spLocks noGrp="1"/>
          </p:cNvSpPr>
          <p:nvPr>
            <p:ph sz="half" idx="2" hasCustomPrompt="1"/>
          </p:nvPr>
        </p:nvSpPr>
        <p:spPr>
          <a:xfrm>
            <a:off x="541611" y="1431010"/>
            <a:ext cx="4413627" cy="3978275"/>
          </a:xfrm>
        </p:spPr>
        <p:txBody>
          <a:bodyPr vert="horz" lIns="91440" tIns="45720" rIns="91440" bIns="45720" rtlCol="0">
            <a:normAutofit/>
          </a:bodyPr>
          <a:lstStyle>
            <a:lvl1pPr>
              <a:lnSpc>
                <a:spcPts val="1800"/>
              </a:lnSpc>
              <a:spcBef>
                <a:spcPts val="750"/>
              </a:spcBef>
              <a:spcAft>
                <a:spcPts val="1000"/>
              </a:spcAft>
              <a:defRPr lang="en-US" sz="900" smtClean="0">
                <a:solidFill>
                  <a:schemeClr val="tx1">
                    <a:lumMod val="75000"/>
                    <a:lumOff val="25000"/>
                  </a:schemeClr>
                </a:solidFill>
              </a:defRPr>
            </a:lvl1pPr>
            <a:lvl2pPr>
              <a:lnSpc>
                <a:spcPts val="1800"/>
              </a:lnSpc>
              <a:spcBef>
                <a:spcPts val="750"/>
              </a:spcBef>
              <a:spcAft>
                <a:spcPts val="1000"/>
              </a:spcAft>
              <a:defRPr lang="en-US" sz="900" smtClean="0">
                <a:solidFill>
                  <a:schemeClr val="tx1">
                    <a:lumMod val="75000"/>
                    <a:lumOff val="25000"/>
                  </a:schemeClr>
                </a:solidFill>
              </a:defRPr>
            </a:lvl2pPr>
            <a:lvl3pPr>
              <a:lnSpc>
                <a:spcPts val="1800"/>
              </a:lnSpc>
              <a:spcBef>
                <a:spcPts val="750"/>
              </a:spcBef>
              <a:spcAft>
                <a:spcPts val="1000"/>
              </a:spcAft>
              <a:defRPr lang="en-US" sz="900" smtClean="0">
                <a:solidFill>
                  <a:schemeClr val="tx1">
                    <a:lumMod val="75000"/>
                    <a:lumOff val="25000"/>
                  </a:schemeClr>
                </a:solidFill>
              </a:defRPr>
            </a:lvl3pPr>
            <a:lvl4pPr>
              <a:lnSpc>
                <a:spcPts val="1800"/>
              </a:lnSpc>
              <a:spcBef>
                <a:spcPts val="750"/>
              </a:spcBef>
              <a:spcAft>
                <a:spcPts val="1000"/>
              </a:spcAft>
              <a:defRPr lang="en-US" sz="900" smtClean="0">
                <a:solidFill>
                  <a:schemeClr val="tx1">
                    <a:lumMod val="75000"/>
                    <a:lumOff val="25000"/>
                  </a:schemeClr>
                </a:solidFill>
              </a:defRPr>
            </a:lvl4pPr>
            <a:lvl5pPr>
              <a:lnSpc>
                <a:spcPts val="1800"/>
              </a:lnSpc>
              <a:spcBef>
                <a:spcPts val="750"/>
              </a:spcBef>
              <a:spcAft>
                <a:spcPts val="1000"/>
              </a:spcAft>
              <a:defRPr lang="en-US" sz="900">
                <a:solidFill>
                  <a:schemeClr val="tx1">
                    <a:lumMod val="75000"/>
                    <a:lumOff val="25000"/>
                  </a:schemeClr>
                </a:solidFill>
              </a:defRPr>
            </a:lvl5pPr>
          </a:lstStyle>
          <a:p>
            <a:pPr marL="0" lvl="0" indent="0">
              <a:lnSpc>
                <a:spcPct val="150000"/>
              </a:lnSpc>
              <a:spcAft>
                <a:spcPts val="1200"/>
              </a:spcAft>
              <a:buNone/>
            </a:pPr>
            <a:r>
              <a:rPr lang="en-US" dirty="0"/>
              <a:t>Lorem ipsum Click to edit Master text styles</a:t>
            </a:r>
            <a:endParaRPr lang="en-US" dirty="0"/>
          </a:p>
          <a:p>
            <a:pPr marL="0" lvl="1" indent="0">
              <a:lnSpc>
                <a:spcPct val="150000"/>
              </a:lnSpc>
              <a:spcAft>
                <a:spcPts val="1200"/>
              </a:spcAft>
              <a:buNone/>
            </a:pPr>
            <a:r>
              <a:rPr lang="en-US" dirty="0"/>
              <a:t>Second level</a:t>
            </a:r>
            <a:endParaRPr lang="en-US" dirty="0"/>
          </a:p>
          <a:p>
            <a:pPr marL="0" lvl="2" indent="0">
              <a:lnSpc>
                <a:spcPct val="150000"/>
              </a:lnSpc>
              <a:spcAft>
                <a:spcPts val="1200"/>
              </a:spcAft>
              <a:buNone/>
            </a:pPr>
            <a:r>
              <a:rPr lang="en-US" dirty="0"/>
              <a:t>Third level</a:t>
            </a:r>
            <a:endParaRPr lang="en-US" dirty="0"/>
          </a:p>
          <a:p>
            <a:pPr marL="0" lvl="3" indent="0">
              <a:lnSpc>
                <a:spcPct val="150000"/>
              </a:lnSpc>
              <a:spcAft>
                <a:spcPts val="1200"/>
              </a:spcAft>
              <a:buNone/>
            </a:pPr>
            <a:r>
              <a:rPr lang="en-US" dirty="0"/>
              <a:t>Fourth level</a:t>
            </a:r>
            <a:endParaRPr lang="en-US" dirty="0"/>
          </a:p>
          <a:p>
            <a:pPr marL="0" lvl="4" indent="0">
              <a:lnSpc>
                <a:spcPct val="150000"/>
              </a:lnSpc>
              <a:spcAft>
                <a:spcPts val="1200"/>
              </a:spcAft>
              <a:buNone/>
            </a:pPr>
            <a:r>
              <a:rPr lang="en-US"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Rectangle 4"/>
          <p:cNvSpPr>
            <a:spLocks noGrp="1"/>
          </p:cNvSpPr>
          <p:nvPr>
            <p:ph type="dt" sz="half" idx="2"/>
          </p:nvPr>
        </p:nvSpPr>
        <p:spPr>
          <a:xfrm>
            <a:off x="609600" y="6245225"/>
            <a:ext cx="28448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p:cNvSpPr>
          <p:nvPr>
            <p:ph type="sldNum" sz="quarter" idx="4"/>
          </p:nvPr>
        </p:nvSpPr>
        <p:spPr>
          <a:xfrm>
            <a:off x="8737600" y="6245225"/>
            <a:ext cx="28448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D188E36-52D2-4D66-AEFC-8F99B6930EC7}"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7" name="Rectangle 4"/>
          <p:cNvSpPr>
            <a:spLocks noGrp="1"/>
          </p:cNvSpPr>
          <p:nvPr>
            <p:ph type="dt" sz="half" idx="2"/>
          </p:nvPr>
        </p:nvSpPr>
        <p:spPr>
          <a:xfrm>
            <a:off x="609600" y="6245225"/>
            <a:ext cx="28448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p:cNvSpPr>
          <p:nvPr>
            <p:ph type="sldNum" sz="quarter" idx="4"/>
          </p:nvPr>
        </p:nvSpPr>
        <p:spPr>
          <a:xfrm>
            <a:off x="8737600" y="6245225"/>
            <a:ext cx="28448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6C1B64F-C434-43E1-B970-AB8B7F90408D}"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Rectangle 4"/>
          <p:cNvSpPr>
            <a:spLocks noGrp="1"/>
          </p:cNvSpPr>
          <p:nvPr>
            <p:ph type="dt" sz="half" idx="12"/>
          </p:nvPr>
        </p:nvSpPr>
        <p:spPr>
          <a:xfrm>
            <a:off x="609600" y="6245225"/>
            <a:ext cx="28448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p:cNvSpPr>
          <p:nvPr>
            <p:ph type="sldNum" sz="quarter" idx="4"/>
          </p:nvPr>
        </p:nvSpPr>
        <p:spPr>
          <a:xfrm>
            <a:off x="8737600" y="6245225"/>
            <a:ext cx="28448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505E6F8-5B9B-498D-B692-3C2D530C2532}"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Rectangle 4"/>
          <p:cNvSpPr>
            <a:spLocks noGrp="1"/>
          </p:cNvSpPr>
          <p:nvPr>
            <p:ph type="dt" sz="half" idx="12"/>
          </p:nvPr>
        </p:nvSpPr>
        <p:spPr>
          <a:xfrm>
            <a:off x="609600" y="6245225"/>
            <a:ext cx="28448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13"/>
          </p:nvPr>
        </p:nvSpPr>
        <p:spPr>
          <a:xfrm>
            <a:off x="4165600" y="6245225"/>
            <a:ext cx="38608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p:cNvSpPr>
          <p:nvPr>
            <p:ph type="sldNum" sz="quarter" idx="14"/>
          </p:nvPr>
        </p:nvSpPr>
        <p:spPr>
          <a:xfrm>
            <a:off x="8737600" y="6245225"/>
            <a:ext cx="28448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BF5A928-385D-4B43-A665-D203409B40CA}"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7" name="Rectangle 4"/>
          <p:cNvSpPr>
            <a:spLocks noGrp="1"/>
          </p:cNvSpPr>
          <p:nvPr>
            <p:ph type="dt" sz="half" idx="2"/>
          </p:nvPr>
        </p:nvSpPr>
        <p:spPr>
          <a:xfrm>
            <a:off x="609600" y="6245225"/>
            <a:ext cx="28448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p:cNvSpPr>
          <p:nvPr>
            <p:ph type="sldNum" sz="quarter" idx="4"/>
          </p:nvPr>
        </p:nvSpPr>
        <p:spPr>
          <a:xfrm>
            <a:off x="8737600" y="6245225"/>
            <a:ext cx="28448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CFFCFCA-DB6D-49B7-A716-ED3CEACEABD7}"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p:cNvSpPr>
          <p:nvPr>
            <p:ph type="dt" sz="half" idx="2"/>
          </p:nvPr>
        </p:nvSpPr>
        <p:spPr>
          <a:xfrm>
            <a:off x="609600" y="6245225"/>
            <a:ext cx="28448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p:cNvSpPr>
          <p:nvPr>
            <p:ph type="sldNum" sz="quarter" idx="4"/>
          </p:nvPr>
        </p:nvSpPr>
        <p:spPr>
          <a:xfrm>
            <a:off x="8737600" y="6245225"/>
            <a:ext cx="28448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E7030C8-02BA-4AE2-8085-D926AAFB6F8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7" name="Rectangle 4"/>
          <p:cNvSpPr>
            <a:spLocks noGrp="1"/>
          </p:cNvSpPr>
          <p:nvPr>
            <p:ph type="dt" sz="half" idx="12"/>
          </p:nvPr>
        </p:nvSpPr>
        <p:spPr>
          <a:xfrm>
            <a:off x="609600" y="6245225"/>
            <a:ext cx="28448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p:cNvSpPr>
          <p:nvPr>
            <p:ph type="sldNum" sz="quarter" idx="4"/>
          </p:nvPr>
        </p:nvSpPr>
        <p:spPr>
          <a:xfrm>
            <a:off x="8737600" y="6245225"/>
            <a:ext cx="28448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82E464A-4185-450C-B706-46D5DF78CF7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7" name="Rectangle 4"/>
          <p:cNvSpPr>
            <a:spLocks noGrp="1"/>
          </p:cNvSpPr>
          <p:nvPr>
            <p:ph type="dt" sz="half" idx="12"/>
          </p:nvPr>
        </p:nvSpPr>
        <p:spPr>
          <a:xfrm>
            <a:off x="609600" y="6245225"/>
            <a:ext cx="2844800" cy="47625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p:cNvSpPr>
          <p:nvPr>
            <p:ph type="sldNum" sz="quarter" idx="4"/>
          </p:nvPr>
        </p:nvSpPr>
        <p:spPr>
          <a:xfrm>
            <a:off x="8737600" y="6245225"/>
            <a:ext cx="2844800" cy="47625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D5A3B3F-1852-464A-9E88-30E97728CEE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eaLnBrk="1" hangingPunct="1">
              <a:buFont typeface="Arial" panose="020B0604020202020204" pitchFamily="34" charset="0"/>
              <a:buNone/>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a:lstStyle>
            <a:lvl1pPr algn="r" eaLnBrk="1" hangingPunct="1">
              <a:buFont typeface="Arial" panose="020B0604020202020204" pitchFamily="34" charset="0"/>
              <a:buNone/>
              <a:defRPr sz="1400" noProof="1">
                <a:latin typeface="Arial" panose="020B0604020202020204" pitchFamily="34" charset="0"/>
                <a:ea typeface="宋体" panose="02010600030101010101" pitchFamily="2" charset="-122"/>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131DDF6-B343-4281-A7F6-A15E713D6CD2}"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0"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虚尾箭头 6"/>
          <p:cNvSpPr/>
          <p:nvPr/>
        </p:nvSpPr>
        <p:spPr>
          <a:xfrm>
            <a:off x="4006850" y="6210300"/>
            <a:ext cx="6265863" cy="484188"/>
          </a:xfrm>
          <a:custGeom>
            <a:avLst/>
            <a:gdLst/>
            <a:ahLst/>
            <a:cxnLst>
              <a:cxn ang="0">
                <a:pos x="2147483646" y="0"/>
              </a:cxn>
              <a:cxn ang="0">
                <a:pos x="2147483646" y="60823943"/>
              </a:cxn>
              <a:cxn ang="0">
                <a:pos x="2147483646" y="60823943"/>
              </a:cxn>
              <a:cxn ang="0">
                <a:pos x="2147483646" y="182471829"/>
              </a:cxn>
              <a:cxn ang="0">
                <a:pos x="2147483646" y="182471829"/>
              </a:cxn>
              <a:cxn ang="0">
                <a:pos x="2147483646" y="243295773"/>
              </a:cxn>
              <a:cxn ang="0">
                <a:pos x="2147483646" y="121647886"/>
              </a:cxn>
              <a:cxn ang="0">
                <a:pos x="2147483646" y="0"/>
              </a:cxn>
              <a:cxn ang="0">
                <a:pos x="2147483646" y="60823943"/>
              </a:cxn>
              <a:cxn ang="0">
                <a:pos x="2147483646" y="182471829"/>
              </a:cxn>
              <a:cxn ang="0">
                <a:pos x="2147483646" y="182471829"/>
              </a:cxn>
              <a:cxn ang="0">
                <a:pos x="2147483646" y="60823943"/>
              </a:cxn>
              <a:cxn ang="0">
                <a:pos x="2147483646" y="60823943"/>
              </a:cxn>
              <a:cxn ang="0">
                <a:pos x="0" y="60823943"/>
              </a:cxn>
              <a:cxn ang="0">
                <a:pos x="0" y="182471829"/>
              </a:cxn>
              <a:cxn ang="0">
                <a:pos x="2147483646" y="182471829"/>
              </a:cxn>
              <a:cxn ang="0">
                <a:pos x="2147483646" y="60823943"/>
              </a:cxn>
              <a:cxn ang="0">
                <a:pos x="0" y="60823943"/>
              </a:cxn>
            </a:cxnLst>
            <a:pathLst>
              <a:path w="21600" h="21600">
                <a:moveTo>
                  <a:pt x="20765" y="0"/>
                </a:moveTo>
                <a:lnTo>
                  <a:pt x="20765" y="5400"/>
                </a:lnTo>
                <a:lnTo>
                  <a:pt x="3375" y="5400"/>
                </a:lnTo>
                <a:lnTo>
                  <a:pt x="3375" y="16200"/>
                </a:lnTo>
                <a:lnTo>
                  <a:pt x="20765" y="16200"/>
                </a:lnTo>
                <a:lnTo>
                  <a:pt x="20765" y="21600"/>
                </a:lnTo>
                <a:lnTo>
                  <a:pt x="21600" y="10800"/>
                </a:lnTo>
                <a:lnTo>
                  <a:pt x="20765"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blipFill rotWithShape="1">
            <a:blip r:embed="rId1"/>
          </a:blipFill>
          <a:ln w="25400" cap="flat" cmpd="sng">
            <a:solidFill>
              <a:srgbClr val="C5D8F1">
                <a:alpha val="100000"/>
              </a:srgbClr>
            </a:solidFill>
            <a:prstDash val="solid"/>
            <a:miter lim="800000"/>
            <a:headEnd type="none" w="med" len="med"/>
            <a:tailEnd type="none" w="med" len="med"/>
          </a:ln>
        </p:spPr>
        <p:txBody>
          <a:bodyPr/>
          <a:p>
            <a:endParaRPr lang="zh-CN" altLang="en-US"/>
          </a:p>
        </p:txBody>
      </p:sp>
      <p:sp>
        <p:nvSpPr>
          <p:cNvPr id="14339" name="标题 1"/>
          <p:cNvSpPr>
            <a:spLocks noGrp="1"/>
          </p:cNvSpPr>
          <p:nvPr>
            <p:ph type="ctrTitle"/>
          </p:nvPr>
        </p:nvSpPr>
        <p:spPr>
          <a:xfrm>
            <a:off x="1906270" y="2042160"/>
            <a:ext cx="8593138" cy="1470025"/>
          </a:xfrm>
          <a:solidFill>
            <a:schemeClr val="accent1">
              <a:alpha val="100000"/>
            </a:schemeClr>
          </a:solidFill>
          <a:ln>
            <a:solidFill>
              <a:schemeClr val="accent1">
                <a:alpha val="100000"/>
              </a:schemeClr>
            </a:solidFill>
            <a:miter lim="800000"/>
          </a:ln>
        </p:spPr>
        <p:txBody>
          <a:bodyPr vert="horz" wrap="square" lIns="91440" tIns="45720" rIns="91440" bIns="45720" anchor="ctr"/>
          <a:lstStyle>
            <a:lvl1pPr lvl="0">
              <a:defRPr/>
            </a:lvl1pPr>
          </a:lstStyle>
          <a:p>
            <a:pPr lvl="0" eaLnBrk="1" hangingPunct="1"/>
            <a:br>
              <a:rPr lang="zh-CN" altLang="en-US" sz="36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36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我国电子商务法介绍</a:t>
            </a:r>
            <a:br>
              <a:rPr lang="en-US" altLang="zh-CN" sz="36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8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0" name="副标题 2"/>
          <p:cNvSpPr>
            <a:spLocks noGrp="1"/>
          </p:cNvSpPr>
          <p:nvPr>
            <p:ph type="subTitle"/>
          </p:nvPr>
        </p:nvSpPr>
        <p:spPr>
          <a:xfrm>
            <a:off x="2368550" y="4093845"/>
            <a:ext cx="6746875" cy="1069975"/>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en-US" sz="20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中国电子商务协会政策法律委员会副主任</a:t>
            </a:r>
            <a:endParaRPr lang="zh-CN" altLang="en-US" sz="20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r>
              <a:rPr lang="zh-CN" altLang="en-US" sz="20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国家电子商务示范城市专家组成员</a:t>
            </a:r>
            <a:endParaRPr lang="zh-CN" altLang="en-US" sz="20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r>
              <a:rPr lang="zh-CN" altLang="en-US" sz="20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商务部电子商务专家咨询委员会成员</a:t>
            </a:r>
            <a:endParaRPr lang="zh-CN" altLang="en-US" sz="20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r>
              <a:rPr lang="zh-CN" altLang="en-US" sz="2000" b="1" dirty="0">
                <a:solidFill>
                  <a:srgbClr val="002060"/>
                </a:solidFill>
                <a:latin typeface="华文楷体" panose="02010600040101010101" pitchFamily="2" charset="-122"/>
                <a:ea typeface="华文楷体" panose="02010600040101010101" pitchFamily="2" charset="-122"/>
                <a:sym typeface="微软雅黑" panose="020B0503020204020204" pitchFamily="34" charset="-122"/>
              </a:rPr>
              <a:t>阿拉木斯</a:t>
            </a:r>
            <a:endParaRPr lang="zh-CN" altLang="en-US" sz="2000" b="1" dirty="0">
              <a:solidFill>
                <a:srgbClr val="002060"/>
              </a:solidFill>
              <a:latin typeface="华文楷体" panose="02010600040101010101" pitchFamily="2" charset="-122"/>
              <a:ea typeface="华文楷体" panose="02010600040101010101" pitchFamily="2" charset="-122"/>
              <a:sym typeface="微软雅黑" panose="020B0503020204020204" pitchFamily="34" charset="-122"/>
            </a:endParaRPr>
          </a:p>
          <a:p>
            <a:pPr lvl="0" eaLnBrk="1" hangingPunct="1"/>
            <a:r>
              <a:rPr lang="zh-CN" altLang="en-US" sz="2000" b="1" dirty="0">
                <a:solidFill>
                  <a:srgbClr val="002060"/>
                </a:solidFill>
                <a:latin typeface="华文楷体" panose="02010600040101010101" pitchFamily="2" charset="-122"/>
                <a:ea typeface="华文楷体" panose="02010600040101010101" pitchFamily="2" charset="-122"/>
                <a:sym typeface="微软雅黑" panose="020B0503020204020204" pitchFamily="34" charset="-122"/>
              </a:rPr>
              <a:t>  </a:t>
            </a:r>
            <a:r>
              <a:rPr lang="en-US" altLang="zh-CN" sz="2000" b="1" dirty="0">
                <a:solidFill>
                  <a:srgbClr val="002060"/>
                </a:solidFill>
                <a:latin typeface="华文楷体" panose="02010600040101010101" pitchFamily="2" charset="-122"/>
                <a:ea typeface="华文楷体" panose="02010600040101010101" pitchFamily="2" charset="-122"/>
                <a:sym typeface="微软雅黑" panose="020B0503020204020204" pitchFamily="34" charset="-122"/>
              </a:rPr>
              <a:t>2018</a:t>
            </a:r>
            <a:r>
              <a:rPr lang="zh-CN" altLang="en-US" sz="2000" b="1" dirty="0">
                <a:solidFill>
                  <a:srgbClr val="002060"/>
                </a:solidFill>
                <a:latin typeface="华文楷体" panose="02010600040101010101" pitchFamily="2" charset="-122"/>
                <a:ea typeface="华文楷体" panose="02010600040101010101" pitchFamily="2" charset="-122"/>
                <a:sym typeface="微软雅黑" panose="020B0503020204020204" pitchFamily="34" charset="-122"/>
              </a:rPr>
              <a:t>年</a:t>
            </a:r>
            <a:r>
              <a:rPr lang="en-US" altLang="zh-CN" sz="2000" b="1" dirty="0">
                <a:solidFill>
                  <a:srgbClr val="002060"/>
                </a:solidFill>
                <a:latin typeface="华文楷体" panose="02010600040101010101" pitchFamily="2" charset="-122"/>
                <a:ea typeface="华文楷体" panose="02010600040101010101" pitchFamily="2" charset="-122"/>
                <a:sym typeface="微软雅黑" panose="020B0503020204020204" pitchFamily="34" charset="-122"/>
              </a:rPr>
              <a:t>12</a:t>
            </a:r>
            <a:r>
              <a:rPr lang="zh-CN" altLang="zh-CN" sz="2000" b="1" dirty="0">
                <a:solidFill>
                  <a:srgbClr val="002060"/>
                </a:solidFill>
                <a:latin typeface="华文楷体" panose="02010600040101010101" pitchFamily="2" charset="-122"/>
                <a:ea typeface="华文楷体" panose="02010600040101010101" pitchFamily="2" charset="-122"/>
                <a:sym typeface="微软雅黑" panose="020B0503020204020204" pitchFamily="34" charset="-122"/>
              </a:rPr>
              <a:t>月</a:t>
            </a:r>
            <a:endParaRPr lang="zh-CN" altLang="zh-CN" sz="2000" b="1" dirty="0">
              <a:solidFill>
                <a:srgbClr val="002060"/>
              </a:solidFill>
              <a:latin typeface="华文楷体" panose="02010600040101010101" pitchFamily="2" charset="-122"/>
              <a:ea typeface="华文楷体" panose="02010600040101010101" pitchFamily="2" charset="-122"/>
              <a:sym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1981200" y="524828"/>
            <a:ext cx="8229600" cy="1143000"/>
          </a:xfrm>
          <a:solidFill>
            <a:schemeClr val="accent1">
              <a:alpha val="100000"/>
            </a:schemeClr>
          </a:solidFill>
        </p:spPr>
        <p:txBody>
          <a:bodyPr vert="horz" wrap="square" lIns="91440" tIns="45720" rIns="91440" bIns="45720" anchor="ctr"/>
          <a:p>
            <a:r>
              <a:rPr lang="zh-CN" altLang="zh-CN" sz="2800" b="1" dirty="0">
                <a:solidFill>
                  <a:srgbClr val="003366"/>
                </a:solidFill>
                <a:latin typeface="微软雅黑" panose="020B0503020204020204" pitchFamily="34" charset="-122"/>
                <a:ea typeface="微软雅黑" panose="020B0503020204020204" pitchFamily="34" charset="-122"/>
              </a:rPr>
              <a:t>关于零星小额的解释</a:t>
            </a:r>
            <a:endParaRPr lang="zh-CN" altLang="zh-CN" sz="2800" b="1" dirty="0">
              <a:solidFill>
                <a:srgbClr val="003366"/>
              </a:solidFill>
              <a:latin typeface="微软雅黑" panose="020B0503020204020204" pitchFamily="34" charset="-122"/>
              <a:ea typeface="微软雅黑" panose="020B0503020204020204" pitchFamily="34" charset="-122"/>
            </a:endParaRPr>
          </a:p>
        </p:txBody>
      </p:sp>
      <p:sp>
        <p:nvSpPr>
          <p:cNvPr id="22531" name="内容占位符 2"/>
          <p:cNvSpPr>
            <a:spLocks noGrp="1"/>
          </p:cNvSpPr>
          <p:nvPr>
            <p:ph idx="4294967295"/>
          </p:nvPr>
        </p:nvSpPr>
        <p:spPr>
          <a:xfrm>
            <a:off x="1731645" y="1903095"/>
            <a:ext cx="8849995" cy="3451860"/>
          </a:xfrm>
          <a:ln>
            <a:solidFill>
              <a:schemeClr val="accent1">
                <a:alpha val="100000"/>
              </a:schemeClr>
            </a:solidFill>
            <a:miter lim="800000"/>
          </a:ln>
        </p:spPr>
        <p:txBody>
          <a:bodyPr vert="horz" wrap="square" lIns="91440" tIns="45720" rIns="91440" bIns="45720" anchor="t"/>
          <a:p>
            <a:pPr>
              <a:lnSpc>
                <a:spcPct val="150000"/>
              </a:lnSpc>
              <a:spcBef>
                <a:spcPts val="600"/>
              </a:spcBef>
            </a:pPr>
            <a:r>
              <a:rPr lang="zh-CN" sz="1600" b="1" dirty="0">
                <a:solidFill>
                  <a:srgbClr val="003366"/>
                </a:solidFill>
                <a:latin typeface="微软雅黑" panose="020B0503020204020204" pitchFamily="34" charset="-122"/>
                <a:ea typeface="微软雅黑" panose="020B0503020204020204" pitchFamily="34" charset="-122"/>
                <a:sym typeface="+mn-ea"/>
              </a:rPr>
              <a:t>零星：</a:t>
            </a:r>
            <a:r>
              <a:rPr lang="zh-CN" sz="1600" dirty="0">
                <a:solidFill>
                  <a:srgbClr val="003366"/>
                </a:solidFill>
                <a:latin typeface="微软雅黑" panose="020B0503020204020204" pitchFamily="34" charset="-122"/>
                <a:ea typeface="微软雅黑" panose="020B0503020204020204" pitchFamily="34" charset="-122"/>
                <a:sym typeface="+mn-ea"/>
              </a:rPr>
              <a:t>巴黎则要求所有民宿都必须进行注册，且每年的营业时间不得超过 120 天</a:t>
            </a:r>
            <a:endParaRPr lang="zh-CN" sz="1600" dirty="0">
              <a:solidFill>
                <a:srgbClr val="003366"/>
              </a:solidFill>
              <a:latin typeface="微软雅黑" panose="020B0503020204020204" pitchFamily="34" charset="-122"/>
              <a:ea typeface="微软雅黑" panose="020B0503020204020204" pitchFamily="34" charset="-122"/>
              <a:sym typeface="+mn-ea"/>
            </a:endParaRPr>
          </a:p>
          <a:p>
            <a:pPr marL="0" indent="0">
              <a:lnSpc>
                <a:spcPct val="150000"/>
              </a:lnSpc>
              <a:spcBef>
                <a:spcPts val="600"/>
              </a:spcBef>
              <a:buNone/>
            </a:pPr>
            <a:r>
              <a:rPr lang="zh-CN" sz="1600" dirty="0">
                <a:solidFill>
                  <a:srgbClr val="003366"/>
                </a:solidFill>
                <a:latin typeface="微软雅黑" panose="020B0503020204020204" pitchFamily="34" charset="-122"/>
                <a:ea typeface="微软雅黑" panose="020B0503020204020204" pitchFamily="34" charset="-122"/>
                <a:sym typeface="+mn-ea"/>
              </a:rPr>
              <a:t>                旧金山的“Airbnb法”：人们可以每年将自住房屋出租最多90天</a:t>
            </a:r>
            <a:endParaRPr lang="zh-CN" sz="1600" dirty="0">
              <a:solidFill>
                <a:srgbClr val="003366"/>
              </a:solidFill>
              <a:latin typeface="微软雅黑" panose="020B0503020204020204" pitchFamily="34" charset="-122"/>
              <a:ea typeface="微软雅黑" panose="020B0503020204020204" pitchFamily="34" charset="-122"/>
              <a:sym typeface="+mn-ea"/>
            </a:endParaRPr>
          </a:p>
          <a:p>
            <a:pPr>
              <a:lnSpc>
                <a:spcPct val="150000"/>
              </a:lnSpc>
              <a:spcBef>
                <a:spcPts val="600"/>
              </a:spcBef>
            </a:pPr>
            <a:r>
              <a:rPr lang="zh-CN" sz="1600" b="1" dirty="0">
                <a:solidFill>
                  <a:srgbClr val="003366"/>
                </a:solidFill>
                <a:latin typeface="微软雅黑" panose="020B0503020204020204" pitchFamily="34" charset="-122"/>
                <a:ea typeface="微软雅黑" panose="020B0503020204020204" pitchFamily="34" charset="-122"/>
                <a:sym typeface="+mn-ea"/>
              </a:rPr>
              <a:t>小额：</a:t>
            </a:r>
            <a:r>
              <a:rPr lang="zh-CN" sz="1600" dirty="0">
                <a:solidFill>
                  <a:srgbClr val="003366"/>
                </a:solidFill>
                <a:latin typeface="微软雅黑" panose="020B0503020204020204" pitchFamily="34" charset="-122"/>
                <a:ea typeface="微软雅黑" panose="020B0503020204020204" pitchFamily="34" charset="-122"/>
                <a:sym typeface="+mn-ea"/>
              </a:rPr>
              <a:t>2017年法国通过社会保险资金法案，通过互联网获得超过3860欧元（</a:t>
            </a:r>
            <a:r>
              <a:rPr lang="en-US" altLang="zh-CN" sz="1600" dirty="0">
                <a:solidFill>
                  <a:srgbClr val="003366"/>
                </a:solidFill>
                <a:latin typeface="微软雅黑" panose="020B0503020204020204" pitchFamily="34" charset="-122"/>
                <a:ea typeface="微软雅黑" panose="020B0503020204020204" pitchFamily="34" charset="-122"/>
                <a:sym typeface="+mn-ea"/>
              </a:rPr>
              <a:t>3</a:t>
            </a:r>
            <a:r>
              <a:rPr lang="zh-CN" altLang="en-US" sz="1600" dirty="0">
                <a:solidFill>
                  <a:srgbClr val="003366"/>
                </a:solidFill>
                <a:latin typeface="微软雅黑" panose="020B0503020204020204" pitchFamily="34" charset="-122"/>
                <a:ea typeface="微软雅黑" panose="020B0503020204020204" pitchFamily="34" charset="-122"/>
                <a:sym typeface="+mn-ea"/>
              </a:rPr>
              <a:t>万人民币</a:t>
            </a:r>
            <a:r>
              <a:rPr lang="zh-CN" sz="1600" dirty="0">
                <a:solidFill>
                  <a:srgbClr val="003366"/>
                </a:solidFill>
                <a:latin typeface="微软雅黑" panose="020B0503020204020204" pitchFamily="34" charset="-122"/>
                <a:ea typeface="微软雅黑" panose="020B0503020204020204" pitchFamily="34" charset="-122"/>
                <a:sym typeface="+mn-ea"/>
              </a:rPr>
              <a:t>）年收入的个人在税务申报时被列为自由职业者</a:t>
            </a:r>
            <a:endParaRPr lang="zh-CN" sz="1600" dirty="0">
              <a:solidFill>
                <a:srgbClr val="003366"/>
              </a:solidFill>
              <a:latin typeface="微软雅黑" panose="020B0503020204020204" pitchFamily="34" charset="-122"/>
              <a:ea typeface="微软雅黑" panose="020B0503020204020204" pitchFamily="34" charset="-122"/>
              <a:sym typeface="+mn-ea"/>
            </a:endParaRPr>
          </a:p>
          <a:p>
            <a:pPr marL="0" indent="0">
              <a:lnSpc>
                <a:spcPct val="150000"/>
              </a:lnSpc>
              <a:spcBef>
                <a:spcPts val="600"/>
              </a:spcBef>
              <a:buNone/>
            </a:pPr>
            <a:r>
              <a:rPr lang="zh-CN" sz="1600" dirty="0">
                <a:solidFill>
                  <a:srgbClr val="003366"/>
                </a:solidFill>
                <a:latin typeface="微软雅黑" panose="020B0503020204020204" pitchFamily="34" charset="-122"/>
                <a:ea typeface="微软雅黑" panose="020B0503020204020204" pitchFamily="34" charset="-122"/>
                <a:sym typeface="+mn-ea"/>
              </a:rPr>
              <a:t>                在英国，租金每年不超过4250英镑（</a:t>
            </a:r>
            <a:r>
              <a:rPr lang="en-US" altLang="zh-CN" sz="1600" dirty="0">
                <a:solidFill>
                  <a:srgbClr val="003366"/>
                </a:solidFill>
                <a:latin typeface="微软雅黑" panose="020B0503020204020204" pitchFamily="34" charset="-122"/>
                <a:ea typeface="微软雅黑" panose="020B0503020204020204" pitchFamily="34" charset="-122"/>
                <a:sym typeface="+mn-ea"/>
              </a:rPr>
              <a:t>3</a:t>
            </a:r>
            <a:r>
              <a:rPr lang="zh-CN" altLang="en-US" sz="1600" dirty="0">
                <a:solidFill>
                  <a:srgbClr val="003366"/>
                </a:solidFill>
                <a:latin typeface="微软雅黑" panose="020B0503020204020204" pitchFamily="34" charset="-122"/>
                <a:ea typeface="微软雅黑" panose="020B0503020204020204" pitchFamily="34" charset="-122"/>
                <a:sym typeface="+mn-ea"/>
              </a:rPr>
              <a:t>万</a:t>
            </a:r>
            <a:r>
              <a:rPr lang="en-US" altLang="zh-CN" sz="1600" dirty="0">
                <a:solidFill>
                  <a:srgbClr val="003366"/>
                </a:solidFill>
                <a:latin typeface="微软雅黑" panose="020B0503020204020204" pitchFamily="34" charset="-122"/>
                <a:ea typeface="微软雅黑" panose="020B0503020204020204" pitchFamily="34" charset="-122"/>
                <a:sym typeface="+mn-ea"/>
              </a:rPr>
              <a:t>7</a:t>
            </a:r>
            <a:r>
              <a:rPr lang="zh-CN" altLang="en-US" sz="1600" dirty="0">
                <a:solidFill>
                  <a:srgbClr val="003366"/>
                </a:solidFill>
                <a:latin typeface="微软雅黑" panose="020B0503020204020204" pitchFamily="34" charset="-122"/>
                <a:ea typeface="微软雅黑" panose="020B0503020204020204" pitchFamily="34" charset="-122"/>
                <a:sym typeface="+mn-ea"/>
              </a:rPr>
              <a:t>人民币</a:t>
            </a:r>
            <a:r>
              <a:rPr lang="zh-CN" sz="1600" dirty="0">
                <a:solidFill>
                  <a:srgbClr val="003366"/>
                </a:solidFill>
                <a:latin typeface="微软雅黑" panose="020B0503020204020204" pitchFamily="34" charset="-122"/>
                <a:ea typeface="微软雅黑" panose="020B0503020204020204" pitchFamily="34" charset="-122"/>
                <a:sym typeface="+mn-ea"/>
              </a:rPr>
              <a:t>），给予免税待遇</a:t>
            </a:r>
            <a:endParaRPr lang="zh-CN" sz="1600" dirty="0">
              <a:solidFill>
                <a:srgbClr val="003366"/>
              </a:solidFill>
              <a:latin typeface="微软雅黑" panose="020B0503020204020204" pitchFamily="34" charset="-122"/>
              <a:ea typeface="微软雅黑" panose="020B0503020204020204" pitchFamily="34" charset="-122"/>
              <a:sym typeface="+mn-ea"/>
            </a:endParaRPr>
          </a:p>
          <a:p>
            <a:pPr>
              <a:lnSpc>
                <a:spcPct val="150000"/>
              </a:lnSpc>
              <a:spcBef>
                <a:spcPts val="600"/>
              </a:spcBef>
            </a:pPr>
            <a:r>
              <a:rPr lang="zh-CN" sz="1600" b="1" dirty="0">
                <a:solidFill>
                  <a:srgbClr val="003366"/>
                </a:solidFill>
                <a:latin typeface="微软雅黑" panose="020B0503020204020204" pitchFamily="34" charset="-122"/>
                <a:ea typeface="微软雅黑" panose="020B0503020204020204" pitchFamily="34" charset="-122"/>
                <a:sym typeface="+mn-ea"/>
              </a:rPr>
              <a:t>登记：</a:t>
            </a:r>
            <a:r>
              <a:rPr lang="zh-CN" sz="1600" dirty="0">
                <a:solidFill>
                  <a:srgbClr val="003366"/>
                </a:solidFill>
                <a:latin typeface="微软雅黑" panose="020B0503020204020204" pitchFamily="34" charset="-122"/>
                <a:ea typeface="微软雅黑" panose="020B0503020204020204" pitchFamily="34" charset="-122"/>
                <a:sym typeface="+mn-ea"/>
              </a:rPr>
              <a:t>2018年6月15日，日本“民宿新法”正式生效，日本要求所有合法民宿必须认证登记</a:t>
            </a:r>
            <a:endParaRPr lang="zh-CN" sz="1600" dirty="0">
              <a:solidFill>
                <a:srgbClr val="003366"/>
              </a:solidFill>
              <a:latin typeface="微软雅黑" panose="020B0503020204020204" pitchFamily="34" charset="-122"/>
              <a:ea typeface="微软雅黑" panose="020B0503020204020204" pitchFamily="34" charset="-122"/>
              <a:sym typeface="+mn-ea"/>
            </a:endParaRPr>
          </a:p>
          <a:p>
            <a:pPr marL="0" indent="0">
              <a:lnSpc>
                <a:spcPct val="150000"/>
              </a:lnSpc>
              <a:spcBef>
                <a:spcPts val="600"/>
              </a:spcBef>
              <a:buNone/>
            </a:pPr>
            <a:r>
              <a:rPr lang="zh-CN" sz="1600" dirty="0">
                <a:solidFill>
                  <a:srgbClr val="003366"/>
                </a:solidFill>
                <a:latin typeface="微软雅黑" panose="020B0503020204020204" pitchFamily="34" charset="-122"/>
                <a:ea typeface="微软雅黑" panose="020B0503020204020204" pitchFamily="34" charset="-122"/>
                <a:sym typeface="+mn-ea"/>
              </a:rPr>
              <a:t>                2017年5月1日，Airbnb与旧金山市政府达成和解，房东必须要向政府注册登记。</a:t>
            </a:r>
            <a:r>
              <a:rPr sz="1600" dirty="0">
                <a:solidFill>
                  <a:srgbClr val="003366"/>
                </a:solidFill>
                <a:latin typeface="微软雅黑" panose="020B0503020204020204" pitchFamily="34" charset="-122"/>
                <a:ea typeface="微软雅黑" panose="020B0503020204020204" pitchFamily="34" charset="-122"/>
              </a:rPr>
              <a:t>  </a:t>
            </a:r>
            <a:endParaRPr lang="zh-CN" sz="1600" dirty="0">
              <a:solidFill>
                <a:srgbClr val="0033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1981200" y="524828"/>
            <a:ext cx="8229600" cy="1143000"/>
          </a:xfrm>
          <a:solidFill>
            <a:schemeClr val="accent1">
              <a:alpha val="100000"/>
            </a:schemeClr>
          </a:solidFill>
        </p:spPr>
        <p:txBody>
          <a:bodyPr vert="horz" wrap="square" lIns="91440" tIns="45720" rIns="91440" bIns="45720" anchor="ctr"/>
          <a:p>
            <a:r>
              <a:rPr lang="zh-CN" altLang="zh-CN" sz="2800" b="1" dirty="0">
                <a:solidFill>
                  <a:srgbClr val="003366"/>
                </a:solidFill>
                <a:latin typeface="微软雅黑" panose="020B0503020204020204" pitchFamily="34" charset="-122"/>
                <a:ea typeface="微软雅黑" panose="020B0503020204020204" pitchFamily="34" charset="-122"/>
              </a:rPr>
              <a:t>关于零星小额的解释</a:t>
            </a:r>
            <a:endParaRPr lang="zh-CN" altLang="zh-CN" sz="2800" b="1" dirty="0">
              <a:solidFill>
                <a:srgbClr val="003366"/>
              </a:solidFill>
              <a:latin typeface="微软雅黑" panose="020B0503020204020204" pitchFamily="34" charset="-122"/>
              <a:ea typeface="微软雅黑" panose="020B0503020204020204" pitchFamily="34" charset="-122"/>
            </a:endParaRPr>
          </a:p>
        </p:txBody>
      </p:sp>
      <p:sp>
        <p:nvSpPr>
          <p:cNvPr id="22531" name="内容占位符 2"/>
          <p:cNvSpPr>
            <a:spLocks noGrp="1"/>
          </p:cNvSpPr>
          <p:nvPr>
            <p:ph idx="4294967295"/>
          </p:nvPr>
        </p:nvSpPr>
        <p:spPr>
          <a:xfrm>
            <a:off x="1731645" y="1903095"/>
            <a:ext cx="8849995" cy="4011295"/>
          </a:xfrm>
          <a:ln>
            <a:solidFill>
              <a:schemeClr val="accent1">
                <a:alpha val="100000"/>
              </a:schemeClr>
            </a:solidFill>
            <a:miter lim="800000"/>
          </a:ln>
        </p:spPr>
        <p:txBody>
          <a:bodyPr vert="horz" wrap="square" lIns="91440" tIns="45720" rIns="91440" bIns="45720" anchor="t"/>
          <a:p>
            <a:pPr marL="0" indent="0">
              <a:lnSpc>
                <a:spcPct val="150000"/>
              </a:lnSpc>
              <a:spcBef>
                <a:spcPts val="600"/>
              </a:spcBef>
              <a:buNone/>
            </a:pPr>
            <a:r>
              <a:rPr lang="en-US" altLang="zh-CN" sz="1600" dirty="0">
                <a:solidFill>
                  <a:srgbClr val="003366"/>
                </a:solidFill>
                <a:latin typeface="微软雅黑" panose="020B0503020204020204" pitchFamily="34" charset="-122"/>
                <a:ea typeface="微软雅黑" panose="020B0503020204020204" pitchFamily="34" charset="-122"/>
                <a:sym typeface="+mn-ea"/>
              </a:rPr>
              <a:t>    </a:t>
            </a:r>
            <a:r>
              <a:rPr lang="zh-CN" sz="1600" dirty="0">
                <a:solidFill>
                  <a:srgbClr val="003366"/>
                </a:solidFill>
                <a:latin typeface="微软雅黑" panose="020B0503020204020204" pitchFamily="34" charset="-122"/>
                <a:ea typeface="微软雅黑" panose="020B0503020204020204" pitchFamily="34" charset="-122"/>
                <a:sym typeface="+mn-ea"/>
              </a:rPr>
              <a:t>国家税务总局所得税司官员认为，企业在境内发生的支出项目属于增值税应税项目（以下简称“应税项目”）的，对方为从事小额零星经营业务的个人，其支出以税务机关代开的发票或者收款凭证及内部凭证作为税前扣除凭证，</a:t>
            </a:r>
            <a:r>
              <a:rPr lang="zh-CN" sz="1600" b="1" dirty="0">
                <a:solidFill>
                  <a:srgbClr val="003366"/>
                </a:solidFill>
                <a:latin typeface="微软雅黑" panose="020B0503020204020204" pitchFamily="34" charset="-122"/>
                <a:ea typeface="微软雅黑" panose="020B0503020204020204" pitchFamily="34" charset="-122"/>
                <a:sym typeface="+mn-ea"/>
              </a:rPr>
              <a:t>小额零星经营业务的判断标准是个人从事应税项目经营业务的销售额不超过增值税相关政策规定的起征点。</a:t>
            </a:r>
            <a:endParaRPr lang="zh-CN" sz="1600" b="1" dirty="0">
              <a:solidFill>
                <a:srgbClr val="003366"/>
              </a:solidFill>
              <a:latin typeface="微软雅黑" panose="020B0503020204020204" pitchFamily="34" charset="-122"/>
              <a:ea typeface="微软雅黑" panose="020B0503020204020204" pitchFamily="34" charset="-122"/>
              <a:sym typeface="+mn-ea"/>
            </a:endParaRPr>
          </a:p>
          <a:p>
            <a:pPr marL="0" indent="0">
              <a:lnSpc>
                <a:spcPct val="150000"/>
              </a:lnSpc>
              <a:spcBef>
                <a:spcPts val="600"/>
              </a:spcBef>
              <a:buNone/>
            </a:pPr>
            <a:r>
              <a:rPr lang="zh-CN" sz="1600" dirty="0">
                <a:solidFill>
                  <a:srgbClr val="003366"/>
                </a:solidFill>
                <a:latin typeface="微软雅黑" panose="020B0503020204020204" pitchFamily="34" charset="-122"/>
                <a:ea typeface="微软雅黑" panose="020B0503020204020204" pitchFamily="34" charset="-122"/>
                <a:sym typeface="+mn-ea"/>
              </a:rPr>
              <a:t>    根据《中华人民共和国增值税暂行条例》及其实施细则、《财政部税务总局关于延续小微企业增值税政策的通知》（财税〔2017〕76号）等规定，小额零星经营业务可按以下标准判断：</a:t>
            </a:r>
            <a:endParaRPr lang="zh-CN" sz="1600" dirty="0">
              <a:solidFill>
                <a:srgbClr val="003366"/>
              </a:solidFill>
              <a:latin typeface="微软雅黑" panose="020B0503020204020204" pitchFamily="34" charset="-122"/>
              <a:ea typeface="微软雅黑" panose="020B0503020204020204" pitchFamily="34" charset="-122"/>
              <a:sym typeface="+mn-ea"/>
            </a:endParaRPr>
          </a:p>
          <a:p>
            <a:pPr marL="0" indent="0">
              <a:lnSpc>
                <a:spcPct val="150000"/>
              </a:lnSpc>
              <a:spcBef>
                <a:spcPts val="600"/>
              </a:spcBef>
              <a:buNone/>
            </a:pPr>
            <a:r>
              <a:rPr lang="zh-CN" sz="1600" dirty="0">
                <a:solidFill>
                  <a:srgbClr val="003366"/>
                </a:solidFill>
                <a:latin typeface="微软雅黑" panose="020B0503020204020204" pitchFamily="34" charset="-122"/>
                <a:ea typeface="微软雅黑" panose="020B0503020204020204" pitchFamily="34" charset="-122"/>
                <a:sym typeface="+mn-ea"/>
              </a:rPr>
              <a:t>   </a:t>
            </a:r>
            <a:r>
              <a:rPr lang="zh-CN" sz="1600" b="1" dirty="0">
                <a:solidFill>
                  <a:srgbClr val="003366"/>
                </a:solidFill>
                <a:latin typeface="微软雅黑" panose="020B0503020204020204" pitchFamily="34" charset="-122"/>
                <a:ea typeface="微软雅黑" panose="020B0503020204020204" pitchFamily="34" charset="-122"/>
                <a:sym typeface="+mn-ea"/>
              </a:rPr>
              <a:t> 按月纳税的，月销售额不超过3万元；按次纳税的，每次（日）销售额不超过300～500元（具体标准按照各省有关部门规定执行）</a:t>
            </a:r>
            <a:r>
              <a:rPr lang="zh-CN" sz="1600" dirty="0">
                <a:solidFill>
                  <a:srgbClr val="003366"/>
                </a:solidFill>
                <a:latin typeface="微软雅黑" panose="020B0503020204020204" pitchFamily="34" charset="-122"/>
                <a:ea typeface="微软雅黑" panose="020B0503020204020204" pitchFamily="34" charset="-122"/>
                <a:sym typeface="+mn-ea"/>
              </a:rPr>
              <a:t>。但如果个人从事应税项目经营业务的销售额超过上述规定，相关支出仍应以发票（包括按照规定由税务机关代开的发票）作为税前扣除凭证。</a:t>
            </a:r>
            <a:endParaRPr lang="zh-CN" sz="1600" dirty="0">
              <a:solidFill>
                <a:srgbClr val="003366"/>
              </a:solidFill>
              <a:latin typeface="微软雅黑" panose="020B0503020204020204" pitchFamily="34" charset="-122"/>
              <a:ea typeface="微软雅黑" panose="020B0503020204020204" pitchFamily="34" charset="-122"/>
              <a:sym typeface="+mn-ea"/>
            </a:endParaRPr>
          </a:p>
          <a:p>
            <a:pPr marL="0" indent="0">
              <a:lnSpc>
                <a:spcPct val="150000"/>
              </a:lnSpc>
              <a:spcBef>
                <a:spcPts val="600"/>
              </a:spcBef>
              <a:buNone/>
            </a:pPr>
            <a:r>
              <a:rPr lang="zh-CN" sz="1600" dirty="0">
                <a:solidFill>
                  <a:srgbClr val="003366"/>
                </a:solidFill>
                <a:latin typeface="微软雅黑" panose="020B0503020204020204" pitchFamily="34" charset="-122"/>
                <a:ea typeface="微软雅黑" panose="020B0503020204020204" pitchFamily="34" charset="-122"/>
                <a:sym typeface="+mn-ea"/>
              </a:rPr>
              <a:t>   既认可按次起征点，也认可按月起征点。</a:t>
            </a:r>
            <a:r>
              <a:rPr sz="1600" dirty="0">
                <a:solidFill>
                  <a:srgbClr val="003366"/>
                </a:solidFill>
                <a:latin typeface="微软雅黑" panose="020B0503020204020204" pitchFamily="34" charset="-122"/>
                <a:ea typeface="微软雅黑" panose="020B0503020204020204" pitchFamily="34" charset="-122"/>
              </a:rPr>
              <a:t> </a:t>
            </a:r>
            <a:endParaRPr lang="zh-CN" sz="1600" dirty="0">
              <a:solidFill>
                <a:srgbClr val="0033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1981200" y="564515"/>
            <a:ext cx="8440420" cy="1143000"/>
          </a:xfrm>
          <a:solidFill>
            <a:schemeClr val="accent1">
              <a:alpha val="100000"/>
            </a:schemeClr>
          </a:solidFill>
        </p:spPr>
        <p:txBody>
          <a:bodyPr vert="horz" wrap="square" lIns="91440" tIns="45720" rIns="91440" bIns="45720" anchor="ctr"/>
          <a:p>
            <a:r>
              <a:rPr lang="zh-CN" altLang="en-US" sz="2800" b="1" dirty="0">
                <a:solidFill>
                  <a:srgbClr val="003366"/>
                </a:solidFill>
                <a:latin typeface="微软雅黑" panose="020B0503020204020204" pitchFamily="34" charset="-122"/>
                <a:ea typeface="微软雅黑" panose="020B0503020204020204" pitchFamily="34" charset="-122"/>
                <a:sym typeface="+mn-ea"/>
              </a:rPr>
              <a:t>对电子商务税收有什么说法</a:t>
            </a:r>
            <a:endParaRPr lang="zh-CN" altLang="en-US" sz="2800" b="1" dirty="0">
              <a:solidFill>
                <a:srgbClr val="003366"/>
              </a:solidFill>
              <a:latin typeface="微软雅黑" panose="020B0503020204020204" pitchFamily="34" charset="-122"/>
              <a:ea typeface="微软雅黑" panose="020B0503020204020204" pitchFamily="34" charset="-122"/>
            </a:endParaRPr>
          </a:p>
        </p:txBody>
      </p:sp>
      <p:sp>
        <p:nvSpPr>
          <p:cNvPr id="22531" name="内容占位符 2"/>
          <p:cNvSpPr>
            <a:spLocks noGrp="1"/>
          </p:cNvSpPr>
          <p:nvPr>
            <p:ph idx="4294967295"/>
          </p:nvPr>
        </p:nvSpPr>
        <p:spPr>
          <a:xfrm>
            <a:off x="1981200" y="1824355"/>
            <a:ext cx="8440420" cy="3696970"/>
          </a:xfrm>
          <a:ln>
            <a:solidFill>
              <a:schemeClr val="accent1">
                <a:alpha val="100000"/>
              </a:schemeClr>
            </a:solidFill>
            <a:miter lim="800000"/>
          </a:ln>
        </p:spPr>
        <p:txBody>
          <a:bodyPr vert="horz" wrap="square" lIns="91440" tIns="45720" rIns="91440" bIns="45720" anchor="t"/>
          <a:p>
            <a:pPr marL="0" indent="0">
              <a:lnSpc>
                <a:spcPct val="150000"/>
              </a:lnSpc>
              <a:spcBef>
                <a:spcPts val="600"/>
              </a:spcBef>
              <a:buNone/>
            </a:pPr>
            <a:r>
              <a:rPr lang="en-US" altLang="zh-CN" sz="1600" b="1" dirty="0">
                <a:solidFill>
                  <a:srgbClr val="003366"/>
                </a:solidFill>
                <a:latin typeface="微软雅黑" panose="020B0503020204020204" pitchFamily="34" charset="-122"/>
                <a:ea typeface="微软雅黑" panose="020B0503020204020204" pitchFamily="34" charset="-122"/>
              </a:rPr>
              <a:t>1</a:t>
            </a:r>
            <a:r>
              <a:rPr lang="zh-CN" altLang="en-US" sz="1600" b="1" dirty="0">
                <a:solidFill>
                  <a:srgbClr val="003366"/>
                </a:solidFill>
                <a:latin typeface="微软雅黑" panose="020B0503020204020204" pitchFamily="34" charset="-122"/>
                <a:ea typeface="微软雅黑" panose="020B0503020204020204" pitchFamily="34" charset="-122"/>
              </a:rPr>
              <a:t>、基本规定：</a:t>
            </a:r>
            <a:r>
              <a:rPr lang="zh-CN" altLang="en-US" sz="1600" dirty="0">
                <a:solidFill>
                  <a:srgbClr val="003366"/>
                </a:solidFill>
                <a:latin typeface="微软雅黑" panose="020B0503020204020204" pitchFamily="34" charset="-122"/>
                <a:ea typeface="微软雅黑" panose="020B0503020204020204" pitchFamily="34" charset="-122"/>
              </a:rPr>
              <a:t>第十一条 电子商务经营者应当依法履行纳税义务，并依法享受税收优惠。</a:t>
            </a:r>
            <a:endParaRPr lang="zh-CN" altLang="en-US"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lang="zh-CN" altLang="en-US" sz="1600" dirty="0">
                <a:solidFill>
                  <a:srgbClr val="003366"/>
                </a:solidFill>
                <a:latin typeface="微软雅黑" panose="020B0503020204020204" pitchFamily="34" charset="-122"/>
                <a:ea typeface="微软雅黑" panose="020B0503020204020204" pitchFamily="34" charset="-122"/>
              </a:rPr>
              <a:t>     依照前条规定不需要办理市场主体登记的电子商务经营者在首次纳税义务发生后，应当依照税收征收管理法律、行政法规的规定申请办理税务登记，并如实申报纳税。</a:t>
            </a:r>
            <a:endParaRPr lang="zh-CN" altLang="en-US"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lang="en-US" altLang="zh-CN" sz="1600" b="1" dirty="0">
                <a:solidFill>
                  <a:srgbClr val="003366"/>
                </a:solidFill>
                <a:latin typeface="微软雅黑" panose="020B0503020204020204" pitchFamily="34" charset="-122"/>
                <a:ea typeface="微软雅黑" panose="020B0503020204020204" pitchFamily="34" charset="-122"/>
              </a:rPr>
              <a:t>2</a:t>
            </a:r>
            <a:r>
              <a:rPr lang="zh-CN" altLang="en-US" sz="1600" b="1" dirty="0">
                <a:solidFill>
                  <a:srgbClr val="003366"/>
                </a:solidFill>
                <a:latin typeface="微软雅黑" panose="020B0503020204020204" pitchFamily="34" charset="-122"/>
                <a:ea typeface="微软雅黑" panose="020B0503020204020204" pitchFamily="34" charset="-122"/>
              </a:rPr>
              <a:t>、出具发票义务：</a:t>
            </a:r>
            <a:r>
              <a:rPr lang="zh-CN" altLang="en-US" sz="1600" dirty="0">
                <a:solidFill>
                  <a:srgbClr val="003366"/>
                </a:solidFill>
                <a:latin typeface="微软雅黑" panose="020B0503020204020204" pitchFamily="34" charset="-122"/>
                <a:ea typeface="微软雅黑" panose="020B0503020204020204" pitchFamily="34" charset="-122"/>
              </a:rPr>
              <a:t>第十四条</a:t>
            </a:r>
            <a:r>
              <a:rPr lang="zh-CN" altLang="en-US" sz="1600" b="1" dirty="0">
                <a:solidFill>
                  <a:srgbClr val="003366"/>
                </a:solidFill>
                <a:latin typeface="微软雅黑" panose="020B0503020204020204" pitchFamily="34" charset="-122"/>
                <a:ea typeface="微软雅黑" panose="020B0503020204020204" pitchFamily="34" charset="-122"/>
              </a:rPr>
              <a:t> </a:t>
            </a:r>
            <a:r>
              <a:rPr lang="zh-CN" altLang="en-US" sz="1600" dirty="0">
                <a:solidFill>
                  <a:srgbClr val="003366"/>
                </a:solidFill>
                <a:latin typeface="微软雅黑" panose="020B0503020204020204" pitchFamily="34" charset="-122"/>
                <a:ea typeface="微软雅黑" panose="020B0503020204020204" pitchFamily="34" charset="-122"/>
              </a:rPr>
              <a:t>电子商务经营者销售商品或者提供服务应当依法出具纸质发票或者电子发票等购货凭证或者服务单据。电子发票与纸质发票具有同等法律效力。</a:t>
            </a:r>
            <a:endParaRPr lang="zh-CN" altLang="en-US"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lang="en-US" altLang="zh-CN" sz="1600" b="1" dirty="0">
                <a:solidFill>
                  <a:srgbClr val="003366"/>
                </a:solidFill>
                <a:latin typeface="微软雅黑" panose="020B0503020204020204" pitchFamily="34" charset="-122"/>
                <a:ea typeface="微软雅黑" panose="020B0503020204020204" pitchFamily="34" charset="-122"/>
              </a:rPr>
              <a:t>3</a:t>
            </a:r>
            <a:r>
              <a:rPr lang="zh-CN" altLang="en-US" sz="1600" b="1" dirty="0">
                <a:solidFill>
                  <a:srgbClr val="003366"/>
                </a:solidFill>
                <a:latin typeface="微软雅黑" panose="020B0503020204020204" pitchFamily="34" charset="-122"/>
                <a:ea typeface="微软雅黑" panose="020B0503020204020204" pitchFamily="34" charset="-122"/>
              </a:rPr>
              <a:t>、平台义务和责任</a:t>
            </a:r>
            <a:r>
              <a:rPr lang="zh-CN" sz="1600" b="1" dirty="0">
                <a:solidFill>
                  <a:srgbClr val="003366"/>
                </a:solidFill>
                <a:latin typeface="微软雅黑" panose="020B0503020204020204" pitchFamily="34" charset="-122"/>
                <a:ea typeface="微软雅黑" panose="020B0503020204020204" pitchFamily="34" charset="-122"/>
              </a:rPr>
              <a:t>：</a:t>
            </a:r>
            <a:r>
              <a:rPr sz="1600" dirty="0">
                <a:solidFill>
                  <a:srgbClr val="003366"/>
                </a:solidFill>
                <a:latin typeface="微软雅黑" panose="020B0503020204020204" pitchFamily="34" charset="-122"/>
                <a:ea typeface="微软雅黑" panose="020B0503020204020204" pitchFamily="34" charset="-122"/>
              </a:rPr>
              <a:t>第二十八条   电子商务平台经营者应当依照税收征收管理法律、行政法规的规定，向税务部门报送平台内经营者的身份信息和与纳税有关的信息，并应当提示依照本法第十条规定不需要办理市场主体登记的电子商务经营者依照本法第十一条第二款的规定办理税务登记。</a:t>
            </a:r>
            <a:endParaRPr sz="1600" dirty="0">
              <a:solidFill>
                <a:srgbClr val="0033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1981200" y="564515"/>
            <a:ext cx="8440420" cy="1143000"/>
          </a:xfrm>
          <a:solidFill>
            <a:schemeClr val="accent1">
              <a:alpha val="100000"/>
            </a:schemeClr>
          </a:solidFill>
        </p:spPr>
        <p:txBody>
          <a:bodyPr vert="horz" wrap="square" lIns="91440" tIns="45720" rIns="91440" bIns="45720" anchor="ctr"/>
          <a:p>
            <a:r>
              <a:rPr lang="zh-CN" altLang="en-US" sz="2800" b="1" dirty="0">
                <a:solidFill>
                  <a:srgbClr val="003366"/>
                </a:solidFill>
                <a:latin typeface="微软雅黑" panose="020B0503020204020204" pitchFamily="34" charset="-122"/>
                <a:ea typeface="微软雅黑" panose="020B0503020204020204" pitchFamily="34" charset="-122"/>
                <a:sym typeface="+mn-ea"/>
              </a:rPr>
              <a:t>是不是明年一月一号后就不能做代购了</a:t>
            </a:r>
            <a:endParaRPr lang="zh-CN" altLang="en-US" sz="2800" b="1" dirty="0">
              <a:solidFill>
                <a:srgbClr val="003366"/>
              </a:solidFill>
              <a:latin typeface="微软雅黑" panose="020B0503020204020204" pitchFamily="34" charset="-122"/>
              <a:ea typeface="微软雅黑" panose="020B0503020204020204" pitchFamily="34" charset="-122"/>
            </a:endParaRPr>
          </a:p>
        </p:txBody>
      </p:sp>
      <p:sp>
        <p:nvSpPr>
          <p:cNvPr id="22531" name="内容占位符 2"/>
          <p:cNvSpPr>
            <a:spLocks noGrp="1"/>
          </p:cNvSpPr>
          <p:nvPr>
            <p:ph idx="4294967295"/>
          </p:nvPr>
        </p:nvSpPr>
        <p:spPr>
          <a:xfrm>
            <a:off x="1981200" y="1837690"/>
            <a:ext cx="8440420" cy="3775075"/>
          </a:xfrm>
          <a:ln>
            <a:solidFill>
              <a:schemeClr val="accent1">
                <a:alpha val="100000"/>
              </a:schemeClr>
            </a:solidFill>
            <a:miter lim="800000"/>
          </a:ln>
        </p:spPr>
        <p:txBody>
          <a:bodyPr vert="horz" wrap="square" lIns="91440" tIns="45720" rIns="91440" bIns="45720" anchor="t"/>
          <a:p>
            <a:pPr marL="0" indent="0">
              <a:lnSpc>
                <a:spcPct val="150000"/>
              </a:lnSpc>
              <a:spcBef>
                <a:spcPts val="600"/>
              </a:spcBef>
              <a:buNone/>
            </a:pPr>
            <a:r>
              <a:rPr lang="en-US" altLang="zh-CN" sz="1600" dirty="0">
                <a:solidFill>
                  <a:srgbClr val="003366"/>
                </a:solidFill>
                <a:latin typeface="微软雅黑" panose="020B0503020204020204" pitchFamily="34" charset="-122"/>
                <a:ea typeface="微软雅黑" panose="020B0503020204020204" pitchFamily="34" charset="-122"/>
              </a:rPr>
              <a:t>1</a:t>
            </a:r>
            <a:r>
              <a:rPr lang="zh-CN" altLang="en-US" sz="1600" dirty="0">
                <a:solidFill>
                  <a:srgbClr val="003366"/>
                </a:solidFill>
                <a:latin typeface="微软雅黑" panose="020B0503020204020204" pitchFamily="34" charset="-122"/>
                <a:ea typeface="微软雅黑" panose="020B0503020204020204" pitchFamily="34" charset="-122"/>
              </a:rPr>
              <a:t>、电子商务法只规范境内的经营行为</a:t>
            </a:r>
            <a:endParaRPr lang="zh-CN" altLang="en-US"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lang="en-US" altLang="zh-CN" sz="1600" dirty="0">
                <a:solidFill>
                  <a:srgbClr val="003366"/>
                </a:solidFill>
                <a:latin typeface="微软雅黑" panose="020B0503020204020204" pitchFamily="34" charset="-122"/>
                <a:ea typeface="微软雅黑" panose="020B0503020204020204" pitchFamily="34" charset="-122"/>
              </a:rPr>
              <a:t>2</a:t>
            </a:r>
            <a:r>
              <a:rPr lang="zh-CN" altLang="en-US" sz="1600" dirty="0">
                <a:solidFill>
                  <a:srgbClr val="003366"/>
                </a:solidFill>
                <a:latin typeface="微软雅黑" panose="020B0503020204020204" pitchFamily="34" charset="-122"/>
                <a:ea typeface="微软雅黑" panose="020B0503020204020204" pitchFamily="34" charset="-122"/>
              </a:rPr>
              <a:t>、不支持个人从事跨境电子商务</a:t>
            </a:r>
            <a:endParaRPr lang="zh-CN" altLang="en-US"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lang="en-US" altLang="zh-CN" sz="1600" dirty="0">
                <a:solidFill>
                  <a:srgbClr val="003366"/>
                </a:solidFill>
                <a:latin typeface="微软雅黑" panose="020B0503020204020204" pitchFamily="34" charset="-122"/>
                <a:ea typeface="微软雅黑" panose="020B0503020204020204" pitchFamily="34" charset="-122"/>
              </a:rPr>
              <a:t>3</a:t>
            </a:r>
            <a:r>
              <a:rPr lang="zh-CN" altLang="en-US" sz="1600" dirty="0">
                <a:solidFill>
                  <a:srgbClr val="003366"/>
                </a:solidFill>
                <a:latin typeface="微软雅黑" panose="020B0503020204020204" pitchFamily="34" charset="-122"/>
                <a:ea typeface="微软雅黑" panose="020B0503020204020204" pitchFamily="34" charset="-122"/>
              </a:rPr>
              <a:t>、权利用尽的基本原则不会改变</a:t>
            </a:r>
            <a:endParaRPr lang="zh-CN" altLang="en-US"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lang="en-US" altLang="zh-CN" sz="1600" dirty="0">
                <a:solidFill>
                  <a:srgbClr val="003366"/>
                </a:solidFill>
                <a:latin typeface="微软雅黑" panose="020B0503020204020204" pitchFamily="34" charset="-122"/>
                <a:ea typeface="微软雅黑" panose="020B0503020204020204" pitchFamily="34" charset="-122"/>
              </a:rPr>
              <a:t>4</a:t>
            </a:r>
            <a:r>
              <a:rPr lang="zh-CN" altLang="en-US" sz="1600" dirty="0">
                <a:solidFill>
                  <a:srgbClr val="003366"/>
                </a:solidFill>
                <a:latin typeface="微软雅黑" panose="020B0503020204020204" pitchFamily="34" charset="-122"/>
                <a:ea typeface="微软雅黑" panose="020B0503020204020204" pitchFamily="34" charset="-122"/>
              </a:rPr>
              <a:t>、六部委，</a:t>
            </a:r>
            <a:r>
              <a:rPr lang="en-US" altLang="zh-CN" sz="1600" dirty="0">
                <a:solidFill>
                  <a:srgbClr val="003366"/>
                </a:solidFill>
                <a:latin typeface="微软雅黑" panose="020B0503020204020204" pitchFamily="34" charset="-122"/>
                <a:ea typeface="微软雅黑" panose="020B0503020204020204" pitchFamily="34" charset="-122"/>
              </a:rPr>
              <a:t>1128</a:t>
            </a:r>
            <a:r>
              <a:rPr lang="zh-CN" altLang="en-US" sz="1600" dirty="0">
                <a:solidFill>
                  <a:srgbClr val="003366"/>
                </a:solidFill>
                <a:latin typeface="微软雅黑" panose="020B0503020204020204" pitchFamily="34" charset="-122"/>
                <a:ea typeface="微软雅黑" panose="020B0503020204020204" pitchFamily="34" charset="-122"/>
              </a:rPr>
              <a:t>日文件：</a:t>
            </a:r>
            <a:endParaRPr lang="zh-CN" altLang="en-US"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lang="zh-CN" altLang="en-US" sz="1600" dirty="0">
                <a:solidFill>
                  <a:srgbClr val="003366"/>
                </a:solidFill>
                <a:latin typeface="微软雅黑" panose="020B0503020204020204" pitchFamily="34" charset="-122"/>
                <a:ea typeface="微软雅黑" panose="020B0503020204020204" pitchFamily="34" charset="-122"/>
              </a:rPr>
              <a:t>     对跨境电商零售进口商品按个人自用进境物品监管，不执行有关商品首次进口许可批件、注册或备案要求。但对相关部门明令暂停进口的疫区商品，和对出现重大质量安全风险的商品启动风险应急处置时除外。</a:t>
            </a:r>
            <a:endParaRPr lang="zh-CN" altLang="en-US"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sz="1600" dirty="0">
                <a:solidFill>
                  <a:srgbClr val="003366"/>
                </a:solidFill>
                <a:latin typeface="微软雅黑" panose="020B0503020204020204" pitchFamily="34" charset="-122"/>
                <a:ea typeface="微软雅黑" panose="020B0503020204020204" pitchFamily="34" charset="-122"/>
              </a:rPr>
              <a:t>     对于已购买的跨境电商零售进口商品，不得再次销售</a:t>
            </a:r>
            <a:r>
              <a:rPr lang="zh-CN" sz="1600" dirty="0">
                <a:solidFill>
                  <a:srgbClr val="003366"/>
                </a:solidFill>
                <a:latin typeface="微软雅黑" panose="020B0503020204020204" pitchFamily="34" charset="-122"/>
                <a:ea typeface="微软雅黑" panose="020B0503020204020204" pitchFamily="34" charset="-122"/>
              </a:rPr>
              <a:t>。</a:t>
            </a:r>
            <a:endParaRPr lang="zh-CN" sz="1600" dirty="0">
              <a:solidFill>
                <a:srgbClr val="0033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虚尾箭头 6"/>
          <p:cNvSpPr/>
          <p:nvPr/>
        </p:nvSpPr>
        <p:spPr>
          <a:xfrm>
            <a:off x="4006850" y="6210300"/>
            <a:ext cx="6265863" cy="484188"/>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Lst>
            <a:pathLst>
              <a:path w="21600" h="21600">
                <a:moveTo>
                  <a:pt x="20765" y="0"/>
                </a:moveTo>
                <a:lnTo>
                  <a:pt x="20765" y="5400"/>
                </a:lnTo>
                <a:lnTo>
                  <a:pt x="3375" y="5400"/>
                </a:lnTo>
                <a:lnTo>
                  <a:pt x="3375" y="16200"/>
                </a:lnTo>
                <a:lnTo>
                  <a:pt x="20765" y="16200"/>
                </a:lnTo>
                <a:lnTo>
                  <a:pt x="20765" y="21600"/>
                </a:lnTo>
                <a:lnTo>
                  <a:pt x="21600" y="10800"/>
                </a:lnTo>
                <a:lnTo>
                  <a:pt x="20765"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blipFill rotWithShape="1">
            <a:blip r:embed="rId1"/>
          </a:blipFill>
          <a:ln w="25400" cap="flat" cmpd="sng">
            <a:solidFill>
              <a:srgbClr val="C5D8F1">
                <a:alpha val="100000"/>
              </a:srgbClr>
            </a:solidFill>
            <a:prstDash val="solid"/>
            <a:miter lim="800000"/>
            <a:headEnd type="none" w="med" len="med"/>
            <a:tailEnd type="none" w="med" len="med"/>
          </a:ln>
        </p:spPr>
        <p:txBody>
          <a:bodyPr/>
          <a:p>
            <a:endParaRPr lang="zh-CN" altLang="en-US"/>
          </a:p>
        </p:txBody>
      </p:sp>
      <p:sp>
        <p:nvSpPr>
          <p:cNvPr id="3" name="矩形 2"/>
          <p:cNvSpPr/>
          <p:nvPr/>
        </p:nvSpPr>
        <p:spPr>
          <a:xfrm>
            <a:off x="537210" y="1405890"/>
            <a:ext cx="8211820" cy="4046855"/>
          </a:xfrm>
          <a:prstGeom prst="rect">
            <a:avLst/>
          </a:prstGeom>
          <a:solidFill>
            <a:schemeClr val="accent5"/>
          </a:solidFill>
        </p:spPr>
        <p:txBody>
          <a:bodyPr wrap="square">
            <a:spAutoFit/>
          </a:bodyPr>
          <a:p>
            <a:pPr marL="0" marR="0" lvl="0" indent="0" algn="ctr" defTabSz="914400" rtl="0" eaLnBrk="0" fontAlgn="base" latinLnBrk="0" hangingPunct="0">
              <a:lnSpc>
                <a:spcPct val="130000"/>
              </a:lnSpc>
              <a:spcBef>
                <a:spcPct val="0"/>
              </a:spcBef>
              <a:spcAft>
                <a:spcPts val="800"/>
              </a:spcAft>
              <a:buClrTx/>
              <a:buSzTx/>
              <a:buFontTx/>
              <a:buNone/>
              <a:defRPr/>
            </a:pPr>
            <a:r>
              <a:rPr kumimoji="0" lang="zh-CN" altLang="zh-CN" sz="2400" b="1"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对物流快递的影响</a:t>
            </a:r>
            <a:endParaRPr kumimoji="0" lang="zh-CN" altLang="zh-CN" sz="2400" b="1"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30000"/>
              </a:lnSpc>
              <a:spcBef>
                <a:spcPct val="0"/>
              </a:spcBef>
              <a:spcAft>
                <a:spcPts val="800"/>
              </a:spcAft>
              <a:buClrTx/>
              <a:buSzTx/>
              <a:buFontTx/>
              <a:buNone/>
              <a:defRPr/>
            </a:pPr>
            <a:endParaRPr kumimoji="0" lang="zh-CN" altLang="zh-CN" sz="2400" b="1"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R="0" lvl="0" algn="l" defTabSz="914400" rtl="0" eaLnBrk="0" fontAlgn="base" latinLnBrk="0" hangingPunct="0">
              <a:lnSpc>
                <a:spcPct val="130000"/>
              </a:lnSpc>
              <a:spcBef>
                <a:spcPct val="0"/>
              </a:spcBef>
              <a:spcAft>
                <a:spcPts val="800"/>
              </a:spcAft>
              <a:buClrTx/>
              <a:buSzTx/>
              <a:defRPr/>
            </a:pPr>
            <a:r>
              <a:rPr kumimoji="0" lang="zh-CN" altLang="zh-CN" sz="2400" b="1"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1600" b="1"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16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、只规范电子商务物流快递</a:t>
            </a:r>
            <a:endPar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R="0" lvl="0" algn="l" defTabSz="914400" rtl="0" eaLnBrk="0" fontAlgn="base" latinLnBrk="0" hangingPunct="0">
              <a:lnSpc>
                <a:spcPct val="130000"/>
              </a:lnSpc>
              <a:spcBef>
                <a:spcPct val="0"/>
              </a:spcBef>
              <a:spcAft>
                <a:spcPts val="800"/>
              </a:spcAft>
              <a:buClrTx/>
              <a:buSzTx/>
              <a:defRPr/>
            </a:pPr>
            <a:r>
              <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、卖家承担运输风险，第二十条</a:t>
            </a:r>
            <a:endPar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R="0" lvl="0" algn="l" defTabSz="914400" rtl="0" eaLnBrk="0" fontAlgn="base" latinLnBrk="0" hangingPunct="0">
              <a:lnSpc>
                <a:spcPct val="130000"/>
              </a:lnSpc>
              <a:spcBef>
                <a:spcPct val="0"/>
              </a:spcBef>
              <a:spcAft>
                <a:spcPts val="800"/>
              </a:spcAft>
              <a:buClrTx/>
              <a:buSzTx/>
              <a:defRPr/>
            </a:pPr>
            <a:r>
              <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、大力推进绿色物流</a:t>
            </a:r>
            <a:endPar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R="0" lvl="0" algn="l" defTabSz="914400" rtl="0" eaLnBrk="0" fontAlgn="base" latinLnBrk="0" hangingPunct="0">
              <a:lnSpc>
                <a:spcPct val="130000"/>
              </a:lnSpc>
              <a:spcBef>
                <a:spcPct val="0"/>
              </a:spcBef>
              <a:spcAft>
                <a:spcPts val="800"/>
              </a:spcAft>
              <a:buClrTx/>
              <a:buSzTx/>
              <a:defRPr/>
            </a:pPr>
            <a:r>
              <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、通过网络服务的物流平台适用平台义务与责任</a:t>
            </a:r>
            <a:endPar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R="0" lvl="0" algn="l" defTabSz="914400" rtl="0" eaLnBrk="0" fontAlgn="base" latinLnBrk="0" hangingPunct="0">
              <a:lnSpc>
                <a:spcPct val="130000"/>
              </a:lnSpc>
              <a:spcBef>
                <a:spcPct val="0"/>
              </a:spcBef>
              <a:spcAft>
                <a:spcPts val="800"/>
              </a:spcAft>
              <a:buClrTx/>
              <a:buSzTx/>
              <a:defRPr/>
            </a:pPr>
            <a:r>
              <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、第五十二条 快递条款：当面查验、代收经收货人同意等</a:t>
            </a:r>
            <a:endPar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R="0" lvl="0" algn="l" defTabSz="914400" rtl="0" eaLnBrk="0" fontAlgn="base" latinLnBrk="0" hangingPunct="0">
              <a:lnSpc>
                <a:spcPct val="130000"/>
              </a:lnSpc>
              <a:spcBef>
                <a:spcPct val="0"/>
              </a:spcBef>
              <a:spcAft>
                <a:spcPts val="800"/>
              </a:spcAft>
              <a:buClrTx/>
              <a:buSzTx/>
              <a:defRPr/>
            </a:pPr>
            <a:endParaRPr kumimoji="0" lang="zh-CN" altLang="en-US" sz="1800" i="0" u="none" strike="noStrike" kern="1200" cap="none" spc="0" normalizeH="0" baseline="0" noProof="0" dirty="0">
              <a:ln>
                <a:noFill/>
              </a:ln>
              <a:solidFill>
                <a:srgbClr val="003366"/>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292425" y="1804599"/>
            <a:ext cx="2360232" cy="4329870"/>
          </a:xfrm>
          <a:prstGeom prst="rect">
            <a:avLst/>
          </a:prstGeom>
        </p:spPr>
      </p:pic>
      <p:pic>
        <p:nvPicPr>
          <p:cNvPr id="4" name="图片 3"/>
          <p:cNvPicPr>
            <a:picLocks noChangeAspect="1"/>
          </p:cNvPicPr>
          <p:nvPr/>
        </p:nvPicPr>
        <p:blipFill>
          <a:blip r:embed="rId2"/>
          <a:stretch>
            <a:fillRect/>
          </a:stretch>
        </p:blipFill>
        <p:spPr>
          <a:xfrm>
            <a:off x="5055247" y="1804758"/>
            <a:ext cx="2468359" cy="432987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7668260" y="1804670"/>
            <a:ext cx="2618740" cy="4330700"/>
          </a:xfrm>
          <a:prstGeom prst="rect">
            <a:avLst/>
          </a:prstGeom>
        </p:spPr>
      </p:pic>
      <p:sp>
        <p:nvSpPr>
          <p:cNvPr id="100" name="文本框 99"/>
          <p:cNvSpPr txBox="1"/>
          <p:nvPr/>
        </p:nvSpPr>
        <p:spPr>
          <a:xfrm>
            <a:off x="768350" y="666750"/>
            <a:ext cx="7994650" cy="922020"/>
          </a:xfrm>
          <a:prstGeom prst="rect">
            <a:avLst/>
          </a:prstGeom>
          <a:solidFill>
            <a:schemeClr val="accent1">
              <a:lumMod val="40000"/>
              <a:lumOff val="60000"/>
            </a:schemeClr>
          </a:solidFill>
          <a:ln w="9525">
            <a:solidFill>
              <a:schemeClr val="accent1"/>
            </a:solidFill>
          </a:ln>
        </p:spPr>
        <p:txBody>
          <a:bodyPr wrap="square">
            <a:spAutoFit/>
          </a:bodyPr>
          <a:p>
            <a:r>
              <a:rPr lang="en-US"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   2018</a:t>
            </a:r>
            <a:r>
              <a:rPr lang="zh-CN"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年</a:t>
            </a:r>
            <a:r>
              <a:rPr lang="en-US"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8</a:t>
            </a:r>
            <a:r>
              <a:rPr lang="zh-CN"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月</a:t>
            </a:r>
            <a:r>
              <a:rPr lang="en-US"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31</a:t>
            </a:r>
            <a:r>
              <a:rPr lang="zh-CN"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日，第十三届全国人民代表大会常务委员会第五次会议以</a:t>
            </a:r>
            <a:r>
              <a:rPr lang="en-US"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167</a:t>
            </a:r>
            <a:r>
              <a:rPr lang="zh-CN"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票赞成、</a:t>
            </a:r>
            <a:r>
              <a:rPr lang="en-US"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1</a:t>
            </a:r>
            <a:r>
              <a:rPr lang="zh-CN"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票反对、</a:t>
            </a:r>
            <a:r>
              <a:rPr lang="en-US"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3</a:t>
            </a:r>
            <a:r>
              <a:rPr lang="zh-CN"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票弃权，表决通过了《中华人民共和国电子商务法》</a:t>
            </a:r>
            <a:r>
              <a:rPr lang="en-US"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并由中华人民共和国主席令第七号公布，自</a:t>
            </a:r>
            <a:r>
              <a:rPr lang="en-US"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年</a:t>
            </a:r>
            <a:r>
              <a:rPr lang="en-US"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1</a:t>
            </a:r>
            <a:r>
              <a:rPr lang="zh-CN"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月</a:t>
            </a:r>
            <a:r>
              <a:rPr lang="en-US"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1</a:t>
            </a:r>
            <a:r>
              <a:rPr lang="zh-CN"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日起施行。</a:t>
            </a:r>
            <a:endParaRPr lang="zh-CN" altLang="en-US" sz="1800">
              <a:solidFill>
                <a:srgbClr val="003366"/>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1981200" y="801053"/>
            <a:ext cx="8229600" cy="1143000"/>
          </a:xfrm>
          <a:solidFill>
            <a:schemeClr val="accent1">
              <a:lumMod val="20000"/>
              <a:lumOff val="80000"/>
            </a:schemeClr>
          </a:solidFill>
        </p:spPr>
        <p:txBody>
          <a:bodyPr vert="horz" wrap="square" lIns="91440" tIns="45720" rIns="91440" bIns="45720" anchor="ctr"/>
          <a:p>
            <a:r>
              <a:rPr lang="zh-CN" altLang="zh-CN" sz="2800" b="1" dirty="0">
                <a:solidFill>
                  <a:srgbClr val="003366"/>
                </a:solidFill>
                <a:latin typeface="微软雅黑" panose="020B0503020204020204" pitchFamily="34" charset="-122"/>
                <a:ea typeface="微软雅黑" panose="020B0503020204020204" pitchFamily="34" charset="-122"/>
              </a:rPr>
              <a:t>关于电子商务法的五个敏感问题</a:t>
            </a:r>
            <a:endParaRPr lang="zh-CN" altLang="zh-CN" sz="2800" b="1" dirty="0">
              <a:solidFill>
                <a:srgbClr val="003366"/>
              </a:solidFill>
              <a:latin typeface="微软雅黑" panose="020B0503020204020204" pitchFamily="34" charset="-122"/>
              <a:ea typeface="微软雅黑" panose="020B0503020204020204" pitchFamily="34" charset="-122"/>
            </a:endParaRPr>
          </a:p>
        </p:txBody>
      </p:sp>
      <p:sp>
        <p:nvSpPr>
          <p:cNvPr id="4" name="标题 1"/>
          <p:cNvSpPr>
            <a:spLocks noGrp="1"/>
          </p:cNvSpPr>
          <p:nvPr/>
        </p:nvSpPr>
        <p:spPr>
          <a:xfrm>
            <a:off x="1981200" y="3345180"/>
            <a:ext cx="8229600" cy="749300"/>
          </a:xfrm>
          <a:prstGeom prst="rect">
            <a:avLst/>
          </a:prstGeom>
          <a:solidFill>
            <a:schemeClr val="accent1">
              <a:alpha val="100000"/>
            </a:schemeClr>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a:r>
              <a:rPr lang="en-US" altLang="zh-CN" sz="1800" dirty="0">
                <a:solidFill>
                  <a:srgbClr val="003366"/>
                </a:solidFill>
                <a:latin typeface="微软雅黑" panose="020B0503020204020204" pitchFamily="34" charset="-122"/>
                <a:ea typeface="微软雅黑" panose="020B0503020204020204" pitchFamily="34" charset="-122"/>
              </a:rPr>
              <a:t>    </a:t>
            </a:r>
            <a:r>
              <a:rPr lang="zh-CN" altLang="en-US" sz="1800" dirty="0">
                <a:solidFill>
                  <a:srgbClr val="003366"/>
                </a:solidFill>
                <a:latin typeface="微软雅黑" panose="020B0503020204020204" pitchFamily="34" charset="-122"/>
                <a:ea typeface="微软雅黑" panose="020B0503020204020204" pitchFamily="34" charset="-122"/>
              </a:rPr>
              <a:t>个人网店要不要工商登记</a:t>
            </a:r>
            <a:endParaRPr lang="zh-CN" altLang="en-US" sz="1800" dirty="0">
              <a:solidFill>
                <a:srgbClr val="003366"/>
              </a:solidFill>
              <a:latin typeface="微软雅黑" panose="020B0503020204020204" pitchFamily="34" charset="-122"/>
              <a:ea typeface="微软雅黑" panose="020B0503020204020204" pitchFamily="34" charset="-122"/>
            </a:endParaRPr>
          </a:p>
        </p:txBody>
      </p:sp>
      <p:sp>
        <p:nvSpPr>
          <p:cNvPr id="5" name="标题 1"/>
          <p:cNvSpPr>
            <a:spLocks noGrp="1"/>
          </p:cNvSpPr>
          <p:nvPr/>
        </p:nvSpPr>
        <p:spPr>
          <a:xfrm>
            <a:off x="1981200" y="2806700"/>
            <a:ext cx="8229600" cy="538480"/>
          </a:xfrm>
          <a:prstGeom prst="rect">
            <a:avLst/>
          </a:prstGeom>
          <a:solidFill>
            <a:schemeClr val="accent1">
              <a:alpha val="100000"/>
            </a:schemeClr>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a:r>
              <a:rPr lang="en-US" altLang="zh-CN" sz="1800" dirty="0">
                <a:solidFill>
                  <a:srgbClr val="003366"/>
                </a:solidFill>
                <a:latin typeface="微软雅黑" panose="020B0503020204020204" pitchFamily="34" charset="-122"/>
                <a:ea typeface="微软雅黑" panose="020B0503020204020204" pitchFamily="34" charset="-122"/>
              </a:rPr>
              <a:t>    </a:t>
            </a:r>
            <a:r>
              <a:rPr lang="zh-CN" altLang="en-US" sz="1800" dirty="0">
                <a:solidFill>
                  <a:srgbClr val="003366"/>
                </a:solidFill>
                <a:latin typeface="微软雅黑" panose="020B0503020204020204" pitchFamily="34" charset="-122"/>
                <a:ea typeface="微软雅黑" panose="020B0503020204020204" pitchFamily="34" charset="-122"/>
              </a:rPr>
              <a:t>平台责任是加重了还是减轻了</a:t>
            </a:r>
            <a:endParaRPr lang="zh-CN" altLang="en-US" sz="1800" dirty="0">
              <a:solidFill>
                <a:srgbClr val="003366"/>
              </a:solidFill>
              <a:latin typeface="微软雅黑" panose="020B0503020204020204" pitchFamily="34" charset="-122"/>
              <a:ea typeface="微软雅黑" panose="020B0503020204020204" pitchFamily="34" charset="-122"/>
            </a:endParaRPr>
          </a:p>
        </p:txBody>
      </p:sp>
      <p:sp>
        <p:nvSpPr>
          <p:cNvPr id="2" name="标题 1"/>
          <p:cNvSpPr>
            <a:spLocks noGrp="1"/>
          </p:cNvSpPr>
          <p:nvPr/>
        </p:nvSpPr>
        <p:spPr>
          <a:xfrm>
            <a:off x="1981200" y="2089150"/>
            <a:ext cx="8229600" cy="717550"/>
          </a:xfrm>
          <a:prstGeom prst="rect">
            <a:avLst/>
          </a:prstGeom>
          <a:solidFill>
            <a:schemeClr val="accent1">
              <a:alpha val="100000"/>
            </a:schemeClr>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a:r>
              <a:rPr lang="en-US" altLang="zh-CN" sz="1800" dirty="0">
                <a:solidFill>
                  <a:srgbClr val="003366"/>
                </a:solidFill>
                <a:latin typeface="微软雅黑" panose="020B0503020204020204" pitchFamily="34" charset="-122"/>
                <a:ea typeface="微软雅黑" panose="020B0503020204020204" pitchFamily="34" charset="-122"/>
              </a:rPr>
              <a:t>    </a:t>
            </a:r>
            <a:r>
              <a:rPr lang="zh-CN" altLang="en-US" sz="1800" dirty="0">
                <a:solidFill>
                  <a:srgbClr val="003366"/>
                </a:solidFill>
                <a:latin typeface="微软雅黑" panose="020B0503020204020204" pitchFamily="34" charset="-122"/>
                <a:ea typeface="微软雅黑" panose="020B0503020204020204" pitchFamily="34" charset="-122"/>
              </a:rPr>
              <a:t>是规范法还是促进法，线上线下是不是要完全一致</a:t>
            </a:r>
            <a:endParaRPr lang="zh-CN" altLang="en-US" sz="1800" dirty="0">
              <a:solidFill>
                <a:srgbClr val="003366"/>
              </a:solidFill>
              <a:latin typeface="微软雅黑" panose="020B0503020204020204" pitchFamily="34" charset="-122"/>
              <a:ea typeface="微软雅黑" panose="020B0503020204020204" pitchFamily="34" charset="-122"/>
            </a:endParaRPr>
          </a:p>
        </p:txBody>
      </p:sp>
      <p:sp>
        <p:nvSpPr>
          <p:cNvPr id="3" name="标题 1"/>
          <p:cNvSpPr>
            <a:spLocks noGrp="1"/>
          </p:cNvSpPr>
          <p:nvPr/>
        </p:nvSpPr>
        <p:spPr>
          <a:xfrm>
            <a:off x="1981200" y="4094480"/>
            <a:ext cx="8229600" cy="749300"/>
          </a:xfrm>
          <a:prstGeom prst="rect">
            <a:avLst/>
          </a:prstGeom>
          <a:solidFill>
            <a:schemeClr val="accent1">
              <a:alpha val="100000"/>
            </a:schemeClr>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a:r>
              <a:rPr lang="en-US" altLang="zh-CN" sz="1800" dirty="0">
                <a:solidFill>
                  <a:srgbClr val="003366"/>
                </a:solidFill>
                <a:latin typeface="微软雅黑" panose="020B0503020204020204" pitchFamily="34" charset="-122"/>
                <a:ea typeface="微软雅黑" panose="020B0503020204020204" pitchFamily="34" charset="-122"/>
              </a:rPr>
              <a:t>    </a:t>
            </a:r>
            <a:r>
              <a:rPr lang="zh-CN" altLang="en-US" sz="1800" dirty="0">
                <a:solidFill>
                  <a:srgbClr val="003366"/>
                </a:solidFill>
                <a:latin typeface="微软雅黑" panose="020B0503020204020204" pitchFamily="34" charset="-122"/>
                <a:ea typeface="微软雅黑" panose="020B0503020204020204" pitchFamily="34" charset="-122"/>
              </a:rPr>
              <a:t>对电子商务税收有什么说法</a:t>
            </a:r>
            <a:endParaRPr lang="zh-CN" altLang="en-US" sz="1800" dirty="0">
              <a:solidFill>
                <a:srgbClr val="003366"/>
              </a:solidFill>
              <a:latin typeface="微软雅黑" panose="020B0503020204020204" pitchFamily="34" charset="-122"/>
              <a:ea typeface="微软雅黑" panose="020B0503020204020204" pitchFamily="34" charset="-122"/>
            </a:endParaRPr>
          </a:p>
        </p:txBody>
      </p:sp>
      <p:sp>
        <p:nvSpPr>
          <p:cNvPr id="6" name="标题 1"/>
          <p:cNvSpPr>
            <a:spLocks noGrp="1"/>
          </p:cNvSpPr>
          <p:nvPr/>
        </p:nvSpPr>
        <p:spPr>
          <a:xfrm>
            <a:off x="1981200" y="4843780"/>
            <a:ext cx="8229600" cy="749300"/>
          </a:xfrm>
          <a:prstGeom prst="rect">
            <a:avLst/>
          </a:prstGeom>
          <a:solidFill>
            <a:schemeClr val="accent1">
              <a:alpha val="100000"/>
            </a:schemeClr>
          </a:solidFill>
          <a:ln w="9525">
            <a:noFill/>
          </a:ln>
        </p:spPr>
        <p:txBody>
          <a:bodyPr vert="horz" wrap="square" lIns="91440" tIns="45720" rIns="91440" bIns="45720"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a:r>
              <a:rPr lang="en-US" altLang="zh-CN" sz="1800" dirty="0">
                <a:solidFill>
                  <a:srgbClr val="003366"/>
                </a:solidFill>
                <a:latin typeface="微软雅黑" panose="020B0503020204020204" pitchFamily="34" charset="-122"/>
                <a:ea typeface="微软雅黑" panose="020B0503020204020204" pitchFamily="34" charset="-122"/>
              </a:rPr>
              <a:t>    </a:t>
            </a:r>
            <a:r>
              <a:rPr lang="zh-CN" altLang="en-US" sz="1800" dirty="0">
                <a:solidFill>
                  <a:srgbClr val="003366"/>
                </a:solidFill>
                <a:latin typeface="微软雅黑" panose="020B0503020204020204" pitchFamily="34" charset="-122"/>
                <a:ea typeface="微软雅黑" panose="020B0503020204020204" pitchFamily="34" charset="-122"/>
              </a:rPr>
              <a:t>是不是明年一月一号后就不能做代购了</a:t>
            </a:r>
            <a:endParaRPr lang="zh-CN" altLang="en-US" sz="1800" dirty="0">
              <a:solidFill>
                <a:srgbClr val="0033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1981835" y="117475"/>
            <a:ext cx="8229600" cy="958850"/>
          </a:xfrm>
          <a:solidFill>
            <a:schemeClr val="accent1">
              <a:alpha val="100000"/>
            </a:schemeClr>
          </a:solidFill>
        </p:spPr>
        <p:txBody>
          <a:bodyPr vert="horz" wrap="square" lIns="91440" tIns="45720" rIns="91440" bIns="45720" anchor="ctr"/>
          <a:p>
            <a:r>
              <a:rPr lang="zh-CN" altLang="zh-CN" sz="2800" b="1" dirty="0">
                <a:solidFill>
                  <a:srgbClr val="003366"/>
                </a:solidFill>
                <a:latin typeface="微软雅黑" panose="020B0503020204020204" pitchFamily="34" charset="-122"/>
                <a:ea typeface="微软雅黑" panose="020B0503020204020204" pitchFamily="34" charset="-122"/>
              </a:rPr>
              <a:t>电子商务法后的政策落地</a:t>
            </a:r>
            <a:endParaRPr lang="zh-CN" altLang="zh-CN" sz="2800" b="1" dirty="0">
              <a:solidFill>
                <a:srgbClr val="003366"/>
              </a:solidFill>
              <a:latin typeface="微软雅黑" panose="020B0503020204020204" pitchFamily="34" charset="-122"/>
              <a:ea typeface="微软雅黑" panose="020B0503020204020204" pitchFamily="34" charset="-122"/>
            </a:endParaRPr>
          </a:p>
        </p:txBody>
      </p:sp>
      <p:sp>
        <p:nvSpPr>
          <p:cNvPr id="22531" name="内容占位符 2"/>
          <p:cNvSpPr>
            <a:spLocks noGrp="1"/>
          </p:cNvSpPr>
          <p:nvPr>
            <p:ph idx="4294967295"/>
          </p:nvPr>
        </p:nvSpPr>
        <p:spPr>
          <a:xfrm>
            <a:off x="1764030" y="1155700"/>
            <a:ext cx="8663305" cy="5513705"/>
          </a:xfrm>
          <a:ln>
            <a:solidFill>
              <a:schemeClr val="accent1">
                <a:alpha val="100000"/>
              </a:schemeClr>
            </a:solidFill>
            <a:miter lim="800000"/>
          </a:ln>
        </p:spPr>
        <p:txBody>
          <a:bodyPr vert="horz" wrap="square" lIns="91440" tIns="45720" rIns="91440" bIns="45720" anchor="t"/>
          <a:p>
            <a:pPr marL="0" indent="0">
              <a:lnSpc>
                <a:spcPct val="120000"/>
              </a:lnSpc>
              <a:spcBef>
                <a:spcPts val="600"/>
              </a:spcBef>
              <a:buNone/>
            </a:pPr>
            <a:r>
              <a:rPr lang="zh-CN" altLang="en-US" sz="1800" b="1" dirty="0">
                <a:solidFill>
                  <a:srgbClr val="003366"/>
                </a:solidFill>
                <a:latin typeface="微软雅黑" panose="020B0503020204020204" pitchFamily="34" charset="-122"/>
                <a:ea typeface="微软雅黑" panose="020B0503020204020204" pitchFamily="34" charset="-122"/>
                <a:sym typeface="+mn-ea"/>
              </a:rPr>
              <a:t>一、跨境电商</a:t>
            </a:r>
            <a:endParaRPr lang="zh-CN" altLang="en-US" sz="1800" b="1" dirty="0">
              <a:solidFill>
                <a:srgbClr val="003366"/>
              </a:solidFill>
              <a:latin typeface="微软雅黑" panose="020B0503020204020204" pitchFamily="34" charset="-122"/>
              <a:ea typeface="微软雅黑" panose="020B0503020204020204" pitchFamily="34" charset="-122"/>
              <a:sym typeface="+mn-ea"/>
            </a:endParaRPr>
          </a:p>
          <a:p>
            <a:pPr>
              <a:lnSpc>
                <a:spcPct val="120000"/>
              </a:lnSpc>
              <a:spcBef>
                <a:spcPts val="600"/>
              </a:spcBef>
            </a:pPr>
            <a:r>
              <a:rPr lang="zh-CN" altLang="en-US" sz="1600" dirty="0">
                <a:solidFill>
                  <a:srgbClr val="003366"/>
                </a:solidFill>
                <a:latin typeface="微软雅黑" panose="020B0503020204020204" pitchFamily="34" charset="-122"/>
                <a:ea typeface="微软雅黑" panose="020B0503020204020204" pitchFamily="34" charset="-122"/>
                <a:sym typeface="+mn-ea"/>
              </a:rPr>
              <a:t>财政部  税务总局  商务部  海关总署，</a:t>
            </a:r>
            <a:r>
              <a:rPr lang="en-US" altLang="zh-CN" sz="1600" dirty="0">
                <a:solidFill>
                  <a:srgbClr val="003366"/>
                </a:solidFill>
                <a:latin typeface="微软雅黑" panose="020B0503020204020204" pitchFamily="34" charset="-122"/>
                <a:ea typeface="微软雅黑" panose="020B0503020204020204" pitchFamily="34" charset="-122"/>
                <a:sym typeface="+mn-ea"/>
              </a:rPr>
              <a:t>2018</a:t>
            </a:r>
            <a:r>
              <a:rPr lang="zh-CN" altLang="en-US" sz="1600" dirty="0">
                <a:solidFill>
                  <a:srgbClr val="003366"/>
                </a:solidFill>
                <a:latin typeface="微软雅黑" panose="020B0503020204020204" pitchFamily="34" charset="-122"/>
                <a:ea typeface="微软雅黑" panose="020B0503020204020204" pitchFamily="34" charset="-122"/>
                <a:sym typeface="+mn-ea"/>
              </a:rPr>
              <a:t>年</a:t>
            </a:r>
            <a:r>
              <a:rPr lang="en-US" altLang="zh-CN" sz="1600" dirty="0">
                <a:solidFill>
                  <a:srgbClr val="003366"/>
                </a:solidFill>
                <a:latin typeface="微软雅黑" panose="020B0503020204020204" pitchFamily="34" charset="-122"/>
                <a:ea typeface="微软雅黑" panose="020B0503020204020204" pitchFamily="34" charset="-122"/>
                <a:sym typeface="+mn-ea"/>
              </a:rPr>
              <a:t>9</a:t>
            </a:r>
            <a:r>
              <a:rPr lang="zh-CN" altLang="en-US" sz="1600" dirty="0">
                <a:solidFill>
                  <a:srgbClr val="003366"/>
                </a:solidFill>
                <a:latin typeface="微软雅黑" panose="020B0503020204020204" pitchFamily="34" charset="-122"/>
                <a:ea typeface="微软雅黑" panose="020B0503020204020204" pitchFamily="34" charset="-122"/>
                <a:sym typeface="+mn-ea"/>
              </a:rPr>
              <a:t>月</a:t>
            </a:r>
            <a:r>
              <a:rPr lang="en-US" altLang="zh-CN" sz="1600" dirty="0">
                <a:solidFill>
                  <a:srgbClr val="003366"/>
                </a:solidFill>
                <a:latin typeface="微软雅黑" panose="020B0503020204020204" pitchFamily="34" charset="-122"/>
                <a:ea typeface="微软雅黑" panose="020B0503020204020204" pitchFamily="34" charset="-122"/>
                <a:sym typeface="+mn-ea"/>
              </a:rPr>
              <a:t>28</a:t>
            </a:r>
            <a:r>
              <a:rPr lang="zh-CN" altLang="en-US" sz="1600" dirty="0">
                <a:solidFill>
                  <a:srgbClr val="003366"/>
                </a:solidFill>
                <a:latin typeface="微软雅黑" panose="020B0503020204020204" pitchFamily="34" charset="-122"/>
                <a:ea typeface="微软雅黑" panose="020B0503020204020204" pitchFamily="34" charset="-122"/>
                <a:sym typeface="+mn-ea"/>
              </a:rPr>
              <a:t>日，《关于跨境电子商务综合试验区零售出口货物税收政策的通知》</a:t>
            </a:r>
            <a:endParaRPr lang="zh-CN" altLang="en-US" sz="1600" dirty="0">
              <a:solidFill>
                <a:srgbClr val="003366"/>
              </a:solidFill>
              <a:latin typeface="微软雅黑" panose="020B0503020204020204" pitchFamily="34" charset="-122"/>
              <a:ea typeface="微软雅黑" panose="020B0503020204020204" pitchFamily="34" charset="-122"/>
              <a:sym typeface="+mn-ea"/>
            </a:endParaRPr>
          </a:p>
          <a:p>
            <a:pPr>
              <a:lnSpc>
                <a:spcPct val="120000"/>
              </a:lnSpc>
              <a:spcBef>
                <a:spcPts val="600"/>
              </a:spcBef>
            </a:pPr>
            <a:r>
              <a:rPr lang="zh-CN" altLang="en-US" sz="1600" dirty="0">
                <a:solidFill>
                  <a:srgbClr val="003366"/>
                </a:solidFill>
                <a:latin typeface="微软雅黑" panose="020B0503020204020204" pitchFamily="34" charset="-122"/>
                <a:ea typeface="微软雅黑" panose="020B0503020204020204" pitchFamily="34" charset="-122"/>
                <a:sym typeface="+mn-ea"/>
              </a:rPr>
              <a:t>海关总署公告2018年第165号，</a:t>
            </a:r>
            <a:r>
              <a:rPr lang="en-US" altLang="zh-CN" sz="1600" dirty="0">
                <a:solidFill>
                  <a:srgbClr val="003366"/>
                </a:solidFill>
                <a:latin typeface="微软雅黑" panose="020B0503020204020204" pitchFamily="34" charset="-122"/>
                <a:ea typeface="微软雅黑" panose="020B0503020204020204" pitchFamily="34" charset="-122"/>
                <a:sym typeface="+mn-ea"/>
              </a:rPr>
              <a:t>2018</a:t>
            </a:r>
            <a:r>
              <a:rPr lang="zh-CN" altLang="en-US" sz="1600" dirty="0">
                <a:solidFill>
                  <a:srgbClr val="003366"/>
                </a:solidFill>
                <a:latin typeface="微软雅黑" panose="020B0503020204020204" pitchFamily="34" charset="-122"/>
                <a:ea typeface="微软雅黑" panose="020B0503020204020204" pitchFamily="34" charset="-122"/>
                <a:sym typeface="+mn-ea"/>
              </a:rPr>
              <a:t>年</a:t>
            </a:r>
            <a:r>
              <a:rPr lang="en-US" altLang="zh-CN" sz="1600" dirty="0">
                <a:solidFill>
                  <a:srgbClr val="003366"/>
                </a:solidFill>
                <a:latin typeface="微软雅黑" panose="020B0503020204020204" pitchFamily="34" charset="-122"/>
                <a:ea typeface="微软雅黑" panose="020B0503020204020204" pitchFamily="34" charset="-122"/>
                <a:sym typeface="+mn-ea"/>
              </a:rPr>
              <a:t>11</a:t>
            </a:r>
            <a:r>
              <a:rPr lang="zh-CN" altLang="en-US" sz="1600" dirty="0">
                <a:solidFill>
                  <a:srgbClr val="003366"/>
                </a:solidFill>
                <a:latin typeface="微软雅黑" panose="020B0503020204020204" pitchFamily="34" charset="-122"/>
                <a:ea typeface="微软雅黑" panose="020B0503020204020204" pitchFamily="34" charset="-122"/>
                <a:sym typeface="+mn-ea"/>
              </a:rPr>
              <a:t>月</a:t>
            </a:r>
            <a:r>
              <a:rPr lang="en-US" altLang="zh-CN" sz="1600" dirty="0">
                <a:solidFill>
                  <a:srgbClr val="003366"/>
                </a:solidFill>
                <a:latin typeface="微软雅黑" panose="020B0503020204020204" pitchFamily="34" charset="-122"/>
                <a:ea typeface="微软雅黑" panose="020B0503020204020204" pitchFamily="34" charset="-122"/>
                <a:sym typeface="+mn-ea"/>
              </a:rPr>
              <a:t>8</a:t>
            </a:r>
            <a:r>
              <a:rPr lang="zh-CN" altLang="en-US" sz="1600" dirty="0">
                <a:solidFill>
                  <a:srgbClr val="003366"/>
                </a:solidFill>
                <a:latin typeface="微软雅黑" panose="020B0503020204020204" pitchFamily="34" charset="-122"/>
                <a:ea typeface="微软雅黑" panose="020B0503020204020204" pitchFamily="34" charset="-122"/>
                <a:sym typeface="+mn-ea"/>
              </a:rPr>
              <a:t>日，《关于实时获取跨境电子商务平台企业支付相关原始数据有关事宜的公告》</a:t>
            </a:r>
            <a:endParaRPr lang="zh-CN" altLang="en-US" sz="1600" dirty="0">
              <a:solidFill>
                <a:srgbClr val="003366"/>
              </a:solidFill>
              <a:latin typeface="微软雅黑" panose="020B0503020204020204" pitchFamily="34" charset="-122"/>
              <a:ea typeface="微软雅黑" panose="020B0503020204020204" pitchFamily="34" charset="-122"/>
              <a:sym typeface="+mn-ea"/>
            </a:endParaRPr>
          </a:p>
          <a:p>
            <a:pPr>
              <a:lnSpc>
                <a:spcPct val="120000"/>
              </a:lnSpc>
              <a:spcBef>
                <a:spcPts val="600"/>
              </a:spcBef>
            </a:pPr>
            <a:r>
              <a:rPr lang="zh-CN" altLang="en-US" sz="1600" dirty="0">
                <a:solidFill>
                  <a:srgbClr val="003366"/>
                </a:solidFill>
                <a:latin typeface="微软雅黑" panose="020B0503020204020204" pitchFamily="34" charset="-122"/>
                <a:ea typeface="微软雅黑" panose="020B0503020204020204" pitchFamily="34" charset="-122"/>
                <a:sym typeface="+mn-ea"/>
              </a:rPr>
              <a:t>国务院总理李克强11月21日主持召开国务院常务会议：</a:t>
            </a:r>
            <a:r>
              <a:rPr lang="zh-CN" altLang="en-US" sz="1600" b="1" dirty="0">
                <a:solidFill>
                  <a:srgbClr val="003366"/>
                </a:solidFill>
                <a:latin typeface="微软雅黑" panose="020B0503020204020204" pitchFamily="34" charset="-122"/>
                <a:ea typeface="微软雅黑" panose="020B0503020204020204" pitchFamily="34" charset="-122"/>
                <a:sym typeface="+mn-ea"/>
              </a:rPr>
              <a:t>决定延续和完善跨境电子商务零售进口政策并扩大适用范围，延续实施跨境电商零售进口现行监管政策，对跨境电商零售进口商品不执行首次进口许可批件、注册或备案要求，而按个人自用进境物品监管</a:t>
            </a:r>
            <a:endParaRPr lang="zh-CN" altLang="en-US" sz="1600" b="1" dirty="0">
              <a:solidFill>
                <a:srgbClr val="003366"/>
              </a:solidFill>
              <a:latin typeface="微软雅黑" panose="020B0503020204020204" pitchFamily="34" charset="-122"/>
              <a:ea typeface="微软雅黑" panose="020B0503020204020204" pitchFamily="34" charset="-122"/>
              <a:sym typeface="+mn-ea"/>
            </a:endParaRPr>
          </a:p>
          <a:p>
            <a:pPr>
              <a:lnSpc>
                <a:spcPct val="120000"/>
              </a:lnSpc>
              <a:spcBef>
                <a:spcPts val="600"/>
              </a:spcBef>
            </a:pPr>
            <a:r>
              <a:rPr lang="zh-CN" altLang="en-US" sz="1600" dirty="0">
                <a:solidFill>
                  <a:srgbClr val="003366"/>
                </a:solidFill>
                <a:latin typeface="微软雅黑" panose="020B0503020204020204" pitchFamily="34" charset="-122"/>
                <a:ea typeface="微软雅黑" panose="020B0503020204020204" pitchFamily="34" charset="-122"/>
                <a:sym typeface="+mn-ea"/>
              </a:rPr>
              <a:t>商务部 发展改革委 财政部 海关总署 税务总局 市场监管总局，</a:t>
            </a:r>
            <a:r>
              <a:rPr lang="en-US" altLang="zh-CN" sz="1600" dirty="0">
                <a:solidFill>
                  <a:srgbClr val="003366"/>
                </a:solidFill>
                <a:latin typeface="微软雅黑" panose="020B0503020204020204" pitchFamily="34" charset="-122"/>
                <a:ea typeface="微软雅黑" panose="020B0503020204020204" pitchFamily="34" charset="-122"/>
                <a:sym typeface="+mn-ea"/>
              </a:rPr>
              <a:t>2018</a:t>
            </a:r>
            <a:r>
              <a:rPr lang="zh-CN" altLang="en-US" sz="1600" dirty="0">
                <a:solidFill>
                  <a:srgbClr val="003366"/>
                </a:solidFill>
                <a:latin typeface="微软雅黑" panose="020B0503020204020204" pitchFamily="34" charset="-122"/>
                <a:ea typeface="微软雅黑" panose="020B0503020204020204" pitchFamily="34" charset="-122"/>
                <a:sym typeface="+mn-ea"/>
              </a:rPr>
              <a:t>年</a:t>
            </a:r>
            <a:r>
              <a:rPr lang="en-US" altLang="zh-CN" sz="1600" dirty="0">
                <a:solidFill>
                  <a:srgbClr val="003366"/>
                </a:solidFill>
                <a:latin typeface="微软雅黑" panose="020B0503020204020204" pitchFamily="34" charset="-122"/>
                <a:ea typeface="微软雅黑" panose="020B0503020204020204" pitchFamily="34" charset="-122"/>
                <a:sym typeface="+mn-ea"/>
              </a:rPr>
              <a:t>11</a:t>
            </a:r>
            <a:r>
              <a:rPr lang="zh-CN" altLang="en-US" sz="1600" dirty="0">
                <a:solidFill>
                  <a:srgbClr val="003366"/>
                </a:solidFill>
                <a:latin typeface="微软雅黑" panose="020B0503020204020204" pitchFamily="34" charset="-122"/>
                <a:ea typeface="微软雅黑" panose="020B0503020204020204" pitchFamily="34" charset="-122"/>
                <a:sym typeface="+mn-ea"/>
              </a:rPr>
              <a:t>月</a:t>
            </a:r>
            <a:r>
              <a:rPr lang="en-US" altLang="zh-CN" sz="1600" dirty="0">
                <a:solidFill>
                  <a:srgbClr val="003366"/>
                </a:solidFill>
                <a:latin typeface="微软雅黑" panose="020B0503020204020204" pitchFamily="34" charset="-122"/>
                <a:ea typeface="微软雅黑" panose="020B0503020204020204" pitchFamily="34" charset="-122"/>
                <a:sym typeface="+mn-ea"/>
              </a:rPr>
              <a:t>28</a:t>
            </a:r>
            <a:r>
              <a:rPr lang="zh-CN" altLang="en-US" sz="1600" dirty="0">
                <a:solidFill>
                  <a:srgbClr val="003366"/>
                </a:solidFill>
                <a:latin typeface="微软雅黑" panose="020B0503020204020204" pitchFamily="34" charset="-122"/>
                <a:ea typeface="微软雅黑" panose="020B0503020204020204" pitchFamily="34" charset="-122"/>
                <a:sym typeface="+mn-ea"/>
              </a:rPr>
              <a:t>日，《关于完善跨境电子商务零售进口监管有关工作的通知》：</a:t>
            </a:r>
            <a:r>
              <a:rPr lang="zh-CN" altLang="en-US" sz="1600" b="1" dirty="0">
                <a:solidFill>
                  <a:srgbClr val="003366"/>
                </a:solidFill>
                <a:latin typeface="微软雅黑" panose="020B0503020204020204" pitchFamily="34" charset="-122"/>
                <a:ea typeface="微软雅黑" panose="020B0503020204020204" pitchFamily="34" charset="-122"/>
                <a:sym typeface="+mn-ea"/>
              </a:rPr>
              <a:t>对于已购买的跨境电商零售进口商品，不得再次销售</a:t>
            </a:r>
            <a:endParaRPr lang="zh-CN" altLang="en-US" sz="1600" b="1" dirty="0">
              <a:solidFill>
                <a:srgbClr val="003366"/>
              </a:solidFill>
              <a:latin typeface="微软雅黑" panose="020B0503020204020204" pitchFamily="34" charset="-122"/>
              <a:ea typeface="微软雅黑" panose="020B0503020204020204" pitchFamily="34" charset="-122"/>
              <a:sym typeface="+mn-ea"/>
            </a:endParaRPr>
          </a:p>
          <a:p>
            <a:pPr>
              <a:lnSpc>
                <a:spcPct val="120000"/>
              </a:lnSpc>
              <a:spcBef>
                <a:spcPts val="600"/>
              </a:spcBef>
              <a:buNone/>
            </a:pPr>
            <a:r>
              <a:rPr lang="zh-CN" altLang="en-US" sz="1800" b="1" dirty="0">
                <a:solidFill>
                  <a:srgbClr val="003366"/>
                </a:solidFill>
                <a:latin typeface="微软雅黑" panose="020B0503020204020204" pitchFamily="34" charset="-122"/>
                <a:ea typeface="微软雅黑" panose="020B0503020204020204" pitchFamily="34" charset="-122"/>
                <a:sym typeface="+mn-ea"/>
              </a:rPr>
              <a:t>二、工商登记</a:t>
            </a:r>
            <a:endParaRPr lang="zh-CN" altLang="en-US" sz="1800" b="1" dirty="0">
              <a:solidFill>
                <a:srgbClr val="003366"/>
              </a:solidFill>
              <a:latin typeface="微软雅黑" panose="020B0503020204020204" pitchFamily="34" charset="-122"/>
              <a:ea typeface="微软雅黑" panose="020B0503020204020204" pitchFamily="34" charset="-122"/>
              <a:sym typeface="+mn-ea"/>
            </a:endParaRPr>
          </a:p>
          <a:p>
            <a:pPr>
              <a:lnSpc>
                <a:spcPct val="120000"/>
              </a:lnSpc>
              <a:spcBef>
                <a:spcPts val="600"/>
              </a:spcBef>
            </a:pPr>
            <a:r>
              <a:rPr lang="zh-CN" altLang="en-US" sz="1600" dirty="0">
                <a:solidFill>
                  <a:srgbClr val="003366"/>
                </a:solidFill>
                <a:latin typeface="微软雅黑" panose="020B0503020204020204" pitchFamily="34" charset="-122"/>
                <a:ea typeface="微软雅黑" panose="020B0503020204020204" pitchFamily="34" charset="-122"/>
                <a:sym typeface="+mn-ea"/>
              </a:rPr>
              <a:t>市场监管总局《关于做好电子商务经营者登记工作的意见》，</a:t>
            </a:r>
            <a:r>
              <a:rPr lang="en-US" altLang="zh-CN" sz="1600" dirty="0">
                <a:solidFill>
                  <a:srgbClr val="003366"/>
                </a:solidFill>
                <a:latin typeface="微软雅黑" panose="020B0503020204020204" pitchFamily="34" charset="-122"/>
                <a:ea typeface="微软雅黑" panose="020B0503020204020204" pitchFamily="34" charset="-122"/>
                <a:sym typeface="+mn-ea"/>
              </a:rPr>
              <a:t>2018</a:t>
            </a:r>
            <a:r>
              <a:rPr lang="zh-CN" altLang="en-US" sz="1600" dirty="0">
                <a:solidFill>
                  <a:srgbClr val="003366"/>
                </a:solidFill>
                <a:latin typeface="微软雅黑" panose="020B0503020204020204" pitchFamily="34" charset="-122"/>
                <a:ea typeface="微软雅黑" panose="020B0503020204020204" pitchFamily="34" charset="-122"/>
                <a:sym typeface="+mn-ea"/>
              </a:rPr>
              <a:t>年</a:t>
            </a:r>
            <a:r>
              <a:rPr lang="en-US" altLang="zh-CN" sz="1600" dirty="0">
                <a:solidFill>
                  <a:srgbClr val="003366"/>
                </a:solidFill>
                <a:latin typeface="微软雅黑" panose="020B0503020204020204" pitchFamily="34" charset="-122"/>
                <a:ea typeface="微软雅黑" panose="020B0503020204020204" pitchFamily="34" charset="-122"/>
                <a:sym typeface="+mn-ea"/>
              </a:rPr>
              <a:t>12</a:t>
            </a:r>
            <a:r>
              <a:rPr lang="zh-CN" altLang="en-US" sz="1600" dirty="0">
                <a:solidFill>
                  <a:srgbClr val="003366"/>
                </a:solidFill>
                <a:latin typeface="微软雅黑" panose="020B0503020204020204" pitchFamily="34" charset="-122"/>
                <a:ea typeface="微软雅黑" panose="020B0503020204020204" pitchFamily="34" charset="-122"/>
                <a:sym typeface="+mn-ea"/>
              </a:rPr>
              <a:t>月</a:t>
            </a:r>
            <a:r>
              <a:rPr lang="en-US" altLang="zh-CN" sz="1600" dirty="0">
                <a:solidFill>
                  <a:srgbClr val="003366"/>
                </a:solidFill>
                <a:latin typeface="微软雅黑" panose="020B0503020204020204" pitchFamily="34" charset="-122"/>
                <a:ea typeface="微软雅黑" panose="020B0503020204020204" pitchFamily="34" charset="-122"/>
                <a:sym typeface="+mn-ea"/>
              </a:rPr>
              <a:t>3</a:t>
            </a:r>
            <a:r>
              <a:rPr lang="zh-CN" altLang="en-US" sz="1600" dirty="0">
                <a:solidFill>
                  <a:srgbClr val="003366"/>
                </a:solidFill>
                <a:latin typeface="微软雅黑" panose="020B0503020204020204" pitchFamily="34" charset="-122"/>
                <a:ea typeface="微软雅黑" panose="020B0503020204020204" pitchFamily="34" charset="-122"/>
                <a:sym typeface="+mn-ea"/>
              </a:rPr>
              <a:t>日</a:t>
            </a:r>
            <a:endParaRPr lang="zh-CN" altLang="en-US" sz="1600" dirty="0">
              <a:solidFill>
                <a:srgbClr val="003366"/>
              </a:solidFill>
              <a:latin typeface="微软雅黑" panose="020B0503020204020204" pitchFamily="34" charset="-122"/>
              <a:ea typeface="微软雅黑" panose="020B0503020204020204" pitchFamily="34" charset="-122"/>
              <a:sym typeface="+mn-ea"/>
            </a:endParaRPr>
          </a:p>
          <a:p>
            <a:pPr marL="0" indent="0">
              <a:lnSpc>
                <a:spcPct val="120000"/>
              </a:lnSpc>
              <a:spcBef>
                <a:spcPts val="600"/>
              </a:spcBef>
              <a:buNone/>
            </a:pPr>
            <a:r>
              <a:rPr lang="zh-CN" altLang="en-US" sz="1800" b="1" dirty="0">
                <a:solidFill>
                  <a:srgbClr val="003366"/>
                </a:solidFill>
                <a:latin typeface="微软雅黑" panose="020B0503020204020204" pitchFamily="34" charset="-122"/>
                <a:ea typeface="微软雅黑" panose="020B0503020204020204" pitchFamily="34" charset="-122"/>
                <a:sym typeface="+mn-ea"/>
              </a:rPr>
              <a:t>   </a:t>
            </a:r>
            <a:r>
              <a:rPr lang="zh-CN" altLang="en-US" sz="1600" b="1" dirty="0">
                <a:solidFill>
                  <a:srgbClr val="003366"/>
                </a:solidFill>
                <a:latin typeface="微软雅黑" panose="020B0503020204020204" pitchFamily="34" charset="-122"/>
                <a:ea typeface="微软雅黑" panose="020B0503020204020204" pitchFamily="34" charset="-122"/>
                <a:sym typeface="+mn-ea"/>
              </a:rPr>
              <a:t>电子商务经营者申请登记为个体工商户的，允许其将网络经营场所作为经营场所进行登记。 允许将经常居住地登记为住所</a:t>
            </a:r>
            <a:endParaRPr lang="zh-CN" altLang="en-US" sz="1600" b="1" dirty="0">
              <a:solidFill>
                <a:srgbClr val="003366"/>
              </a:solidFill>
              <a:latin typeface="微软雅黑" panose="020B0503020204020204" pitchFamily="34" charset="-122"/>
              <a:ea typeface="微软雅黑" panose="020B0503020204020204" pitchFamily="34" charset="-122"/>
              <a:sym typeface="+mn-ea"/>
            </a:endParaRPr>
          </a:p>
          <a:p>
            <a:pPr>
              <a:lnSpc>
                <a:spcPct val="120000"/>
              </a:lnSpc>
              <a:spcBef>
                <a:spcPts val="600"/>
              </a:spcBef>
            </a:pPr>
            <a:r>
              <a:rPr lang="zh-CN" altLang="en-US" sz="1600" dirty="0">
                <a:solidFill>
                  <a:srgbClr val="003366"/>
                </a:solidFill>
                <a:latin typeface="微软雅黑" panose="020B0503020204020204" pitchFamily="34" charset="-122"/>
                <a:ea typeface="微软雅黑" panose="020B0503020204020204" pitchFamily="34" charset="-122"/>
                <a:sym typeface="+mn-ea"/>
              </a:rPr>
              <a:t>《电子营业执照管理办法（试行）》公开征求意见，</a:t>
            </a:r>
            <a:r>
              <a:rPr lang="en-US" altLang="zh-CN" sz="1600" dirty="0">
                <a:solidFill>
                  <a:srgbClr val="003366"/>
                </a:solidFill>
                <a:latin typeface="微软雅黑" panose="020B0503020204020204" pitchFamily="34" charset="-122"/>
                <a:ea typeface="微软雅黑" panose="020B0503020204020204" pitchFamily="34" charset="-122"/>
                <a:sym typeface="+mn-ea"/>
              </a:rPr>
              <a:t>2018</a:t>
            </a:r>
            <a:r>
              <a:rPr lang="zh-CN" altLang="en-US" sz="1600" dirty="0">
                <a:solidFill>
                  <a:srgbClr val="003366"/>
                </a:solidFill>
                <a:latin typeface="微软雅黑" panose="020B0503020204020204" pitchFamily="34" charset="-122"/>
                <a:ea typeface="微软雅黑" panose="020B0503020204020204" pitchFamily="34" charset="-122"/>
                <a:sym typeface="+mn-ea"/>
              </a:rPr>
              <a:t>年</a:t>
            </a:r>
            <a:r>
              <a:rPr lang="en-US" altLang="zh-CN" sz="1600" dirty="0">
                <a:solidFill>
                  <a:srgbClr val="003366"/>
                </a:solidFill>
                <a:latin typeface="微软雅黑" panose="020B0503020204020204" pitchFamily="34" charset="-122"/>
                <a:ea typeface="微软雅黑" panose="020B0503020204020204" pitchFamily="34" charset="-122"/>
                <a:sym typeface="+mn-ea"/>
              </a:rPr>
              <a:t>12</a:t>
            </a:r>
            <a:r>
              <a:rPr lang="zh-CN" altLang="en-US" sz="1600" dirty="0">
                <a:solidFill>
                  <a:srgbClr val="003366"/>
                </a:solidFill>
                <a:latin typeface="微软雅黑" panose="020B0503020204020204" pitchFamily="34" charset="-122"/>
                <a:ea typeface="微软雅黑" panose="020B0503020204020204" pitchFamily="34" charset="-122"/>
                <a:sym typeface="+mn-ea"/>
              </a:rPr>
              <a:t>月</a:t>
            </a:r>
            <a:r>
              <a:rPr lang="en-US" altLang="zh-CN" sz="1600" dirty="0">
                <a:solidFill>
                  <a:srgbClr val="003366"/>
                </a:solidFill>
                <a:latin typeface="微软雅黑" panose="020B0503020204020204" pitchFamily="34" charset="-122"/>
                <a:ea typeface="微软雅黑" panose="020B0503020204020204" pitchFamily="34" charset="-122"/>
                <a:sym typeface="+mn-ea"/>
              </a:rPr>
              <a:t>5</a:t>
            </a:r>
            <a:r>
              <a:rPr lang="zh-CN" altLang="en-US" sz="1600" dirty="0">
                <a:solidFill>
                  <a:srgbClr val="003366"/>
                </a:solidFill>
                <a:latin typeface="微软雅黑" panose="020B0503020204020204" pitchFamily="34" charset="-122"/>
                <a:ea typeface="微软雅黑" panose="020B0503020204020204" pitchFamily="34" charset="-122"/>
                <a:sym typeface="+mn-ea"/>
              </a:rPr>
              <a:t>日</a:t>
            </a:r>
            <a:endParaRPr lang="zh-CN" altLang="en-US" sz="1600" dirty="0">
              <a:solidFill>
                <a:srgbClr val="003366"/>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1981200" y="828040"/>
            <a:ext cx="8229600" cy="946150"/>
          </a:xfrm>
          <a:solidFill>
            <a:schemeClr val="accent1">
              <a:alpha val="100000"/>
            </a:schemeClr>
          </a:solidFill>
        </p:spPr>
        <p:txBody>
          <a:bodyPr vert="horz" wrap="square" lIns="91440" tIns="45720" rIns="91440" bIns="45720" anchor="ctr"/>
          <a:p>
            <a:r>
              <a:rPr lang="zh-CN" altLang="en-US" sz="2800" b="1" dirty="0">
                <a:solidFill>
                  <a:srgbClr val="003366"/>
                </a:solidFill>
                <a:latin typeface="微软雅黑" panose="020B0503020204020204" pitchFamily="34" charset="-122"/>
                <a:ea typeface="微软雅黑" panose="020B0503020204020204" pitchFamily="34" charset="-122"/>
              </a:rPr>
              <a:t>怎么看线上线下一致原则？</a:t>
            </a:r>
            <a:endParaRPr lang="zh-CN" altLang="en-US" sz="2800" b="1" dirty="0">
              <a:solidFill>
                <a:srgbClr val="003366"/>
              </a:solidFill>
              <a:latin typeface="微软雅黑" panose="020B0503020204020204" pitchFamily="34" charset="-122"/>
              <a:ea typeface="微软雅黑" panose="020B0503020204020204" pitchFamily="34" charset="-122"/>
            </a:endParaRPr>
          </a:p>
        </p:txBody>
      </p:sp>
      <p:sp>
        <p:nvSpPr>
          <p:cNvPr id="22531" name="内容占位符 2"/>
          <p:cNvSpPr>
            <a:spLocks noGrp="1"/>
          </p:cNvSpPr>
          <p:nvPr>
            <p:ph idx="4294967295"/>
          </p:nvPr>
        </p:nvSpPr>
        <p:spPr>
          <a:xfrm>
            <a:off x="1981200" y="1987550"/>
            <a:ext cx="8229600" cy="2882265"/>
          </a:xfrm>
          <a:ln>
            <a:solidFill>
              <a:schemeClr val="accent1">
                <a:alpha val="100000"/>
              </a:schemeClr>
            </a:solidFill>
            <a:miter lim="800000"/>
          </a:ln>
        </p:spPr>
        <p:txBody>
          <a:bodyPr vert="horz" wrap="square" lIns="91440" tIns="45720" rIns="91440" bIns="45720" anchor="t"/>
          <a:p>
            <a:pPr marL="0" indent="0">
              <a:lnSpc>
                <a:spcPct val="140000"/>
              </a:lnSpc>
              <a:spcBef>
                <a:spcPts val="600"/>
              </a:spcBef>
              <a:buNone/>
            </a:pPr>
            <a:r>
              <a:rPr lang="en-US" altLang="zh-CN" sz="1600" b="1" dirty="0">
                <a:solidFill>
                  <a:srgbClr val="003366"/>
                </a:solidFill>
                <a:latin typeface="微软雅黑" panose="020B0503020204020204" pitchFamily="34" charset="-122"/>
                <a:ea typeface="微软雅黑" panose="020B0503020204020204" pitchFamily="34" charset="-122"/>
                <a:sym typeface="+mn-ea"/>
              </a:rPr>
              <a:t>    </a:t>
            </a:r>
            <a:r>
              <a:rPr lang="zh-CN" altLang="en-US" sz="1600" b="1" dirty="0">
                <a:solidFill>
                  <a:srgbClr val="003366"/>
                </a:solidFill>
                <a:latin typeface="微软雅黑" panose="020B0503020204020204" pitchFamily="34" charset="-122"/>
                <a:ea typeface="微软雅黑" panose="020B0503020204020204" pitchFamily="34" charset="-122"/>
                <a:sym typeface="+mn-ea"/>
              </a:rPr>
              <a:t>第四条　国家平等对待线上线下商务活动</a:t>
            </a:r>
            <a:r>
              <a:rPr lang="zh-CN" altLang="en-US" sz="1600" dirty="0">
                <a:solidFill>
                  <a:srgbClr val="003366"/>
                </a:solidFill>
                <a:latin typeface="微软雅黑" panose="020B0503020204020204" pitchFamily="34" charset="-122"/>
                <a:ea typeface="微软雅黑" panose="020B0503020204020204" pitchFamily="34" charset="-122"/>
                <a:sym typeface="+mn-ea"/>
              </a:rPr>
              <a:t>，促进线上线下融合发展，各级人民政府和有关部门不得采取歧视性的政策措施，不得滥用行政权力排除、限制市场竞争。</a:t>
            </a:r>
            <a:endParaRPr lang="zh-CN" altLang="en-US" sz="1600" dirty="0">
              <a:solidFill>
                <a:srgbClr val="003366"/>
              </a:solidFill>
              <a:latin typeface="微软雅黑" panose="020B0503020204020204" pitchFamily="34" charset="-122"/>
              <a:ea typeface="微软雅黑" panose="020B0503020204020204" pitchFamily="34" charset="-122"/>
              <a:sym typeface="+mn-ea"/>
            </a:endParaRPr>
          </a:p>
          <a:p>
            <a:pPr>
              <a:lnSpc>
                <a:spcPct val="140000"/>
              </a:lnSpc>
              <a:spcBef>
                <a:spcPts val="600"/>
              </a:spcBef>
            </a:pPr>
            <a:r>
              <a:rPr lang="zh-CN" altLang="en-US" sz="1600" dirty="0">
                <a:solidFill>
                  <a:srgbClr val="003366"/>
                </a:solidFill>
                <a:latin typeface="微软雅黑" panose="020B0503020204020204" pitchFamily="34" charset="-122"/>
                <a:ea typeface="微软雅黑" panose="020B0503020204020204" pitchFamily="34" charset="-122"/>
                <a:sym typeface="+mn-ea"/>
              </a:rPr>
              <a:t>   电子商务法本身就是不一致的产物，因为线下没有一部单体的商法；包括网购也一样，线上有七天无理由退换货，线下没有；</a:t>
            </a:r>
            <a:endParaRPr lang="zh-CN" altLang="en-US" sz="1600" dirty="0">
              <a:solidFill>
                <a:srgbClr val="003366"/>
              </a:solidFill>
              <a:latin typeface="微软雅黑" panose="020B0503020204020204" pitchFamily="34" charset="-122"/>
              <a:ea typeface="微软雅黑" panose="020B0503020204020204" pitchFamily="34" charset="-122"/>
              <a:sym typeface="+mn-ea"/>
            </a:endParaRPr>
          </a:p>
          <a:p>
            <a:pPr>
              <a:lnSpc>
                <a:spcPct val="140000"/>
              </a:lnSpc>
              <a:spcBef>
                <a:spcPts val="600"/>
              </a:spcBef>
            </a:pPr>
            <a:r>
              <a:rPr lang="zh-CN" altLang="en-US" sz="1600" dirty="0">
                <a:solidFill>
                  <a:srgbClr val="003366"/>
                </a:solidFill>
                <a:latin typeface="微软雅黑" panose="020B0503020204020204" pitchFamily="34" charset="-122"/>
                <a:ea typeface="微软雅黑" panose="020B0503020204020204" pitchFamily="34" charset="-122"/>
                <a:sym typeface="+mn-ea"/>
              </a:rPr>
              <a:t>   新办法就是对线上线下机械地、完全地一致的否定；从平台义务到经营者义务，线上的也远远高于线下，电商法中的大部分内容，其实都是在否定线上线下完全一致的原则</a:t>
            </a:r>
            <a:endParaRPr lang="zh-CN" altLang="en-US" sz="1600" dirty="0">
              <a:solidFill>
                <a:srgbClr val="003366"/>
              </a:solidFill>
              <a:latin typeface="微软雅黑" panose="020B0503020204020204" pitchFamily="34" charset="-122"/>
              <a:ea typeface="微软雅黑" panose="020B0503020204020204" pitchFamily="34" charset="-122"/>
              <a:sym typeface="+mn-ea"/>
            </a:endParaRPr>
          </a:p>
          <a:p>
            <a:pPr>
              <a:lnSpc>
                <a:spcPct val="140000"/>
              </a:lnSpc>
              <a:spcBef>
                <a:spcPts val="600"/>
              </a:spcBef>
            </a:pPr>
            <a:endParaRPr lang="zh-CN" altLang="en-US" sz="1600" dirty="0">
              <a:solidFill>
                <a:srgbClr val="003366"/>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1875790" y="573405"/>
            <a:ext cx="8335010" cy="801370"/>
          </a:xfrm>
          <a:solidFill>
            <a:schemeClr val="accent1">
              <a:alpha val="100000"/>
            </a:schemeClr>
          </a:solidFill>
        </p:spPr>
        <p:txBody>
          <a:bodyPr vert="horz" wrap="square" lIns="91440" tIns="45720" rIns="91440" bIns="45720" anchor="ctr"/>
          <a:p>
            <a:r>
              <a:rPr lang="zh-CN" altLang="zh-CN" sz="2800" b="1" dirty="0">
                <a:solidFill>
                  <a:srgbClr val="003366"/>
                </a:solidFill>
                <a:latin typeface="微软雅黑" panose="020B0503020204020204" pitchFamily="34" charset="-122"/>
                <a:ea typeface="微软雅黑" panose="020B0503020204020204" pitchFamily="34" charset="-122"/>
              </a:rPr>
              <a:t>电子商务法核心内容条款数量统计</a:t>
            </a:r>
            <a:endParaRPr lang="zh-CN" altLang="zh-CN" sz="2800" b="1" dirty="0">
              <a:solidFill>
                <a:srgbClr val="003366"/>
              </a:solidFill>
              <a:latin typeface="微软雅黑" panose="020B0503020204020204" pitchFamily="34" charset="-122"/>
              <a:ea typeface="微软雅黑" panose="020B0503020204020204" pitchFamily="34" charset="-122"/>
            </a:endParaRPr>
          </a:p>
        </p:txBody>
      </p:sp>
      <p:graphicFrame>
        <p:nvGraphicFramePr>
          <p:cNvPr id="2" name="图表 1"/>
          <p:cNvGraphicFramePr/>
          <p:nvPr/>
        </p:nvGraphicFramePr>
        <p:xfrm>
          <a:off x="1875790" y="1771015"/>
          <a:ext cx="8335010" cy="434213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1981200" y="341313"/>
            <a:ext cx="8229600" cy="1143000"/>
          </a:xfrm>
          <a:solidFill>
            <a:schemeClr val="accent1">
              <a:alpha val="100000"/>
            </a:schemeClr>
          </a:solidFill>
        </p:spPr>
        <p:txBody>
          <a:bodyPr vert="horz" wrap="square" lIns="91440" tIns="45720" rIns="91440" bIns="45720" anchor="ctr"/>
          <a:p>
            <a:r>
              <a:rPr lang="zh-CN" altLang="en-US" sz="2800" b="1" dirty="0">
                <a:solidFill>
                  <a:srgbClr val="003366"/>
                </a:solidFill>
                <a:latin typeface="微软雅黑" panose="020B0503020204020204" pitchFamily="34" charset="-122"/>
                <a:ea typeface="微软雅黑" panose="020B0503020204020204" pitchFamily="34" charset="-122"/>
              </a:rPr>
              <a:t>重点规范平台的出发点</a:t>
            </a:r>
            <a:endParaRPr lang="zh-CN" altLang="en-US" sz="2800" b="1" dirty="0">
              <a:solidFill>
                <a:srgbClr val="003366"/>
              </a:solidFill>
              <a:latin typeface="微软雅黑" panose="020B0503020204020204" pitchFamily="34" charset="-122"/>
              <a:ea typeface="微软雅黑" panose="020B0503020204020204" pitchFamily="34" charset="-122"/>
            </a:endParaRPr>
          </a:p>
        </p:txBody>
      </p:sp>
      <p:sp>
        <p:nvSpPr>
          <p:cNvPr id="22531" name="内容占位符 2"/>
          <p:cNvSpPr>
            <a:spLocks noGrp="1"/>
          </p:cNvSpPr>
          <p:nvPr>
            <p:ph idx="4294967295"/>
          </p:nvPr>
        </p:nvSpPr>
        <p:spPr>
          <a:xfrm>
            <a:off x="1981200" y="1605915"/>
            <a:ext cx="8229600" cy="986790"/>
          </a:xfrm>
          <a:ln>
            <a:solidFill>
              <a:schemeClr val="accent1">
                <a:alpha val="100000"/>
              </a:schemeClr>
            </a:solidFill>
            <a:miter lim="800000"/>
          </a:ln>
        </p:spPr>
        <p:txBody>
          <a:bodyPr vert="horz" wrap="square" lIns="91440" tIns="45720" rIns="91440" bIns="45720" anchor="t"/>
          <a:p>
            <a:pPr marL="0" indent="0">
              <a:lnSpc>
                <a:spcPct val="150000"/>
              </a:lnSpc>
              <a:spcBef>
                <a:spcPts val="600"/>
              </a:spcBef>
              <a:buNone/>
            </a:pPr>
            <a:r>
              <a:rPr lang="en-US" altLang="zh-CN" sz="1600" dirty="0">
                <a:solidFill>
                  <a:srgbClr val="003366"/>
                </a:solidFill>
                <a:latin typeface="微软雅黑" panose="020B0503020204020204" pitchFamily="34" charset="-122"/>
                <a:ea typeface="微软雅黑" panose="020B0503020204020204" pitchFamily="34" charset="-122"/>
                <a:sym typeface="+mn-ea"/>
              </a:rPr>
              <a:t>    </a:t>
            </a:r>
            <a:r>
              <a:rPr lang="zh-CN" sz="1600" dirty="0">
                <a:solidFill>
                  <a:srgbClr val="003366"/>
                </a:solidFill>
                <a:latin typeface="微软雅黑" panose="020B0503020204020204" pitchFamily="34" charset="-122"/>
                <a:ea typeface="微软雅黑" panose="020B0503020204020204" pitchFamily="34" charset="-122"/>
                <a:sym typeface="+mn-ea"/>
              </a:rPr>
              <a:t>据统计，通过平台经营者达成的交易占目前网络零售市场的约九成，平台经营者对市场起着主导的作用，构成我国电子商务发展的重要特点。本法着重对平台经营者做出规定：</a:t>
            </a:r>
            <a:endParaRPr lang="zh-CN" sz="1600" dirty="0">
              <a:solidFill>
                <a:srgbClr val="003366"/>
              </a:solidFill>
              <a:latin typeface="微软雅黑" panose="020B0503020204020204" pitchFamily="34" charset="-122"/>
              <a:ea typeface="微软雅黑" panose="020B0503020204020204" pitchFamily="34" charset="-122"/>
              <a:sym typeface="+mn-ea"/>
            </a:endParaRPr>
          </a:p>
          <a:p>
            <a:pPr marL="0" indent="0">
              <a:lnSpc>
                <a:spcPct val="150000"/>
              </a:lnSpc>
              <a:spcBef>
                <a:spcPts val="600"/>
              </a:spcBef>
              <a:buNone/>
            </a:pPr>
            <a:r>
              <a:rPr lang="zh-CN" sz="1600" dirty="0">
                <a:solidFill>
                  <a:srgbClr val="003366"/>
                </a:solidFill>
                <a:latin typeface="微软雅黑" panose="020B0503020204020204" pitchFamily="34" charset="-122"/>
                <a:ea typeface="微软雅黑" panose="020B0503020204020204" pitchFamily="34" charset="-122"/>
                <a:sym typeface="+mn-ea"/>
              </a:rPr>
              <a:t>   </a:t>
            </a:r>
            <a:endParaRPr lang="zh-CN" sz="1600" dirty="0">
              <a:solidFill>
                <a:srgbClr val="003366"/>
              </a:solidFill>
              <a:latin typeface="微软雅黑" panose="020B0503020204020204" pitchFamily="34" charset="-122"/>
              <a:ea typeface="微软雅黑" panose="020B0503020204020204" pitchFamily="34" charset="-122"/>
              <a:sym typeface="+mn-ea"/>
            </a:endParaRPr>
          </a:p>
        </p:txBody>
      </p:sp>
      <p:grpSp>
        <p:nvGrpSpPr>
          <p:cNvPr id="7" name="组合 6"/>
          <p:cNvGrpSpPr/>
          <p:nvPr>
            <p:custDataLst>
              <p:tags r:id="rId1"/>
            </p:custDataLst>
          </p:nvPr>
        </p:nvGrpSpPr>
        <p:grpSpPr>
          <a:xfrm>
            <a:off x="2673206" y="2927779"/>
            <a:ext cx="1625202" cy="3449893"/>
            <a:chOff x="1518141" y="2019094"/>
            <a:chExt cx="1625202" cy="3449893"/>
          </a:xfrm>
        </p:grpSpPr>
        <p:sp>
          <p:nvSpPr>
            <p:cNvPr id="10" name="任意多边形 9"/>
            <p:cNvSpPr/>
            <p:nvPr>
              <p:custDataLst>
                <p:tags r:id="rId2"/>
              </p:custDataLst>
            </p:nvPr>
          </p:nvSpPr>
          <p:spPr>
            <a:xfrm>
              <a:off x="1518141" y="2019094"/>
              <a:ext cx="1625202" cy="1375437"/>
            </a:xfrm>
            <a:custGeom>
              <a:avLst/>
              <a:gdLst>
                <a:gd name="connsiteX0" fmla="*/ 93132 w 1092200"/>
                <a:gd name="connsiteY0" fmla="*/ 0 h 1056139"/>
                <a:gd name="connsiteX1" fmla="*/ 999068 w 1092200"/>
                <a:gd name="connsiteY1" fmla="*/ 0 h 1056139"/>
                <a:gd name="connsiteX2" fmla="*/ 1092200 w 1092200"/>
                <a:gd name="connsiteY2" fmla="*/ 93132 h 1056139"/>
                <a:gd name="connsiteX3" fmla="*/ 1092200 w 1092200"/>
                <a:gd name="connsiteY3" fmla="*/ 1056139 h 1056139"/>
                <a:gd name="connsiteX4" fmla="*/ 0 w 1092200"/>
                <a:gd name="connsiteY4" fmla="*/ 592528 h 1056139"/>
                <a:gd name="connsiteX5" fmla="*/ 0 w 1092200"/>
                <a:gd name="connsiteY5" fmla="*/ 93132 h 1056139"/>
                <a:gd name="connsiteX6" fmla="*/ 93132 w 1092200"/>
                <a:gd name="connsiteY6" fmla="*/ 0 h 10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1056139">
                  <a:moveTo>
                    <a:pt x="93132" y="0"/>
                  </a:moveTo>
                  <a:lnTo>
                    <a:pt x="999068" y="0"/>
                  </a:lnTo>
                  <a:cubicBezTo>
                    <a:pt x="1050503" y="0"/>
                    <a:pt x="1092200" y="41697"/>
                    <a:pt x="1092200" y="93132"/>
                  </a:cubicBezTo>
                  <a:lnTo>
                    <a:pt x="1092200" y="1056139"/>
                  </a:lnTo>
                  <a:lnTo>
                    <a:pt x="0" y="592528"/>
                  </a:lnTo>
                  <a:lnTo>
                    <a:pt x="0" y="93132"/>
                  </a:lnTo>
                  <a:cubicBezTo>
                    <a:pt x="0" y="41697"/>
                    <a:pt x="41697" y="0"/>
                    <a:pt x="93132" y="0"/>
                  </a:cubicBezTo>
                  <a:close/>
                </a:path>
              </a:pathLst>
            </a:custGeom>
            <a:solidFill>
              <a:srgbClr val="68B5F4"/>
            </a:solidFill>
            <a:ln w="12700" cap="flat" cmpd="sng" algn="ctr">
              <a:noFill/>
              <a:prstDash val="solid"/>
              <a:miter lim="800000"/>
            </a:ln>
            <a:effectLst/>
          </p:spPr>
          <p:txBody>
            <a:bodyPr rot="0" spcFirstLastPara="0" vertOverflow="overflow" horzOverflow="overflow" vert="horz" wrap="square" lIns="91440" tIns="45720" rIns="91440" bIns="432000" numCol="1" spcCol="0" rtlCol="0" fromWordArt="0" anchor="ctr" anchorCtr="0" forceAA="0" compatLnSpc="1">
              <a:normAutofit/>
            </a:bodyPr>
            <a:p>
              <a:pPr algn="ctr"/>
              <a:r>
                <a:rPr lang="zh-CN" altLang="en-US" sz="2000" dirty="0" smtClean="0">
                  <a:solidFill>
                    <a:sysClr val="window" lastClr="FFFFFF"/>
                  </a:solidFill>
                  <a:latin typeface="Arial" panose="020B0604020202020204" pitchFamily="34" charset="0"/>
                  <a:ea typeface="黑体" panose="02010600030101010101" charset="-122"/>
                  <a:cs typeface="+mn-ea"/>
                  <a:sym typeface="Arial" panose="020B0604020202020204" pitchFamily="34" charset="0"/>
                </a:rPr>
                <a:t>事前</a:t>
              </a:r>
              <a:endParaRPr lang="zh-CN" altLang="en-US" sz="2000" dirty="0" smtClean="0">
                <a:solidFill>
                  <a:sysClr val="window" lastClr="FFFFFF"/>
                </a:solidFill>
                <a:latin typeface="Arial" panose="020B0604020202020204" pitchFamily="34" charset="0"/>
                <a:ea typeface="黑体" panose="02010600030101010101" charset="-122"/>
                <a:cs typeface="+mn-ea"/>
                <a:sym typeface="Arial" panose="020B0604020202020204" pitchFamily="34" charset="0"/>
              </a:endParaRPr>
            </a:p>
          </p:txBody>
        </p:sp>
        <p:sp>
          <p:nvSpPr>
            <p:cNvPr id="9" name="任意多边形 8"/>
            <p:cNvSpPr/>
            <p:nvPr>
              <p:custDataLst>
                <p:tags r:id="rId3"/>
              </p:custDataLst>
            </p:nvPr>
          </p:nvSpPr>
          <p:spPr>
            <a:xfrm>
              <a:off x="1518141" y="2804502"/>
              <a:ext cx="1625202" cy="2664485"/>
            </a:xfrm>
            <a:custGeom>
              <a:avLst/>
              <a:gdLst>
                <a:gd name="connsiteX0" fmla="*/ 0 w 1092200"/>
                <a:gd name="connsiteY0" fmla="*/ 0 h 2698919"/>
                <a:gd name="connsiteX1" fmla="*/ 1092200 w 1092200"/>
                <a:gd name="connsiteY1" fmla="*/ 463612 h 2698919"/>
                <a:gd name="connsiteX2" fmla="*/ 1092200 w 1092200"/>
                <a:gd name="connsiteY2" fmla="*/ 2605787 h 2698919"/>
                <a:gd name="connsiteX3" fmla="*/ 999068 w 1092200"/>
                <a:gd name="connsiteY3" fmla="*/ 2698919 h 2698919"/>
                <a:gd name="connsiteX4" fmla="*/ 93132 w 1092200"/>
                <a:gd name="connsiteY4" fmla="*/ 2698919 h 2698919"/>
                <a:gd name="connsiteX5" fmla="*/ 0 w 1092200"/>
                <a:gd name="connsiteY5" fmla="*/ 2605787 h 26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2698919">
                  <a:moveTo>
                    <a:pt x="0" y="0"/>
                  </a:moveTo>
                  <a:lnTo>
                    <a:pt x="1092200" y="463612"/>
                  </a:lnTo>
                  <a:lnTo>
                    <a:pt x="1092200" y="2605787"/>
                  </a:lnTo>
                  <a:cubicBezTo>
                    <a:pt x="1092200" y="2657222"/>
                    <a:pt x="1050503" y="2698919"/>
                    <a:pt x="999068" y="2698919"/>
                  </a:cubicBezTo>
                  <a:lnTo>
                    <a:pt x="93132" y="2698919"/>
                  </a:lnTo>
                  <a:cubicBezTo>
                    <a:pt x="41697" y="2698919"/>
                    <a:pt x="0" y="2657222"/>
                    <a:pt x="0" y="2605787"/>
                  </a:cubicBezTo>
                  <a:close/>
                </a:path>
              </a:pathLst>
            </a:custGeom>
            <a:solidFill>
              <a:sysClr val="window" lastClr="FFFFFF">
                <a:lumMod val="95000"/>
              </a:sysClr>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72000" tIns="432000" rIns="72000" bIns="45720" numCol="1" spcCol="0" rtlCol="0" fromWordArt="0" anchor="ctr" anchorCtr="0" forceAA="0" compatLnSpc="1">
              <a:normAutofit fontScale="80000"/>
            </a:bodyPr>
            <a:p>
              <a:pPr algn="ctr">
                <a:lnSpc>
                  <a:spcPct val="120000"/>
                </a:lnSpc>
              </a:pP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卖家实名制</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信息报送及配合工商税收</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信息检查监控</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规则公开及修订公开</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公平竞争</a:t>
              </a:r>
              <a:endParaRPr lang="zh-CN" altLang="da-DK" dirty="0" smtClean="0">
                <a:solidFill>
                  <a:srgbClr val="5F5F5F"/>
                </a:solidFill>
                <a:sym typeface="Arial" panose="020B0604020202020204" pitchFamily="34" charset="0"/>
              </a:endParaRPr>
            </a:p>
            <a:p>
              <a:pPr marL="285750" indent="-285750" algn="ctr">
                <a:lnSpc>
                  <a:spcPct val="120000"/>
                </a:lnSpc>
              </a:pPr>
              <a:endParaRPr lang="zh-CN" altLang="da-DK" dirty="0" smtClean="0">
                <a:solidFill>
                  <a:srgbClr val="5F5F5F"/>
                </a:solidFill>
                <a:sym typeface="Arial" panose="020B0604020202020204" pitchFamily="34" charset="0"/>
              </a:endParaRPr>
            </a:p>
            <a:p>
              <a:pPr algn="ctr">
                <a:lnSpc>
                  <a:spcPct val="120000"/>
                </a:lnSpc>
              </a:pPr>
              <a:endParaRPr lang="zh-CN" altLang="da-DK" dirty="0" smtClean="0">
                <a:solidFill>
                  <a:srgbClr val="5F5F5F"/>
                </a:solidFill>
                <a:sym typeface="Arial" panose="020B0604020202020204" pitchFamily="34" charset="0"/>
              </a:endParaRPr>
            </a:p>
          </p:txBody>
        </p:sp>
      </p:grpSp>
      <p:grpSp>
        <p:nvGrpSpPr>
          <p:cNvPr id="6" name="组合 5"/>
          <p:cNvGrpSpPr/>
          <p:nvPr>
            <p:custDataLst>
              <p:tags r:id="rId4"/>
            </p:custDataLst>
          </p:nvPr>
        </p:nvGrpSpPr>
        <p:grpSpPr>
          <a:xfrm>
            <a:off x="4915265" y="2927779"/>
            <a:ext cx="1623600" cy="3449893"/>
            <a:chOff x="3760200" y="2019094"/>
            <a:chExt cx="1623600" cy="3449893"/>
          </a:xfrm>
        </p:grpSpPr>
        <p:sp>
          <p:nvSpPr>
            <p:cNvPr id="13" name="任意多边形 12"/>
            <p:cNvSpPr/>
            <p:nvPr>
              <p:custDataLst>
                <p:tags r:id="rId5"/>
              </p:custDataLst>
            </p:nvPr>
          </p:nvSpPr>
          <p:spPr>
            <a:xfrm>
              <a:off x="3760200" y="2019094"/>
              <a:ext cx="1623600" cy="1375437"/>
            </a:xfrm>
            <a:custGeom>
              <a:avLst/>
              <a:gdLst>
                <a:gd name="connsiteX0" fmla="*/ 93132 w 1092200"/>
                <a:gd name="connsiteY0" fmla="*/ 0 h 1056139"/>
                <a:gd name="connsiteX1" fmla="*/ 999068 w 1092200"/>
                <a:gd name="connsiteY1" fmla="*/ 0 h 1056139"/>
                <a:gd name="connsiteX2" fmla="*/ 1092200 w 1092200"/>
                <a:gd name="connsiteY2" fmla="*/ 93132 h 1056139"/>
                <a:gd name="connsiteX3" fmla="*/ 1092200 w 1092200"/>
                <a:gd name="connsiteY3" fmla="*/ 1056139 h 1056139"/>
                <a:gd name="connsiteX4" fmla="*/ 0 w 1092200"/>
                <a:gd name="connsiteY4" fmla="*/ 592528 h 1056139"/>
                <a:gd name="connsiteX5" fmla="*/ 0 w 1092200"/>
                <a:gd name="connsiteY5" fmla="*/ 93132 h 1056139"/>
                <a:gd name="connsiteX6" fmla="*/ 93132 w 1092200"/>
                <a:gd name="connsiteY6" fmla="*/ 0 h 10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1056139">
                  <a:moveTo>
                    <a:pt x="93132" y="0"/>
                  </a:moveTo>
                  <a:lnTo>
                    <a:pt x="999068" y="0"/>
                  </a:lnTo>
                  <a:cubicBezTo>
                    <a:pt x="1050503" y="0"/>
                    <a:pt x="1092200" y="41697"/>
                    <a:pt x="1092200" y="93132"/>
                  </a:cubicBezTo>
                  <a:lnTo>
                    <a:pt x="1092200" y="1056139"/>
                  </a:lnTo>
                  <a:lnTo>
                    <a:pt x="0" y="592528"/>
                  </a:lnTo>
                  <a:lnTo>
                    <a:pt x="0" y="93132"/>
                  </a:lnTo>
                  <a:cubicBezTo>
                    <a:pt x="0" y="41697"/>
                    <a:pt x="41697" y="0"/>
                    <a:pt x="93132" y="0"/>
                  </a:cubicBezTo>
                  <a:close/>
                </a:path>
              </a:pathLst>
            </a:custGeom>
            <a:solidFill>
              <a:srgbClr val="6374BD"/>
            </a:solidFill>
            <a:ln w="12700" cap="flat" cmpd="sng" algn="ctr">
              <a:noFill/>
              <a:prstDash val="solid"/>
              <a:miter lim="800000"/>
            </a:ln>
            <a:effectLst/>
          </p:spPr>
          <p:txBody>
            <a:bodyPr rot="0" spcFirstLastPara="0" vertOverflow="overflow" horzOverflow="overflow" vert="horz" wrap="square" lIns="91440" tIns="45720" rIns="91440" bIns="432000" numCol="1" spcCol="0" rtlCol="0" fromWordArt="0" anchor="ctr" anchorCtr="0" forceAA="0" compatLnSpc="1">
              <a:normAutofit/>
            </a:bodyPr>
            <a:p>
              <a:pPr algn="ctr"/>
              <a:r>
                <a:rPr lang="zh-CN" altLang="en-US" sz="2000" dirty="0" smtClean="0">
                  <a:solidFill>
                    <a:sysClr val="window" lastClr="FFFFFF"/>
                  </a:solidFill>
                  <a:latin typeface="Arial" panose="020B0604020202020204" pitchFamily="34" charset="0"/>
                  <a:ea typeface="黑体" panose="02010600030101010101" charset="-122"/>
                  <a:cs typeface="+mn-ea"/>
                  <a:sym typeface="Arial" panose="020B0604020202020204" pitchFamily="34" charset="0"/>
                </a:rPr>
                <a:t>事中</a:t>
              </a:r>
              <a:endParaRPr lang="zh-CN" altLang="en-US" sz="2000" dirty="0" smtClean="0">
                <a:solidFill>
                  <a:sysClr val="window" lastClr="FFFFFF"/>
                </a:solidFill>
                <a:latin typeface="Arial" panose="020B0604020202020204" pitchFamily="34" charset="0"/>
                <a:ea typeface="黑体" panose="02010600030101010101" charset="-122"/>
                <a:cs typeface="+mn-ea"/>
                <a:sym typeface="Arial" panose="020B0604020202020204" pitchFamily="34" charset="0"/>
              </a:endParaRPr>
            </a:p>
          </p:txBody>
        </p:sp>
        <p:sp>
          <p:nvSpPr>
            <p:cNvPr id="14" name="任意多边形 13"/>
            <p:cNvSpPr/>
            <p:nvPr>
              <p:custDataLst>
                <p:tags r:id="rId6"/>
              </p:custDataLst>
            </p:nvPr>
          </p:nvSpPr>
          <p:spPr>
            <a:xfrm>
              <a:off x="3760200" y="2804502"/>
              <a:ext cx="1623600" cy="2664485"/>
            </a:xfrm>
            <a:custGeom>
              <a:avLst/>
              <a:gdLst>
                <a:gd name="connsiteX0" fmla="*/ 0 w 1092200"/>
                <a:gd name="connsiteY0" fmla="*/ 0 h 2698919"/>
                <a:gd name="connsiteX1" fmla="*/ 1092200 w 1092200"/>
                <a:gd name="connsiteY1" fmla="*/ 463612 h 2698919"/>
                <a:gd name="connsiteX2" fmla="*/ 1092200 w 1092200"/>
                <a:gd name="connsiteY2" fmla="*/ 2605787 h 2698919"/>
                <a:gd name="connsiteX3" fmla="*/ 999068 w 1092200"/>
                <a:gd name="connsiteY3" fmla="*/ 2698919 h 2698919"/>
                <a:gd name="connsiteX4" fmla="*/ 93132 w 1092200"/>
                <a:gd name="connsiteY4" fmla="*/ 2698919 h 2698919"/>
                <a:gd name="connsiteX5" fmla="*/ 0 w 1092200"/>
                <a:gd name="connsiteY5" fmla="*/ 2605787 h 26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2698919">
                  <a:moveTo>
                    <a:pt x="0" y="0"/>
                  </a:moveTo>
                  <a:lnTo>
                    <a:pt x="1092200" y="463612"/>
                  </a:lnTo>
                  <a:lnTo>
                    <a:pt x="1092200" y="2605787"/>
                  </a:lnTo>
                  <a:cubicBezTo>
                    <a:pt x="1092200" y="2657222"/>
                    <a:pt x="1050503" y="2698919"/>
                    <a:pt x="999068" y="2698919"/>
                  </a:cubicBezTo>
                  <a:lnTo>
                    <a:pt x="93132" y="2698919"/>
                  </a:lnTo>
                  <a:cubicBezTo>
                    <a:pt x="41697" y="2698919"/>
                    <a:pt x="0" y="2657222"/>
                    <a:pt x="0" y="2605787"/>
                  </a:cubicBezTo>
                  <a:close/>
                </a:path>
              </a:pathLst>
            </a:custGeom>
            <a:solidFill>
              <a:sysClr val="window" lastClr="FFFFFF">
                <a:lumMod val="95000"/>
              </a:sysClr>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72000" tIns="432000" rIns="72000" bIns="45720" numCol="1" spcCol="0" rtlCol="0" fromWordArt="0" anchor="ctr" anchorCtr="0" forceAA="0" compatLnSpc="1">
              <a:normAutofit fontScale="80000"/>
            </a:bodyPr>
            <a:p>
              <a:pPr algn="ctr">
                <a:lnSpc>
                  <a:spcPct val="120000"/>
                </a:lnSpc>
              </a:pP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确保网络安全</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交易记录保存</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消费者人身安全保障</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建立信用评价</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广告标注</a:t>
              </a:r>
              <a:endParaRPr lang="zh-CN" altLang="da-DK" dirty="0" smtClean="0">
                <a:solidFill>
                  <a:srgbClr val="5F5F5F"/>
                </a:solidFill>
                <a:sym typeface="Arial" panose="020B0604020202020204" pitchFamily="34" charset="0"/>
              </a:endParaRPr>
            </a:p>
            <a:p>
              <a:pPr algn="ctr">
                <a:lnSpc>
                  <a:spcPct val="120000"/>
                </a:lnSpc>
              </a:pPr>
              <a:endParaRPr lang="zh-CN" altLang="da-DK" dirty="0" smtClean="0">
                <a:solidFill>
                  <a:srgbClr val="5F5F5F"/>
                </a:solidFill>
                <a:sym typeface="Arial" panose="020B0604020202020204" pitchFamily="34" charset="0"/>
              </a:endParaRPr>
            </a:p>
            <a:p>
              <a:pPr algn="ctr">
                <a:lnSpc>
                  <a:spcPct val="120000"/>
                </a:lnSpc>
              </a:pPr>
              <a:endParaRPr lang="zh-CN" altLang="da-DK" dirty="0" smtClean="0">
                <a:solidFill>
                  <a:srgbClr val="5F5F5F"/>
                </a:solidFill>
                <a:sym typeface="Arial" panose="020B0604020202020204" pitchFamily="34" charset="0"/>
              </a:endParaRPr>
            </a:p>
          </p:txBody>
        </p:sp>
      </p:grpSp>
      <p:grpSp>
        <p:nvGrpSpPr>
          <p:cNvPr id="5" name="组合 4"/>
          <p:cNvGrpSpPr/>
          <p:nvPr>
            <p:custDataLst>
              <p:tags r:id="rId7"/>
            </p:custDataLst>
          </p:nvPr>
        </p:nvGrpSpPr>
        <p:grpSpPr>
          <a:xfrm>
            <a:off x="7157324" y="2927779"/>
            <a:ext cx="1623600" cy="3449893"/>
            <a:chOff x="6002259" y="2019094"/>
            <a:chExt cx="1623600" cy="3449893"/>
          </a:xfrm>
        </p:grpSpPr>
        <p:sp>
          <p:nvSpPr>
            <p:cNvPr id="16" name="任意多边形 15"/>
            <p:cNvSpPr/>
            <p:nvPr>
              <p:custDataLst>
                <p:tags r:id="rId8"/>
              </p:custDataLst>
            </p:nvPr>
          </p:nvSpPr>
          <p:spPr>
            <a:xfrm>
              <a:off x="6002259" y="2019094"/>
              <a:ext cx="1623600" cy="1375437"/>
            </a:xfrm>
            <a:custGeom>
              <a:avLst/>
              <a:gdLst>
                <a:gd name="connsiteX0" fmla="*/ 93132 w 1092200"/>
                <a:gd name="connsiteY0" fmla="*/ 0 h 1056139"/>
                <a:gd name="connsiteX1" fmla="*/ 999068 w 1092200"/>
                <a:gd name="connsiteY1" fmla="*/ 0 h 1056139"/>
                <a:gd name="connsiteX2" fmla="*/ 1092200 w 1092200"/>
                <a:gd name="connsiteY2" fmla="*/ 93132 h 1056139"/>
                <a:gd name="connsiteX3" fmla="*/ 1092200 w 1092200"/>
                <a:gd name="connsiteY3" fmla="*/ 1056139 h 1056139"/>
                <a:gd name="connsiteX4" fmla="*/ 0 w 1092200"/>
                <a:gd name="connsiteY4" fmla="*/ 592528 h 1056139"/>
                <a:gd name="connsiteX5" fmla="*/ 0 w 1092200"/>
                <a:gd name="connsiteY5" fmla="*/ 93132 h 1056139"/>
                <a:gd name="connsiteX6" fmla="*/ 93132 w 1092200"/>
                <a:gd name="connsiteY6" fmla="*/ 0 h 10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1056139">
                  <a:moveTo>
                    <a:pt x="93132" y="0"/>
                  </a:moveTo>
                  <a:lnTo>
                    <a:pt x="999068" y="0"/>
                  </a:lnTo>
                  <a:cubicBezTo>
                    <a:pt x="1050503" y="0"/>
                    <a:pt x="1092200" y="41697"/>
                    <a:pt x="1092200" y="93132"/>
                  </a:cubicBezTo>
                  <a:lnTo>
                    <a:pt x="1092200" y="1056139"/>
                  </a:lnTo>
                  <a:lnTo>
                    <a:pt x="0" y="592528"/>
                  </a:lnTo>
                  <a:lnTo>
                    <a:pt x="0" y="93132"/>
                  </a:lnTo>
                  <a:cubicBezTo>
                    <a:pt x="0" y="41697"/>
                    <a:pt x="41697" y="0"/>
                    <a:pt x="93132" y="0"/>
                  </a:cubicBezTo>
                  <a:close/>
                </a:path>
              </a:pathLst>
            </a:custGeom>
            <a:solidFill>
              <a:srgbClr val="7F96B7"/>
            </a:solidFill>
            <a:ln w="12700" cap="flat" cmpd="sng" algn="ctr">
              <a:noFill/>
              <a:prstDash val="solid"/>
              <a:miter lim="800000"/>
            </a:ln>
            <a:effectLst/>
          </p:spPr>
          <p:txBody>
            <a:bodyPr rot="0" spcFirstLastPara="0" vertOverflow="overflow" horzOverflow="overflow" vert="horz" wrap="square" lIns="91440" tIns="45720" rIns="91440" bIns="432000" numCol="1" spcCol="0" rtlCol="0" fromWordArt="0" anchor="ctr" anchorCtr="0" forceAA="0" compatLnSpc="1">
              <a:normAutofit/>
            </a:bodyPr>
            <a:p>
              <a:pPr algn="ctr"/>
              <a:r>
                <a:rPr lang="zh-CN" altLang="en-US" sz="2000" dirty="0" smtClean="0">
                  <a:solidFill>
                    <a:sysClr val="window" lastClr="FFFFFF"/>
                  </a:solidFill>
                  <a:latin typeface="Arial" panose="020B0604020202020204" pitchFamily="34" charset="0"/>
                  <a:ea typeface="黑体" panose="02010600030101010101" charset="-122"/>
                  <a:cs typeface="+mn-ea"/>
                  <a:sym typeface="Arial" panose="020B0604020202020204" pitchFamily="34" charset="0"/>
                </a:rPr>
                <a:t>事后</a:t>
              </a:r>
              <a:endParaRPr lang="zh-CN" altLang="en-US" sz="2000" dirty="0" smtClean="0">
                <a:solidFill>
                  <a:sysClr val="window" lastClr="FFFFFF"/>
                </a:solidFill>
                <a:latin typeface="Arial" panose="020B0604020202020204" pitchFamily="34" charset="0"/>
                <a:ea typeface="黑体" panose="02010600030101010101" charset="-122"/>
                <a:cs typeface="+mn-ea"/>
                <a:sym typeface="Arial" panose="020B0604020202020204" pitchFamily="34" charset="0"/>
              </a:endParaRPr>
            </a:p>
          </p:txBody>
        </p:sp>
        <p:sp>
          <p:nvSpPr>
            <p:cNvPr id="17" name="任意多边形 16"/>
            <p:cNvSpPr/>
            <p:nvPr>
              <p:custDataLst>
                <p:tags r:id="rId9"/>
              </p:custDataLst>
            </p:nvPr>
          </p:nvSpPr>
          <p:spPr>
            <a:xfrm>
              <a:off x="6002259" y="2804502"/>
              <a:ext cx="1623600" cy="2664485"/>
            </a:xfrm>
            <a:custGeom>
              <a:avLst/>
              <a:gdLst>
                <a:gd name="connsiteX0" fmla="*/ 0 w 1092200"/>
                <a:gd name="connsiteY0" fmla="*/ 0 h 2698919"/>
                <a:gd name="connsiteX1" fmla="*/ 1092200 w 1092200"/>
                <a:gd name="connsiteY1" fmla="*/ 463612 h 2698919"/>
                <a:gd name="connsiteX2" fmla="*/ 1092200 w 1092200"/>
                <a:gd name="connsiteY2" fmla="*/ 2605787 h 2698919"/>
                <a:gd name="connsiteX3" fmla="*/ 999068 w 1092200"/>
                <a:gd name="connsiteY3" fmla="*/ 2698919 h 2698919"/>
                <a:gd name="connsiteX4" fmla="*/ 93132 w 1092200"/>
                <a:gd name="connsiteY4" fmla="*/ 2698919 h 2698919"/>
                <a:gd name="connsiteX5" fmla="*/ 0 w 1092200"/>
                <a:gd name="connsiteY5" fmla="*/ 2605787 h 26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2698919">
                  <a:moveTo>
                    <a:pt x="0" y="0"/>
                  </a:moveTo>
                  <a:lnTo>
                    <a:pt x="1092200" y="463612"/>
                  </a:lnTo>
                  <a:lnTo>
                    <a:pt x="1092200" y="2605787"/>
                  </a:lnTo>
                  <a:cubicBezTo>
                    <a:pt x="1092200" y="2657222"/>
                    <a:pt x="1050503" y="2698919"/>
                    <a:pt x="999068" y="2698919"/>
                  </a:cubicBezTo>
                  <a:lnTo>
                    <a:pt x="93132" y="2698919"/>
                  </a:lnTo>
                  <a:cubicBezTo>
                    <a:pt x="41697" y="2698919"/>
                    <a:pt x="0" y="2657222"/>
                    <a:pt x="0" y="2605787"/>
                  </a:cubicBezTo>
                  <a:close/>
                </a:path>
              </a:pathLst>
            </a:custGeom>
            <a:solidFill>
              <a:sysClr val="window" lastClr="FFFFFF">
                <a:lumMod val="95000"/>
              </a:sysClr>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72000" tIns="432000" rIns="72000" bIns="45720" numCol="1" spcCol="0" rtlCol="0" fromWordArt="0" anchor="ctr" anchorCtr="0" forceAA="0" compatLnSpc="1">
              <a:normAutofit fontScale="80000"/>
            </a:bodyPr>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知识产权保护</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通知删除义务</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公示通知删除处罚公示</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自营标记</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纠纷调解</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r>
                <a:rPr lang="zh-CN" altLang="da-DK" dirty="0" smtClean="0">
                  <a:solidFill>
                    <a:srgbClr val="5F5F5F"/>
                  </a:solidFill>
                  <a:sym typeface="Arial" panose="020B0604020202020204" pitchFamily="34" charset="0"/>
                </a:rPr>
                <a:t>建立质量担保机制</a:t>
              </a:r>
              <a:endParaRPr lang="zh-CN" altLang="da-DK" dirty="0" smtClean="0">
                <a:solidFill>
                  <a:srgbClr val="5F5F5F"/>
                </a:solidFill>
                <a:sym typeface="Arial" panose="020B0604020202020204" pitchFamily="34" charset="0"/>
              </a:endParaRPr>
            </a:p>
            <a:p>
              <a:pPr marL="285750" indent="-285750" algn="l">
                <a:lnSpc>
                  <a:spcPct val="120000"/>
                </a:lnSpc>
                <a:buFont typeface="Arial" panose="020B0604020202020204" pitchFamily="34" charset="0"/>
                <a:buChar char="•"/>
              </a:pPr>
              <a:endParaRPr lang="zh-CN" altLang="da-DK" dirty="0" smtClean="0">
                <a:solidFill>
                  <a:srgbClr val="5F5F5F"/>
                </a:solidFill>
                <a:sym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1981200" y="564515"/>
            <a:ext cx="8441055" cy="1143000"/>
          </a:xfrm>
          <a:solidFill>
            <a:schemeClr val="accent1">
              <a:alpha val="100000"/>
            </a:schemeClr>
          </a:solidFill>
        </p:spPr>
        <p:txBody>
          <a:bodyPr vert="horz" wrap="square" lIns="91440" tIns="45720" rIns="91440" bIns="45720" anchor="ctr"/>
          <a:p>
            <a:r>
              <a:rPr lang="zh-CN" altLang="en-US" sz="2800" b="1" dirty="0">
                <a:solidFill>
                  <a:srgbClr val="003366"/>
                </a:solidFill>
                <a:latin typeface="微软雅黑" panose="020B0503020204020204" pitchFamily="34" charset="-122"/>
                <a:ea typeface="微软雅黑" panose="020B0503020204020204" pitchFamily="34" charset="-122"/>
              </a:rPr>
              <a:t>对网规的基本要求</a:t>
            </a:r>
            <a:endParaRPr lang="zh-CN" altLang="en-US" sz="2800" b="1" dirty="0">
              <a:solidFill>
                <a:srgbClr val="003366"/>
              </a:solidFill>
              <a:latin typeface="微软雅黑" panose="020B0503020204020204" pitchFamily="34" charset="-122"/>
              <a:ea typeface="微软雅黑" panose="020B0503020204020204" pitchFamily="34" charset="-122"/>
            </a:endParaRPr>
          </a:p>
        </p:txBody>
      </p:sp>
      <p:sp>
        <p:nvSpPr>
          <p:cNvPr id="22531" name="内容占位符 2"/>
          <p:cNvSpPr>
            <a:spLocks noGrp="1"/>
          </p:cNvSpPr>
          <p:nvPr>
            <p:ph idx="4294967295"/>
          </p:nvPr>
        </p:nvSpPr>
        <p:spPr>
          <a:xfrm>
            <a:off x="1981200" y="1903095"/>
            <a:ext cx="8440420" cy="4328160"/>
          </a:xfrm>
          <a:ln>
            <a:solidFill>
              <a:schemeClr val="accent1">
                <a:alpha val="100000"/>
              </a:schemeClr>
            </a:solidFill>
            <a:miter lim="800000"/>
          </a:ln>
        </p:spPr>
        <p:txBody>
          <a:bodyPr vert="horz" wrap="square" lIns="91440" tIns="45720" rIns="91440" bIns="45720" anchor="t"/>
          <a:p>
            <a:pPr marL="0" indent="0">
              <a:lnSpc>
                <a:spcPct val="150000"/>
              </a:lnSpc>
              <a:spcBef>
                <a:spcPts val="600"/>
              </a:spcBef>
              <a:buNone/>
            </a:pPr>
            <a:r>
              <a:rPr lang="en-US" altLang="zh-CN" sz="1600" b="1" dirty="0">
                <a:solidFill>
                  <a:srgbClr val="003366"/>
                </a:solidFill>
                <a:latin typeface="微软雅黑" panose="020B0503020204020204" pitchFamily="34" charset="-122"/>
                <a:ea typeface="微软雅黑" panose="020B0503020204020204" pitchFamily="34" charset="-122"/>
              </a:rPr>
              <a:t>1</a:t>
            </a:r>
            <a:r>
              <a:rPr lang="zh-CN" altLang="en-US" sz="1600" b="1" dirty="0">
                <a:solidFill>
                  <a:srgbClr val="003366"/>
                </a:solidFill>
                <a:latin typeface="微软雅黑" panose="020B0503020204020204" pitchFamily="34" charset="-122"/>
                <a:ea typeface="微软雅黑" panose="020B0503020204020204" pitchFamily="34" charset="-122"/>
              </a:rPr>
              <a:t>、</a:t>
            </a:r>
            <a:r>
              <a:rPr lang="zh-CN" sz="1600" b="1" dirty="0">
                <a:solidFill>
                  <a:srgbClr val="003366"/>
                </a:solidFill>
                <a:latin typeface="微软雅黑" panose="020B0503020204020204" pitchFamily="34" charset="-122"/>
                <a:ea typeface="微软雅黑" panose="020B0503020204020204" pitchFamily="34" charset="-122"/>
              </a:rPr>
              <a:t>网规的主要内容（平台服务协议和交易规则）：</a:t>
            </a:r>
            <a:r>
              <a:rPr sz="1600" dirty="0">
                <a:solidFill>
                  <a:srgbClr val="003366"/>
                </a:solidFill>
                <a:latin typeface="微软雅黑" panose="020B0503020204020204" pitchFamily="34" charset="-122"/>
                <a:ea typeface="微软雅黑" panose="020B0503020204020204" pitchFamily="34" charset="-122"/>
              </a:rPr>
              <a:t>第三十二条　电子商务平台经营者应当遵循公开、公平、公正的原则，制定</a:t>
            </a:r>
            <a:r>
              <a:rPr sz="1600" b="1" dirty="0">
                <a:solidFill>
                  <a:srgbClr val="003366"/>
                </a:solidFill>
                <a:latin typeface="微软雅黑" panose="020B0503020204020204" pitchFamily="34" charset="-122"/>
                <a:ea typeface="微软雅黑" panose="020B0503020204020204" pitchFamily="34" charset="-122"/>
              </a:rPr>
              <a:t>平台服务协议和交易规则</a:t>
            </a:r>
            <a:r>
              <a:rPr sz="1600" dirty="0">
                <a:solidFill>
                  <a:srgbClr val="003366"/>
                </a:solidFill>
                <a:latin typeface="微软雅黑" panose="020B0503020204020204" pitchFamily="34" charset="-122"/>
                <a:ea typeface="微软雅黑" panose="020B0503020204020204" pitchFamily="34" charset="-122"/>
              </a:rPr>
              <a:t>，明确进入和退出平台、商品和服务质量保障、消费者权益保护、个人信息保护等方面的权利和义务。</a:t>
            </a:r>
            <a:endParaRPr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lang="en-US" altLang="zh-CN" sz="1600" b="1" dirty="0">
                <a:solidFill>
                  <a:srgbClr val="003366"/>
                </a:solidFill>
                <a:latin typeface="微软雅黑" panose="020B0503020204020204" pitchFamily="34" charset="-122"/>
                <a:ea typeface="微软雅黑" panose="020B0503020204020204" pitchFamily="34" charset="-122"/>
              </a:rPr>
              <a:t>2</a:t>
            </a:r>
            <a:r>
              <a:rPr lang="zh-CN" altLang="en-US" sz="1600" b="1" dirty="0">
                <a:solidFill>
                  <a:srgbClr val="003366"/>
                </a:solidFill>
                <a:latin typeface="微软雅黑" panose="020B0503020204020204" pitchFamily="34" charset="-122"/>
                <a:ea typeface="微软雅黑" panose="020B0503020204020204" pitchFamily="34" charset="-122"/>
              </a:rPr>
              <a:t>、</a:t>
            </a:r>
            <a:r>
              <a:rPr lang="zh-CN" sz="1600" b="1" dirty="0">
                <a:solidFill>
                  <a:srgbClr val="003366"/>
                </a:solidFill>
                <a:latin typeface="微软雅黑" panose="020B0503020204020204" pitchFamily="34" charset="-122"/>
                <a:ea typeface="微软雅黑" panose="020B0503020204020204" pitchFamily="34" charset="-122"/>
              </a:rPr>
              <a:t>网规的公示义务：</a:t>
            </a:r>
            <a:r>
              <a:rPr sz="1600" dirty="0">
                <a:solidFill>
                  <a:srgbClr val="003366"/>
                </a:solidFill>
                <a:latin typeface="微软雅黑" panose="020B0503020204020204" pitchFamily="34" charset="-122"/>
                <a:ea typeface="微软雅黑" panose="020B0503020204020204" pitchFamily="34" charset="-122"/>
              </a:rPr>
              <a:t>第三十三条　电子商务平台经营者应当在其首页显著位置持续公示平台服务协议和交易规则信息或者上述信息的链接标识，并保证经营者和消费者能够便利、完整地阅览和下载。</a:t>
            </a:r>
            <a:endParaRPr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lang="en-US" altLang="zh-CN" sz="1600" b="1" dirty="0">
                <a:solidFill>
                  <a:srgbClr val="003366"/>
                </a:solidFill>
                <a:latin typeface="微软雅黑" panose="020B0503020204020204" pitchFamily="34" charset="-122"/>
                <a:ea typeface="微软雅黑" panose="020B0503020204020204" pitchFamily="34" charset="-122"/>
              </a:rPr>
              <a:t>3</a:t>
            </a:r>
            <a:r>
              <a:rPr lang="zh-CN" altLang="en-US" sz="1600" b="1" dirty="0">
                <a:solidFill>
                  <a:srgbClr val="003366"/>
                </a:solidFill>
                <a:latin typeface="微软雅黑" panose="020B0503020204020204" pitchFamily="34" charset="-122"/>
                <a:ea typeface="微软雅黑" panose="020B0503020204020204" pitchFamily="34" charset="-122"/>
              </a:rPr>
              <a:t>、</a:t>
            </a:r>
            <a:r>
              <a:rPr lang="zh-CN" sz="1600" b="1" dirty="0">
                <a:solidFill>
                  <a:srgbClr val="003366"/>
                </a:solidFill>
                <a:latin typeface="微软雅黑" panose="020B0503020204020204" pitchFamily="34" charset="-122"/>
                <a:ea typeface="微软雅黑" panose="020B0503020204020204" pitchFamily="34" charset="-122"/>
              </a:rPr>
              <a:t>网规的修订程序（商务部</a:t>
            </a:r>
            <a:r>
              <a:rPr lang="en-US" altLang="zh-CN" sz="1600" b="1" dirty="0">
                <a:solidFill>
                  <a:srgbClr val="003366"/>
                </a:solidFill>
                <a:latin typeface="微软雅黑" panose="020B0503020204020204" pitchFamily="34" charset="-122"/>
                <a:ea typeface="微软雅黑" panose="020B0503020204020204" pitchFamily="34" charset="-122"/>
              </a:rPr>
              <a:t>2014</a:t>
            </a:r>
            <a:r>
              <a:rPr lang="zh-CN" altLang="zh-CN" sz="1600" b="1" dirty="0">
                <a:solidFill>
                  <a:srgbClr val="003366"/>
                </a:solidFill>
                <a:latin typeface="微软雅黑" panose="020B0503020204020204" pitchFamily="34" charset="-122"/>
                <a:ea typeface="微软雅黑" panose="020B0503020204020204" pitchFamily="34" charset="-122"/>
              </a:rPr>
              <a:t>年《</a:t>
            </a:r>
            <a:r>
              <a:rPr lang="zh-CN" sz="1600" b="1" dirty="0">
                <a:solidFill>
                  <a:srgbClr val="003366"/>
                </a:solidFill>
                <a:latin typeface="微软雅黑" panose="020B0503020204020204" pitchFamily="34" charset="-122"/>
                <a:ea typeface="微软雅黑" panose="020B0503020204020204" pitchFamily="34" charset="-122"/>
              </a:rPr>
              <a:t>网络零售第三方平台交易规则制定程序规定（试行）》、《网络交易管理办法》。为什么只针对修订？不需要公示的例外情况）：</a:t>
            </a:r>
            <a:r>
              <a:rPr sz="1600" dirty="0">
                <a:solidFill>
                  <a:srgbClr val="003366"/>
                </a:solidFill>
                <a:latin typeface="微软雅黑" panose="020B0503020204020204" pitchFamily="34" charset="-122"/>
                <a:ea typeface="微软雅黑" panose="020B0503020204020204" pitchFamily="34" charset="-122"/>
              </a:rPr>
              <a:t>第三十四条　</a:t>
            </a:r>
            <a:endParaRPr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lang="en-US" altLang="zh-CN" sz="1600" b="1" dirty="0">
                <a:solidFill>
                  <a:srgbClr val="003366"/>
                </a:solidFill>
                <a:latin typeface="微软雅黑" panose="020B0503020204020204" pitchFamily="34" charset="-122"/>
                <a:ea typeface="微软雅黑" panose="020B0503020204020204" pitchFamily="34" charset="-122"/>
                <a:sym typeface="+mn-ea"/>
              </a:rPr>
              <a:t>4</a:t>
            </a:r>
            <a:r>
              <a:rPr lang="zh-CN" altLang="en-US" sz="1600" b="1" dirty="0">
                <a:solidFill>
                  <a:srgbClr val="003366"/>
                </a:solidFill>
                <a:latin typeface="微软雅黑" panose="020B0503020204020204" pitchFamily="34" charset="-122"/>
                <a:ea typeface="微软雅黑" panose="020B0503020204020204" pitchFamily="34" charset="-122"/>
                <a:sym typeface="+mn-ea"/>
              </a:rPr>
              <a:t>、</a:t>
            </a:r>
            <a:r>
              <a:rPr lang="zh-CN" sz="1600" b="1" dirty="0">
                <a:solidFill>
                  <a:srgbClr val="003366"/>
                </a:solidFill>
                <a:latin typeface="微软雅黑" panose="020B0503020204020204" pitchFamily="34" charset="-122"/>
                <a:ea typeface="微软雅黑" panose="020B0503020204020204" pitchFamily="34" charset="-122"/>
                <a:sym typeface="+mn-ea"/>
              </a:rPr>
              <a:t>不得利用网规实施不公平竞争：</a:t>
            </a:r>
            <a:r>
              <a:rPr sz="1600" dirty="0">
                <a:solidFill>
                  <a:srgbClr val="003366"/>
                </a:solidFill>
                <a:latin typeface="微软雅黑" panose="020B0503020204020204" pitchFamily="34" charset="-122"/>
                <a:ea typeface="微软雅黑" panose="020B0503020204020204" pitchFamily="34" charset="-122"/>
                <a:sym typeface="+mn-ea"/>
              </a:rPr>
              <a:t>第三十五条　</a:t>
            </a:r>
            <a:endParaRPr sz="1600" dirty="0">
              <a:solidFill>
                <a:srgbClr val="003366"/>
              </a:solidFill>
              <a:latin typeface="微软雅黑" panose="020B0503020204020204" pitchFamily="34" charset="-122"/>
              <a:ea typeface="微软雅黑" panose="020B0503020204020204" pitchFamily="34" charset="-122"/>
              <a:sym typeface="+mn-ea"/>
            </a:endParaRPr>
          </a:p>
          <a:p>
            <a:pPr marL="0" indent="0">
              <a:lnSpc>
                <a:spcPct val="150000"/>
              </a:lnSpc>
              <a:spcBef>
                <a:spcPts val="600"/>
              </a:spcBef>
              <a:buNone/>
            </a:pPr>
            <a:r>
              <a:rPr lang="en-US" altLang="zh-CN" sz="1600" b="1" dirty="0">
                <a:solidFill>
                  <a:srgbClr val="003366"/>
                </a:solidFill>
                <a:latin typeface="微软雅黑" panose="020B0503020204020204" pitchFamily="34" charset="-122"/>
                <a:ea typeface="微软雅黑" panose="020B0503020204020204" pitchFamily="34" charset="-122"/>
                <a:sym typeface="+mn-ea"/>
              </a:rPr>
              <a:t>5</a:t>
            </a:r>
            <a:r>
              <a:rPr lang="zh-CN" altLang="en-US" sz="1600" b="1" dirty="0">
                <a:solidFill>
                  <a:srgbClr val="003366"/>
                </a:solidFill>
                <a:latin typeface="微软雅黑" panose="020B0503020204020204" pitchFamily="34" charset="-122"/>
                <a:ea typeface="微软雅黑" panose="020B0503020204020204" pitchFamily="34" charset="-122"/>
                <a:sym typeface="+mn-ea"/>
              </a:rPr>
              <a:t>、</a:t>
            </a:r>
            <a:r>
              <a:rPr lang="zh-CN" sz="1600" b="1" dirty="0">
                <a:solidFill>
                  <a:srgbClr val="003366"/>
                </a:solidFill>
                <a:latin typeface="微软雅黑" panose="020B0503020204020204" pitchFamily="34" charset="-122"/>
                <a:ea typeface="微软雅黑" panose="020B0503020204020204" pitchFamily="34" charset="-122"/>
                <a:sym typeface="+mn-ea"/>
              </a:rPr>
              <a:t>依据网规处罚的公示义务：</a:t>
            </a:r>
            <a:r>
              <a:rPr sz="1600" dirty="0">
                <a:solidFill>
                  <a:srgbClr val="003366"/>
                </a:solidFill>
                <a:latin typeface="微软雅黑" panose="020B0503020204020204" pitchFamily="34" charset="-122"/>
                <a:ea typeface="微软雅黑" panose="020B0503020204020204" pitchFamily="34" charset="-122"/>
                <a:sym typeface="+mn-ea"/>
              </a:rPr>
              <a:t>第三十六条　</a:t>
            </a:r>
            <a:endParaRPr sz="1600" dirty="0">
              <a:solidFill>
                <a:srgbClr val="0033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solidFill>
            <a:schemeClr val="accent1">
              <a:alpha val="100000"/>
            </a:schemeClr>
          </a:solidFill>
        </p:spPr>
        <p:txBody>
          <a:bodyPr vert="horz" wrap="square" lIns="91440" tIns="45720" rIns="91440" bIns="45720" anchor="ctr"/>
          <a:p>
            <a:r>
              <a:rPr lang="zh-CN" altLang="en-US" sz="2800" b="1" dirty="0">
                <a:solidFill>
                  <a:srgbClr val="003366"/>
                </a:solidFill>
                <a:latin typeface="微软雅黑" panose="020B0503020204020204" pitchFamily="34" charset="-122"/>
                <a:ea typeface="微软雅黑" panose="020B0503020204020204" pitchFamily="34" charset="-122"/>
              </a:rPr>
              <a:t>哪些个人网店不需要工商登记？</a:t>
            </a:r>
            <a:endParaRPr lang="zh-CN" altLang="en-US" sz="2800" b="1" dirty="0">
              <a:solidFill>
                <a:srgbClr val="003366"/>
              </a:solidFill>
              <a:latin typeface="微软雅黑" panose="020B0503020204020204" pitchFamily="34" charset="-122"/>
              <a:ea typeface="微软雅黑" panose="020B0503020204020204" pitchFamily="34" charset="-122"/>
            </a:endParaRPr>
          </a:p>
        </p:txBody>
      </p:sp>
      <p:sp>
        <p:nvSpPr>
          <p:cNvPr id="22531" name="内容占位符 2"/>
          <p:cNvSpPr>
            <a:spLocks noGrp="1"/>
          </p:cNvSpPr>
          <p:nvPr>
            <p:ph idx="4294967295"/>
          </p:nvPr>
        </p:nvSpPr>
        <p:spPr>
          <a:xfrm>
            <a:off x="1981200" y="1600200"/>
            <a:ext cx="8229600" cy="4893945"/>
          </a:xfrm>
          <a:ln>
            <a:solidFill>
              <a:schemeClr val="accent1">
                <a:alpha val="100000"/>
              </a:schemeClr>
            </a:solidFill>
            <a:miter lim="800000"/>
          </a:ln>
        </p:spPr>
        <p:txBody>
          <a:bodyPr vert="horz" wrap="square" lIns="91440" tIns="45720" rIns="91440" bIns="45720" anchor="t"/>
          <a:p>
            <a:pPr marL="0" indent="0">
              <a:lnSpc>
                <a:spcPct val="150000"/>
              </a:lnSpc>
              <a:spcBef>
                <a:spcPts val="600"/>
              </a:spcBef>
              <a:buNone/>
            </a:pPr>
            <a:r>
              <a:rPr lang="zh-CN" sz="1800" b="1" u="sng" dirty="0">
                <a:solidFill>
                  <a:srgbClr val="003366"/>
                </a:solidFill>
                <a:latin typeface="微软雅黑" panose="020B0503020204020204" pitchFamily="34" charset="-122"/>
                <a:ea typeface="微软雅黑" panose="020B0503020204020204" pitchFamily="34" charset="-122"/>
                <a:sym typeface="+mn-ea"/>
              </a:rPr>
              <a:t>《电子商务法》第十条</a:t>
            </a:r>
            <a:endParaRPr lang="zh-CN" sz="1800" b="1" u="sng"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sz="1600" b="1" dirty="0">
                <a:solidFill>
                  <a:srgbClr val="003366"/>
                </a:solidFill>
                <a:latin typeface="微软雅黑" panose="020B0503020204020204" pitchFamily="34" charset="-122"/>
                <a:ea typeface="微软雅黑" panose="020B0503020204020204" pitchFamily="34" charset="-122"/>
              </a:rPr>
              <a:t>1、个人销售自产农副产品</a:t>
            </a:r>
            <a:endParaRPr sz="1600" b="1"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sz="1600" b="1" dirty="0">
                <a:solidFill>
                  <a:srgbClr val="003366"/>
                </a:solidFill>
                <a:latin typeface="微软雅黑" panose="020B0503020204020204" pitchFamily="34" charset="-122"/>
                <a:ea typeface="微软雅黑" panose="020B0503020204020204" pitchFamily="34" charset="-122"/>
              </a:rPr>
              <a:t>2、家庭手工业产品</a:t>
            </a:r>
            <a:endParaRPr sz="1600" b="1"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sz="1600" b="1" dirty="0">
                <a:solidFill>
                  <a:srgbClr val="003366"/>
                </a:solidFill>
                <a:latin typeface="微软雅黑" panose="020B0503020204020204" pitchFamily="34" charset="-122"/>
                <a:ea typeface="微软雅黑" panose="020B0503020204020204" pitchFamily="34" charset="-122"/>
              </a:rPr>
              <a:t>3、个人利用自己的技能从事依法无须取得许可的便民劳务活动</a:t>
            </a:r>
            <a:endParaRPr sz="1600" b="1"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sz="1600" b="1" dirty="0">
                <a:solidFill>
                  <a:srgbClr val="003366"/>
                </a:solidFill>
                <a:latin typeface="微软雅黑" panose="020B0503020204020204" pitchFamily="34" charset="-122"/>
                <a:ea typeface="微软雅黑" panose="020B0503020204020204" pitchFamily="34" charset="-122"/>
              </a:rPr>
              <a:t>4、零星小额交易活动</a:t>
            </a:r>
            <a:r>
              <a:rPr sz="1600" dirty="0">
                <a:solidFill>
                  <a:srgbClr val="003366"/>
                </a:solidFill>
                <a:latin typeface="微软雅黑" panose="020B0503020204020204" pitchFamily="34" charset="-122"/>
                <a:ea typeface="微软雅黑" panose="020B0503020204020204" pitchFamily="34" charset="-122"/>
              </a:rPr>
              <a:t>。小额的界定可以与小规模纳税人的标准相统一，也就是月销售额在3万元以下为小额。而这里的零星与小额应该是或的关系。</a:t>
            </a:r>
            <a:endParaRPr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sz="1600" b="1" dirty="0">
                <a:solidFill>
                  <a:srgbClr val="003366"/>
                </a:solidFill>
                <a:latin typeface="微软雅黑" panose="020B0503020204020204" pitchFamily="34" charset="-122"/>
                <a:ea typeface="微软雅黑" panose="020B0503020204020204" pitchFamily="34" charset="-122"/>
              </a:rPr>
              <a:t>5、依照法律、行政法规不需要进行登记的</a:t>
            </a:r>
            <a:endParaRPr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sz="1600" dirty="0">
                <a:solidFill>
                  <a:srgbClr val="003366"/>
                </a:solidFill>
                <a:latin typeface="微软雅黑" panose="020B0503020204020204" pitchFamily="34" charset="-122"/>
                <a:ea typeface="微软雅黑" panose="020B0503020204020204" pitchFamily="34" charset="-122"/>
              </a:rPr>
              <a:t>   《无证无照经营查处办法》第三条：下列经营活动，不属于无证无照经营：（一）在县级以上地方人民政府指定的场所和时间，销售农副产品、日常生活用品，或者个人利用自己的技能从事依法无须取得许可的便民劳务活动；（二）依照法律、行政法规、国务院决定的规定，从事无须取得许可或者办理注册登记的经营活动。</a:t>
            </a:r>
            <a:endParaRPr sz="1600" dirty="0">
              <a:solidFill>
                <a:srgbClr val="003366"/>
              </a:solidFill>
              <a:latin typeface="微软雅黑" panose="020B0503020204020204" pitchFamily="34" charset="-122"/>
              <a:ea typeface="微软雅黑" panose="020B0503020204020204" pitchFamily="34" charset="-122"/>
            </a:endParaRPr>
          </a:p>
          <a:p>
            <a:pPr marL="0" indent="0">
              <a:lnSpc>
                <a:spcPct val="150000"/>
              </a:lnSpc>
              <a:spcBef>
                <a:spcPts val="600"/>
              </a:spcBef>
              <a:buNone/>
            </a:pPr>
            <a:r>
              <a:rPr sz="1600" b="1" dirty="0">
                <a:solidFill>
                  <a:srgbClr val="003366"/>
                </a:solidFill>
                <a:latin typeface="微软雅黑" panose="020B0503020204020204" pitchFamily="34" charset="-122"/>
                <a:ea typeface="微软雅黑" panose="020B0503020204020204" pitchFamily="34" charset="-122"/>
              </a:rPr>
              <a:t>  </a:t>
            </a:r>
            <a:endParaRPr lang="zh-CN" sz="1600" b="1" dirty="0">
              <a:solidFill>
                <a:srgbClr val="003366"/>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SLIDE_MODEL_TYPE" val="timeline"/>
</p:tagLst>
</file>

<file path=ppt/tags/tag10.xml><?xml version="1.0" encoding="utf-8"?>
<p:tagLst xmlns:p="http://schemas.openxmlformats.org/presentationml/2006/main">
  <p:tag name="KSO_WM_TEMPLATE_CATEGORY" val="diagram"/>
  <p:tag name="KSO_WM_TEMPLATE_INDEX" val="103"/>
  <p:tag name="KSO_WM_UNIT_TYPE" val="l_h_f"/>
  <p:tag name="KSO_WM_UNIT_INDEX" val="1_3_1"/>
  <p:tag name="KSO_WM_UNIT_ID" val="150995269*l_h_f*1_3_1"/>
  <p:tag name="KSO_WM_UNIT_CLEAR" val="1"/>
  <p:tag name="KSO_WM_UNIT_LAYERLEVEL" val="1_1_1"/>
  <p:tag name="KSO_WM_UNIT_VALUE" val="36"/>
  <p:tag name="KSO_WM_UNIT_HIGHLIGHT" val="0"/>
  <p:tag name="KSO_WM_UNIT_COMPATIBLE" val="0"/>
  <p:tag name="KSO_WM_BEAUTIFY_FLAG" val="#wm#"/>
  <p:tag name="KSO_WM_UNIT_PRESET_TEXT_INDEX" val="4"/>
  <p:tag name="KSO_WM_UNIT_PRESET_TEXT_LEN" val="26"/>
  <p:tag name="KSO_WM_DIAGRAM_GROUP_CODE" val="l1-1"/>
  <p:tag name="KSO_WM_TAG_VERSION" val="1.0"/>
  <p:tag name="KSO_WM_UNIT_FILL_FORE_SCHEMECOLOR_INDEX" val="14"/>
  <p:tag name="KSO_WM_UNIT_FILL_TYPE" val="1"/>
  <p:tag name="KSO_WM_UNIT_TEXT_FILL_FORE_SCHEMECOLOR_INDEX" val="13"/>
  <p:tag name="KSO_WM_UNIT_TEXT_FILL_TYPE" val="1"/>
</p:tagLst>
</file>

<file path=ppt/tags/tag2.xml><?xml version="1.0" encoding="utf-8"?>
<p:tagLst xmlns:p="http://schemas.openxmlformats.org/presentationml/2006/main">
  <p:tag name="KSO_WM_BEAUTIFY_FLAG" val="#wm#"/>
  <p:tag name="KSO_WM_UNIT_TYPE" val="i"/>
  <p:tag name="KSO_WM_UNIT_ID" val="diagram103_4*i*0"/>
  <p:tag name="KSO_WM_TEMPLATE_CATEGORY" val="diagram"/>
  <p:tag name="KSO_WM_TEMPLATE_INDEX" val="103"/>
  <p:tag name="KSO_WM_TAG_VERSION" val="1.0"/>
  <p:tag name="KSO_WM_UNIT_INDEX" val="0"/>
</p:tagLst>
</file>

<file path=ppt/tags/tag3.xml><?xml version="1.0" encoding="utf-8"?>
<p:tagLst xmlns:p="http://schemas.openxmlformats.org/presentationml/2006/main">
  <p:tag name="KSO_WM_TEMPLATE_CATEGORY" val="diagram"/>
  <p:tag name="KSO_WM_TEMPLATE_INDEX" val="103"/>
  <p:tag name="KSO_WM_UNIT_TYPE" val="l_h_a"/>
  <p:tag name="KSO_WM_UNIT_INDEX" val="1_1_1"/>
  <p:tag name="KSO_WM_UNIT_ID" val="150995269*l_h_a*1_1_1"/>
  <p:tag name="KSO_WM_UNIT_CLEAR" val="1"/>
  <p:tag name="KSO_WM_UNIT_LAYERLEVEL" val="1_1_1"/>
  <p:tag name="KSO_WM_UNIT_VALUE" val="18"/>
  <p:tag name="KSO_WM_UNIT_HIGHLIGHT" val="0"/>
  <p:tag name="KSO_WM_UNIT_COMPATIBLE" val="0"/>
  <p:tag name="KSO_WM_BEAUTIFY_FLAG" val="#wm#"/>
  <p:tag name="KSO_WM_UNIT_PRESET_TEXT_INDEX" val="3"/>
  <p:tag name="KSO_WM_UNIT_PRESET_TEXT_LEN" val="5"/>
  <p:tag name="KSO_WM_DIAGRAM_GROUP_CODE" val="l1-1"/>
  <p:tag name="KSO_WM_TAG_VERSION" val="1.0"/>
  <p:tag name="KSO_WM_UNIT_FILL_FORE_SCHEMECOLOR_INDEX" val="5"/>
  <p:tag name="KSO_WM_UNIT_FILL_TYPE" val="1"/>
  <p:tag name="KSO_WM_UNIT_TEXT_FILL_FORE_SCHEMECOLOR_INDEX" val="14"/>
  <p:tag name="KSO_WM_UNIT_TEXT_FILL_TYPE" val="1"/>
</p:tagLst>
</file>

<file path=ppt/tags/tag4.xml><?xml version="1.0" encoding="utf-8"?>
<p:tagLst xmlns:p="http://schemas.openxmlformats.org/presentationml/2006/main">
  <p:tag name="KSO_WM_TEMPLATE_CATEGORY" val="diagram"/>
  <p:tag name="KSO_WM_TEMPLATE_INDEX" val="103"/>
  <p:tag name="KSO_WM_UNIT_TYPE" val="l_h_f"/>
  <p:tag name="KSO_WM_UNIT_INDEX" val="1_1_1"/>
  <p:tag name="KSO_WM_UNIT_ID" val="150995269*l_h_f*1_1_1"/>
  <p:tag name="KSO_WM_UNIT_CLEAR" val="1"/>
  <p:tag name="KSO_WM_UNIT_LAYERLEVEL" val="1_1_1"/>
  <p:tag name="KSO_WM_UNIT_VALUE" val="36"/>
  <p:tag name="KSO_WM_UNIT_HIGHLIGHT" val="0"/>
  <p:tag name="KSO_WM_UNIT_COMPATIBLE" val="0"/>
  <p:tag name="KSO_WM_BEAUTIFY_FLAG" val="#wm#"/>
  <p:tag name="KSO_WM_UNIT_PRESET_TEXT_INDEX" val="4"/>
  <p:tag name="KSO_WM_UNIT_PRESET_TEXT_LEN" val="26"/>
  <p:tag name="KSO_WM_DIAGRAM_GROUP_CODE" val="l1-1"/>
  <p:tag name="KSO_WM_TAG_VERSION" val="1.0"/>
  <p:tag name="KSO_WM_UNIT_FILL_FORE_SCHEMECOLOR_INDEX" val="14"/>
  <p:tag name="KSO_WM_UNIT_FILL_TYPE" val="1"/>
  <p:tag name="KSO_WM_UNIT_TEXT_FILL_FORE_SCHEMECOLOR_INDEX" val="13"/>
  <p:tag name="KSO_WM_UNIT_TEXT_FILL_TYPE" val="1"/>
</p:tagLst>
</file>

<file path=ppt/tags/tag5.xml><?xml version="1.0" encoding="utf-8"?>
<p:tagLst xmlns:p="http://schemas.openxmlformats.org/presentationml/2006/main">
  <p:tag name="KSO_WM_BEAUTIFY_FLAG" val="#wm#"/>
  <p:tag name="KSO_WM_UNIT_TYPE" val="i"/>
  <p:tag name="KSO_WM_UNIT_ID" val="diagram103_4*i*5"/>
  <p:tag name="KSO_WM_TEMPLATE_CATEGORY" val="diagram"/>
  <p:tag name="KSO_WM_TEMPLATE_INDEX" val="103"/>
  <p:tag name="KSO_WM_TAG_VERSION" val="1.0"/>
  <p:tag name="KSO_WM_UNIT_INDEX" val="5"/>
</p:tagLst>
</file>

<file path=ppt/tags/tag6.xml><?xml version="1.0" encoding="utf-8"?>
<p:tagLst xmlns:p="http://schemas.openxmlformats.org/presentationml/2006/main">
  <p:tag name="KSO_WM_TEMPLATE_CATEGORY" val="diagram"/>
  <p:tag name="KSO_WM_TEMPLATE_INDEX" val="103"/>
  <p:tag name="KSO_WM_UNIT_TYPE" val="l_h_a"/>
  <p:tag name="KSO_WM_UNIT_INDEX" val="1_2_1"/>
  <p:tag name="KSO_WM_UNIT_ID" val="150995269*l_h_a*1_2_1"/>
  <p:tag name="KSO_WM_UNIT_CLEAR" val="1"/>
  <p:tag name="KSO_WM_UNIT_LAYERLEVEL" val="1_1_1"/>
  <p:tag name="KSO_WM_UNIT_VALUE" val="18"/>
  <p:tag name="KSO_WM_UNIT_HIGHLIGHT" val="0"/>
  <p:tag name="KSO_WM_UNIT_COMPATIBLE" val="0"/>
  <p:tag name="KSO_WM_BEAUTIFY_FLAG" val="#wm#"/>
  <p:tag name="KSO_WM_DIAGRAM_GROUP_CODE" val="l1-1"/>
  <p:tag name="KSO_WM_TAG_VERSION" val="1.0"/>
  <p:tag name="KSO_WM_UNIT_PRESET_TEXT_INDEX" val="3"/>
  <p:tag name="KSO_WM_UNIT_PRESET_TEXT_LEN" val="5"/>
  <p:tag name="KSO_WM_UNIT_FILL_FORE_SCHEMECOLOR_INDEX" val="6"/>
  <p:tag name="KSO_WM_UNIT_FILL_TYPE" val="1"/>
  <p:tag name="KSO_WM_UNIT_TEXT_FILL_FORE_SCHEMECOLOR_INDEX" val="14"/>
  <p:tag name="KSO_WM_UNIT_TEXT_FILL_TYPE" val="1"/>
</p:tagLst>
</file>

<file path=ppt/tags/tag7.xml><?xml version="1.0" encoding="utf-8"?>
<p:tagLst xmlns:p="http://schemas.openxmlformats.org/presentationml/2006/main">
  <p:tag name="KSO_WM_TEMPLATE_CATEGORY" val="diagram"/>
  <p:tag name="KSO_WM_TEMPLATE_INDEX" val="103"/>
  <p:tag name="KSO_WM_UNIT_TYPE" val="l_h_f"/>
  <p:tag name="KSO_WM_UNIT_INDEX" val="1_2_1"/>
  <p:tag name="KSO_WM_UNIT_ID" val="150995269*l_h_f*1_2_1"/>
  <p:tag name="KSO_WM_UNIT_CLEAR" val="1"/>
  <p:tag name="KSO_WM_UNIT_LAYERLEVEL" val="1_1_1"/>
  <p:tag name="KSO_WM_UNIT_VALUE" val="36"/>
  <p:tag name="KSO_WM_UNIT_HIGHLIGHT" val="0"/>
  <p:tag name="KSO_WM_UNIT_COMPATIBLE" val="0"/>
  <p:tag name="KSO_WM_BEAUTIFY_FLAG" val="#wm#"/>
  <p:tag name="KSO_WM_UNIT_PRESET_TEXT_INDEX" val="4"/>
  <p:tag name="KSO_WM_UNIT_PRESET_TEXT_LEN" val="26"/>
  <p:tag name="KSO_WM_DIAGRAM_GROUP_CODE" val="l1-1"/>
  <p:tag name="KSO_WM_TAG_VERSION" val="1.0"/>
  <p:tag name="KSO_WM_UNIT_FILL_FORE_SCHEMECOLOR_INDEX" val="14"/>
  <p:tag name="KSO_WM_UNIT_FILL_TYPE" val="1"/>
  <p:tag name="KSO_WM_UNIT_TEXT_FILL_FORE_SCHEMECOLOR_INDEX" val="13"/>
  <p:tag name="KSO_WM_UNIT_TEXT_FILL_TYPE" val="1"/>
</p:tagLst>
</file>

<file path=ppt/tags/tag8.xml><?xml version="1.0" encoding="utf-8"?>
<p:tagLst xmlns:p="http://schemas.openxmlformats.org/presentationml/2006/main">
  <p:tag name="KSO_WM_BEAUTIFY_FLAG" val="#wm#"/>
  <p:tag name="KSO_WM_UNIT_TYPE" val="i"/>
  <p:tag name="KSO_WM_UNIT_ID" val="diagram103_4*i*10"/>
  <p:tag name="KSO_WM_TEMPLATE_CATEGORY" val="diagram"/>
  <p:tag name="KSO_WM_TEMPLATE_INDEX" val="103"/>
  <p:tag name="KSO_WM_TAG_VERSION" val="1.0"/>
  <p:tag name="KSO_WM_UNIT_INDEX" val="10"/>
</p:tagLst>
</file>

<file path=ppt/tags/tag9.xml><?xml version="1.0" encoding="utf-8"?>
<p:tagLst xmlns:p="http://schemas.openxmlformats.org/presentationml/2006/main">
  <p:tag name="KSO_WM_TEMPLATE_CATEGORY" val="diagram"/>
  <p:tag name="KSO_WM_TEMPLATE_INDEX" val="103"/>
  <p:tag name="KSO_WM_UNIT_TYPE" val="l_h_a"/>
  <p:tag name="KSO_WM_UNIT_INDEX" val="1_3_1"/>
  <p:tag name="KSO_WM_UNIT_ID" val="150995269*l_h_a*1_3_1"/>
  <p:tag name="KSO_WM_UNIT_CLEAR" val="1"/>
  <p:tag name="KSO_WM_UNIT_LAYERLEVEL" val="1_1_1"/>
  <p:tag name="KSO_WM_UNIT_VALUE" val="18"/>
  <p:tag name="KSO_WM_UNIT_HIGHLIGHT" val="0"/>
  <p:tag name="KSO_WM_UNIT_COMPATIBLE" val="0"/>
  <p:tag name="KSO_WM_BEAUTIFY_FLAG" val="#wm#"/>
  <p:tag name="KSO_WM_DIAGRAM_GROUP_CODE" val="l1-1"/>
  <p:tag name="KSO_WM_TAG_VERSION" val="1.0"/>
  <p:tag name="KSO_WM_UNIT_PRESET_TEXT_INDEX" val="3"/>
  <p:tag name="KSO_WM_UNIT_PRESET_TEXT_LEN" val="5"/>
  <p:tag name="KSO_WM_UNIT_FILL_FORE_SCHEMECOLOR_INDEX" val="7"/>
  <p:tag name="KSO_WM_UNIT_FILL_TYPE" val="1"/>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3213</Words>
  <Application>WPS 演示</Application>
  <PresentationFormat>全屏显示(4:3)</PresentationFormat>
  <Paragraphs>138</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宋体</vt:lpstr>
      <vt:lpstr>Wingdings</vt:lpstr>
      <vt:lpstr>微软雅黑</vt:lpstr>
      <vt:lpstr>华文楷体</vt:lpstr>
      <vt:lpstr>黑体</vt:lpstr>
      <vt:lpstr>Times New Roman</vt:lpstr>
      <vt:lpstr>Arial Unicode MS</vt:lpstr>
      <vt:lpstr>默认设计模板</vt:lpstr>
      <vt:lpstr> 我国电子商务法介绍 </vt:lpstr>
      <vt:lpstr>PowerPoint 演示文稿</vt:lpstr>
      <vt:lpstr>关于电子商务法的五个敏感问题</vt:lpstr>
      <vt:lpstr>电子商务法后的政策落地</vt:lpstr>
      <vt:lpstr>怎么看线上线下一致原则？</vt:lpstr>
      <vt:lpstr>电子商务法核心内容条款数量统计</vt:lpstr>
      <vt:lpstr>重点规范平台的出发点</vt:lpstr>
      <vt:lpstr>对网规的基本要求</vt:lpstr>
      <vt:lpstr>哪些个人网店不需要工商登记？</vt:lpstr>
      <vt:lpstr>关于零星小额的解释</vt:lpstr>
      <vt:lpstr>关于零星小额的解释</vt:lpstr>
      <vt:lpstr>对电子商务税收有什么说法</vt:lpstr>
      <vt:lpstr>是不是明年一月一号后就不能做代购了</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alamusi</dc:creator>
  <cp:lastModifiedBy>cold5656</cp:lastModifiedBy>
  <cp:revision>231</cp:revision>
  <dcterms:created xsi:type="dcterms:W3CDTF">2013-01-25T01:44:00Z</dcterms:created>
  <dcterms:modified xsi:type="dcterms:W3CDTF">2018-12-19T13:07:12Z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2052-11.1.0.8306</vt:lpwstr>
  </property>
</Properties>
</file>