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0" r:id="rId4"/>
  </p:sldMasterIdLst>
  <p:notesMasterIdLst>
    <p:notesMasterId r:id="rId29"/>
  </p:notesMasterIdLst>
  <p:sldIdLst>
    <p:sldId id="256" r:id="rId5"/>
    <p:sldId id="274" r:id="rId6"/>
    <p:sldId id="278" r:id="rId7"/>
    <p:sldId id="308" r:id="rId8"/>
    <p:sldId id="279" r:id="rId9"/>
    <p:sldId id="280" r:id="rId10"/>
    <p:sldId id="309" r:id="rId11"/>
    <p:sldId id="310" r:id="rId12"/>
    <p:sldId id="312" r:id="rId13"/>
    <p:sldId id="330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321" r:id="rId22"/>
    <p:sldId id="331" r:id="rId23"/>
    <p:sldId id="328" r:id="rId24"/>
    <p:sldId id="329" r:id="rId25"/>
    <p:sldId id="326" r:id="rId26"/>
    <p:sldId id="327" r:id="rId27"/>
    <p:sldId id="26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F06C5E"/>
    <a:srgbClr val="C00000"/>
    <a:srgbClr val="F9B56B"/>
    <a:srgbClr val="7F7F7F"/>
    <a:srgbClr val="D9D9D9"/>
    <a:srgbClr val="ACC0EB"/>
    <a:srgbClr val="E8FE66"/>
    <a:srgbClr val="E6DEB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18" autoAdjust="0"/>
  </p:normalViewPr>
  <p:slideViewPr>
    <p:cSldViewPr snapToObjects="1">
      <p:cViewPr varScale="1">
        <p:scale>
          <a:sx n="56" d="100"/>
          <a:sy n="56" d="100"/>
        </p:scale>
        <p:origin x="-116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670DB-42B0-4197-BC73-898A3E4B420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20E18F5-CE46-4284-ADA0-D82C1177284D}">
      <dgm:prSet phldrT="[文本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zh-CN" altLang="en-US" dirty="0" smtClean="0">
              <a:ea typeface="黑体" panose="02010600030101010101" charset="-122"/>
            </a:rPr>
            <a:t>改变</a:t>
          </a:r>
          <a:endParaRPr lang="en-US" altLang="zh-CN" dirty="0" smtClean="0">
            <a:ea typeface="黑体" panose="02010600030101010101" charset="-122"/>
          </a:endParaRPr>
        </a:p>
        <a:p>
          <a:r>
            <a:rPr lang="zh-CN" altLang="en-US" dirty="0" smtClean="0">
              <a:ea typeface="黑体" panose="02010600030101010101" charset="-122"/>
            </a:rPr>
            <a:t>世界</a:t>
          </a:r>
          <a:endParaRPr lang="zh-CN" altLang="en-US" dirty="0"/>
        </a:p>
      </dgm:t>
    </dgm:pt>
    <dgm:pt modelId="{928088B9-3D9D-40E3-8647-A696B1A5A5A5}" cxnId="{A8D8CE93-D9D7-41CD-A981-854A1A927B01}" type="parTrans">
      <dgm:prSet/>
      <dgm:spPr/>
      <dgm:t>
        <a:bodyPr/>
        <a:lstStyle/>
        <a:p>
          <a:endParaRPr lang="zh-CN" altLang="en-US"/>
        </a:p>
      </dgm:t>
    </dgm:pt>
    <dgm:pt modelId="{200C47F9-273A-42B0-BB28-7BFB1C7FF7FD}" cxnId="{A8D8CE93-D9D7-41CD-A981-854A1A927B01}" type="sibTrans">
      <dgm:prSet/>
      <dgm:spPr/>
      <dgm:t>
        <a:bodyPr/>
        <a:lstStyle/>
        <a:p>
          <a:endParaRPr lang="zh-CN" altLang="en-US"/>
        </a:p>
      </dgm:t>
    </dgm:pt>
    <dgm:pt modelId="{79D7E7D5-9F83-408A-875A-AEF7EB775ED0}">
      <dgm:prSet phldrT="[文本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zh-CN" altLang="en-US" dirty="0" smtClean="0"/>
            <a:t>克里斯多夫</a:t>
          </a:r>
          <a:endParaRPr lang="zh-CN" altLang="en-US" dirty="0"/>
        </a:p>
      </dgm:t>
    </dgm:pt>
    <dgm:pt modelId="{91A38046-D94C-4118-8118-241DCD8B34BA}" cxnId="{091DB692-8845-42CE-936D-8FAE427CF334}" type="parTrans">
      <dgm:prSet/>
      <dgm:spPr/>
      <dgm:t>
        <a:bodyPr/>
        <a:lstStyle/>
        <a:p>
          <a:endParaRPr lang="zh-CN" altLang="en-US"/>
        </a:p>
      </dgm:t>
    </dgm:pt>
    <dgm:pt modelId="{D5C3DB07-59F7-41DA-9A3E-5CFD6EB8EF6F}" cxnId="{091DB692-8845-42CE-936D-8FAE427CF334}" type="sibTrans">
      <dgm:prSet/>
      <dgm:spPr/>
      <dgm:t>
        <a:bodyPr/>
        <a:lstStyle/>
        <a:p>
          <a:endParaRPr lang="zh-CN" altLang="en-US"/>
        </a:p>
      </dgm:t>
    </dgm:pt>
    <dgm:pt modelId="{7737891F-278B-4ABD-8E2C-8607780EC13A}">
      <dgm:prSet phldrT="[文本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zh-CN" altLang="en-US" dirty="0" smtClean="0"/>
            <a:t>迈克尔</a:t>
          </a:r>
          <a:r>
            <a:rPr lang="en-US" altLang="zh-CN" dirty="0" smtClean="0"/>
            <a:t>.</a:t>
          </a:r>
          <a:r>
            <a:rPr lang="zh-CN" altLang="en-US" dirty="0" smtClean="0"/>
            <a:t>波特</a:t>
          </a:r>
          <a:endParaRPr lang="zh-CN" altLang="en-US" dirty="0"/>
        </a:p>
      </dgm:t>
    </dgm:pt>
    <dgm:pt modelId="{8E9E843E-FA6B-4A36-B7E6-5631C1A5FC11}" cxnId="{F0115B21-6681-45C6-96C9-B30CEF89A446}" type="parTrans">
      <dgm:prSet/>
      <dgm:spPr/>
      <dgm:t>
        <a:bodyPr/>
        <a:lstStyle/>
        <a:p>
          <a:endParaRPr lang="zh-CN" altLang="en-US"/>
        </a:p>
      </dgm:t>
    </dgm:pt>
    <dgm:pt modelId="{367CFB37-AC32-47C0-904A-336044E0D2D8}" cxnId="{F0115B21-6681-45C6-96C9-B30CEF89A446}" type="sibTrans">
      <dgm:prSet/>
      <dgm:spPr/>
      <dgm:t>
        <a:bodyPr/>
        <a:lstStyle/>
        <a:p>
          <a:endParaRPr lang="zh-CN" altLang="en-US"/>
        </a:p>
      </dgm:t>
    </dgm:pt>
    <dgm:pt modelId="{E3FFFEE8-BD39-4EF6-942E-3FC73D4760A5}">
      <dgm:prSet phldrT="[文本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zh-CN" altLang="en-US" dirty="0" smtClean="0"/>
            <a:t>龙西</a:t>
          </a:r>
          <a:r>
            <a:rPr lang="en-US" altLang="zh-CN" dirty="0" smtClean="0"/>
            <a:t>.</a:t>
          </a:r>
        </a:p>
        <a:p>
          <a:r>
            <a:rPr lang="zh-CN" altLang="en-US" dirty="0" smtClean="0"/>
            <a:t>谢飞</a:t>
          </a:r>
          <a:endParaRPr lang="zh-CN" altLang="en-US" dirty="0"/>
        </a:p>
      </dgm:t>
    </dgm:pt>
    <dgm:pt modelId="{DC8DBD4E-ACD9-4391-B4F4-BD91352AB4AD}" cxnId="{0630A205-A9DA-40AC-B4A4-550BA7CBD4D9}" type="parTrans">
      <dgm:prSet/>
      <dgm:spPr/>
      <dgm:t>
        <a:bodyPr/>
        <a:lstStyle/>
        <a:p>
          <a:endParaRPr lang="zh-CN" altLang="en-US"/>
        </a:p>
      </dgm:t>
    </dgm:pt>
    <dgm:pt modelId="{DCA68EDA-4101-46C5-8B4C-FAE9183B7139}" cxnId="{0630A205-A9DA-40AC-B4A4-550BA7CBD4D9}" type="sibTrans">
      <dgm:prSet/>
      <dgm:spPr/>
      <dgm:t>
        <a:bodyPr/>
        <a:lstStyle/>
        <a:p>
          <a:endParaRPr lang="zh-CN" altLang="en-US"/>
        </a:p>
      </dgm:t>
    </dgm:pt>
    <dgm:pt modelId="{6799D5F5-38DB-40C3-87DC-0A2EB4DA64F0}">
      <dgm:prSet phldrT="[文本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zh-CN" altLang="en-US" dirty="0" smtClean="0"/>
            <a:t>帕拉格</a:t>
          </a:r>
          <a:r>
            <a:rPr lang="en-US" altLang="zh-CN" dirty="0" smtClean="0"/>
            <a:t>.</a:t>
          </a:r>
          <a:r>
            <a:rPr lang="zh-CN" altLang="en-US" dirty="0" smtClean="0"/>
            <a:t>康纳</a:t>
          </a:r>
          <a:endParaRPr lang="zh-CN" altLang="en-US" dirty="0"/>
        </a:p>
      </dgm:t>
    </dgm:pt>
    <dgm:pt modelId="{B48560F6-02EE-4649-90A1-E65BA257F1B2}" cxnId="{476BD4DA-163D-4E74-84C5-D30775145B3A}" type="parTrans">
      <dgm:prSet/>
      <dgm:spPr/>
      <dgm:t>
        <a:bodyPr/>
        <a:lstStyle/>
        <a:p>
          <a:endParaRPr lang="zh-CN" altLang="en-US"/>
        </a:p>
      </dgm:t>
    </dgm:pt>
    <dgm:pt modelId="{0748445B-B2AD-4850-976F-69811CDA00D0}" cxnId="{476BD4DA-163D-4E74-84C5-D30775145B3A}" type="sibTrans">
      <dgm:prSet/>
      <dgm:spPr/>
      <dgm:t>
        <a:bodyPr/>
        <a:lstStyle/>
        <a:p>
          <a:endParaRPr lang="zh-CN" altLang="en-US"/>
        </a:p>
      </dgm:t>
    </dgm:pt>
    <dgm:pt modelId="{C1DA262E-1D5E-4C30-9E64-9D46EA76DF6D}">
      <dgm:prSet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zh-CN" altLang="en-US" dirty="0" smtClean="0"/>
            <a:t>弗里</a:t>
          </a:r>
          <a:endParaRPr lang="en-US" altLang="zh-CN" dirty="0" smtClean="0"/>
        </a:p>
        <a:p>
          <a:r>
            <a:rPr lang="zh-CN" altLang="en-US" dirty="0" smtClean="0"/>
            <a:t>德曼</a:t>
          </a:r>
          <a:endParaRPr lang="zh-CN" altLang="en-US" dirty="0"/>
        </a:p>
      </dgm:t>
    </dgm:pt>
    <dgm:pt modelId="{2A0C9A28-AE13-4B0F-8FF3-1ECE656D8B59}" cxnId="{53456824-CB90-49C9-BFC0-F343654B7E1C}" type="parTrans">
      <dgm:prSet/>
      <dgm:spPr/>
      <dgm:t>
        <a:bodyPr/>
        <a:lstStyle/>
        <a:p>
          <a:endParaRPr lang="zh-CN" altLang="en-US"/>
        </a:p>
      </dgm:t>
    </dgm:pt>
    <dgm:pt modelId="{C2B12B38-CF7A-49F1-85BA-DBE284608C11}" cxnId="{53456824-CB90-49C9-BFC0-F343654B7E1C}" type="sibTrans">
      <dgm:prSet/>
      <dgm:spPr/>
      <dgm:t>
        <a:bodyPr/>
        <a:lstStyle/>
        <a:p>
          <a:endParaRPr lang="zh-CN" altLang="en-US"/>
        </a:p>
      </dgm:t>
    </dgm:pt>
    <dgm:pt modelId="{FC89E738-8DF0-4970-A6C0-3F6C122CFAB3}">
      <dgm:prSet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zh-CN" altLang="en-US" dirty="0" smtClean="0">
              <a:ea typeface="黑体" panose="02010600030101010101" charset="-122"/>
            </a:rPr>
            <a:t>吴敬琏</a:t>
          </a:r>
          <a:endParaRPr lang="zh-CN" altLang="en-US" dirty="0">
            <a:ea typeface="黑体" panose="02010600030101010101" charset="-122"/>
          </a:endParaRPr>
        </a:p>
      </dgm:t>
    </dgm:pt>
    <dgm:pt modelId="{987F340E-58BB-4423-9FEB-57FE16112747}" cxnId="{98E9DDF8-60CF-4D0A-A1D5-C7392C817D7A}" type="parTrans">
      <dgm:prSet/>
      <dgm:spPr/>
      <dgm:t>
        <a:bodyPr/>
        <a:lstStyle/>
        <a:p>
          <a:endParaRPr lang="zh-CN" altLang="en-US"/>
        </a:p>
      </dgm:t>
    </dgm:pt>
    <dgm:pt modelId="{BF3D5C17-BDDB-491D-BF33-23ACD540C58B}" cxnId="{98E9DDF8-60CF-4D0A-A1D5-C7392C817D7A}" type="sibTrans">
      <dgm:prSet/>
      <dgm:spPr/>
      <dgm:t>
        <a:bodyPr/>
        <a:lstStyle/>
        <a:p>
          <a:endParaRPr lang="zh-CN" altLang="en-US"/>
        </a:p>
      </dgm:t>
    </dgm:pt>
    <dgm:pt modelId="{B3A64A53-A1EC-4267-A01F-F6B60A1288B8}">
      <dgm:prSet phldrT="[文本]"/>
      <dgm:spPr/>
      <dgm:t>
        <a:bodyPr/>
        <a:lstStyle/>
        <a:p>
          <a:endParaRPr lang="zh-CN" altLang="en-US"/>
        </a:p>
      </dgm:t>
    </dgm:pt>
    <dgm:pt modelId="{85B9F372-D60D-4CEF-92A0-018C7A76D426}" cxnId="{340D0CC8-952A-4DAA-BE4B-3B3B8583EB8B}" type="parTrans">
      <dgm:prSet/>
      <dgm:spPr/>
      <dgm:t>
        <a:bodyPr/>
        <a:lstStyle/>
        <a:p>
          <a:endParaRPr lang="zh-CN" altLang="en-US"/>
        </a:p>
      </dgm:t>
    </dgm:pt>
    <dgm:pt modelId="{B67C58D6-79FC-43BE-ABF3-32EB7CA46AC6}" cxnId="{340D0CC8-952A-4DAA-BE4B-3B3B8583EB8B}" type="sibTrans">
      <dgm:prSet/>
      <dgm:spPr/>
      <dgm:t>
        <a:bodyPr/>
        <a:lstStyle/>
        <a:p>
          <a:endParaRPr lang="zh-CN" altLang="en-US"/>
        </a:p>
      </dgm:t>
    </dgm:pt>
    <dgm:pt modelId="{871B9816-48B0-4164-8366-B444C1DBD3A8}" type="pres">
      <dgm:prSet presAssocID="{D41670DB-42B0-4197-BC73-898A3E4B42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3449-5468-473E-8A97-EE900DFC1C4B}" type="pres">
      <dgm:prSet presAssocID="{620E18F5-CE46-4284-ADA0-D82C1177284D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9BE83CCC-2761-45AA-8F3B-55B9987173A3}" type="pres">
      <dgm:prSet presAssocID="{91A38046-D94C-4118-8118-241DCD8B34BA}" presName="Name9" presStyleLbl="parChTrans1D2" presStyleIdx="0" presStyleCnt="6"/>
      <dgm:spPr/>
      <dgm:t>
        <a:bodyPr/>
        <a:lstStyle/>
        <a:p>
          <a:endParaRPr lang="zh-CN" altLang="en-US"/>
        </a:p>
      </dgm:t>
    </dgm:pt>
    <dgm:pt modelId="{4DF37687-897E-417A-8FAD-6D426202102A}" type="pres">
      <dgm:prSet presAssocID="{91A38046-D94C-4118-8118-241DCD8B34BA}" presName="connTx" presStyleLbl="parChTrans1D2" presStyleIdx="0" presStyleCnt="6"/>
      <dgm:spPr/>
      <dgm:t>
        <a:bodyPr/>
        <a:lstStyle/>
        <a:p>
          <a:endParaRPr lang="zh-CN" altLang="en-US"/>
        </a:p>
      </dgm:t>
    </dgm:pt>
    <dgm:pt modelId="{BFBCDF5E-AEA5-4A69-A386-B16026BCA1B7}" type="pres">
      <dgm:prSet presAssocID="{79D7E7D5-9F83-408A-875A-AEF7EB775E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FA4A8D-DBA6-4B84-900C-07F6EBADBB9B}" type="pres">
      <dgm:prSet presAssocID="{2A0C9A28-AE13-4B0F-8FF3-1ECE656D8B59}" presName="Name9" presStyleLbl="parChTrans1D2" presStyleIdx="1" presStyleCnt="6"/>
      <dgm:spPr/>
      <dgm:t>
        <a:bodyPr/>
        <a:lstStyle/>
        <a:p>
          <a:endParaRPr lang="zh-CN" altLang="en-US"/>
        </a:p>
      </dgm:t>
    </dgm:pt>
    <dgm:pt modelId="{DF294424-6A3E-4126-A6BD-525370D6084B}" type="pres">
      <dgm:prSet presAssocID="{2A0C9A28-AE13-4B0F-8FF3-1ECE656D8B59}" presName="connTx" presStyleLbl="parChTrans1D2" presStyleIdx="1" presStyleCnt="6"/>
      <dgm:spPr/>
      <dgm:t>
        <a:bodyPr/>
        <a:lstStyle/>
        <a:p>
          <a:endParaRPr lang="zh-CN" altLang="en-US"/>
        </a:p>
      </dgm:t>
    </dgm:pt>
    <dgm:pt modelId="{C407F80B-814F-4465-8457-8E9DCFFCF39B}" type="pres">
      <dgm:prSet presAssocID="{C1DA262E-1D5E-4C30-9E64-9D46EA76DF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D44D0C-1B9C-421C-AFDE-57E17A53373B}" type="pres">
      <dgm:prSet presAssocID="{987F340E-58BB-4423-9FEB-57FE16112747}" presName="Name9" presStyleLbl="parChTrans1D2" presStyleIdx="2" presStyleCnt="6"/>
      <dgm:spPr/>
      <dgm:t>
        <a:bodyPr/>
        <a:lstStyle/>
        <a:p>
          <a:endParaRPr lang="zh-CN" altLang="en-US"/>
        </a:p>
      </dgm:t>
    </dgm:pt>
    <dgm:pt modelId="{4FE7A0AF-746E-4356-BD21-25EDD78CB2D6}" type="pres">
      <dgm:prSet presAssocID="{987F340E-58BB-4423-9FEB-57FE16112747}" presName="connTx" presStyleLbl="parChTrans1D2" presStyleIdx="2" presStyleCnt="6"/>
      <dgm:spPr/>
      <dgm:t>
        <a:bodyPr/>
        <a:lstStyle/>
        <a:p>
          <a:endParaRPr lang="zh-CN" altLang="en-US"/>
        </a:p>
      </dgm:t>
    </dgm:pt>
    <dgm:pt modelId="{105EBACC-755E-4D88-A129-ECA3B988996F}" type="pres">
      <dgm:prSet presAssocID="{FC89E738-8DF0-4970-A6C0-3F6C122CFAB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C5CE8E-E316-41D0-B450-402B76ACD9E6}" type="pres">
      <dgm:prSet presAssocID="{8E9E843E-FA6B-4A36-B7E6-5631C1A5FC11}" presName="Name9" presStyleLbl="parChTrans1D2" presStyleIdx="3" presStyleCnt="6"/>
      <dgm:spPr/>
      <dgm:t>
        <a:bodyPr/>
        <a:lstStyle/>
        <a:p>
          <a:endParaRPr lang="zh-CN" altLang="en-US"/>
        </a:p>
      </dgm:t>
    </dgm:pt>
    <dgm:pt modelId="{B56E8738-98E0-4577-9863-FF40BB2661A3}" type="pres">
      <dgm:prSet presAssocID="{8E9E843E-FA6B-4A36-B7E6-5631C1A5FC11}" presName="connTx" presStyleLbl="parChTrans1D2" presStyleIdx="3" presStyleCnt="6"/>
      <dgm:spPr/>
      <dgm:t>
        <a:bodyPr/>
        <a:lstStyle/>
        <a:p>
          <a:endParaRPr lang="zh-CN" altLang="en-US"/>
        </a:p>
      </dgm:t>
    </dgm:pt>
    <dgm:pt modelId="{30C823B2-4343-4D20-A9CB-FAF5A3A32D2C}" type="pres">
      <dgm:prSet presAssocID="{7737891F-278B-4ABD-8E2C-8607780EC1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2E9175-BF88-45FF-B80E-5ED7FB7BECAD}" type="pres">
      <dgm:prSet presAssocID="{DC8DBD4E-ACD9-4391-B4F4-BD91352AB4AD}" presName="Name9" presStyleLbl="parChTrans1D2" presStyleIdx="4" presStyleCnt="6"/>
      <dgm:spPr/>
      <dgm:t>
        <a:bodyPr/>
        <a:lstStyle/>
        <a:p>
          <a:endParaRPr lang="zh-CN" altLang="en-US"/>
        </a:p>
      </dgm:t>
    </dgm:pt>
    <dgm:pt modelId="{D667F0E1-F49D-4C52-9021-B793F45B4EF1}" type="pres">
      <dgm:prSet presAssocID="{DC8DBD4E-ACD9-4391-B4F4-BD91352AB4AD}" presName="connTx" presStyleLbl="parChTrans1D2" presStyleIdx="4" presStyleCnt="6"/>
      <dgm:spPr/>
      <dgm:t>
        <a:bodyPr/>
        <a:lstStyle/>
        <a:p>
          <a:endParaRPr lang="zh-CN" altLang="en-US"/>
        </a:p>
      </dgm:t>
    </dgm:pt>
    <dgm:pt modelId="{B19B2A68-046A-4997-9506-2FBD9F569F16}" type="pres">
      <dgm:prSet presAssocID="{E3FFFEE8-BD39-4EF6-942E-3FC73D4760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0DEBB2-8DF1-4BB6-B9E8-D0B49CEE0238}" type="pres">
      <dgm:prSet presAssocID="{B48560F6-02EE-4649-90A1-E65BA257F1B2}" presName="Name9" presStyleLbl="parChTrans1D2" presStyleIdx="5" presStyleCnt="6"/>
      <dgm:spPr/>
      <dgm:t>
        <a:bodyPr/>
        <a:lstStyle/>
        <a:p>
          <a:endParaRPr lang="zh-CN" altLang="en-US"/>
        </a:p>
      </dgm:t>
    </dgm:pt>
    <dgm:pt modelId="{2F8FAAFF-FE4D-4234-AB0B-5EE826F260E5}" type="pres">
      <dgm:prSet presAssocID="{B48560F6-02EE-4649-90A1-E65BA257F1B2}" presName="connTx" presStyleLbl="parChTrans1D2" presStyleIdx="5" presStyleCnt="6"/>
      <dgm:spPr/>
      <dgm:t>
        <a:bodyPr/>
        <a:lstStyle/>
        <a:p>
          <a:endParaRPr lang="zh-CN" altLang="en-US"/>
        </a:p>
      </dgm:t>
    </dgm:pt>
    <dgm:pt modelId="{76B6D605-2387-4776-8778-F62C4F28C3E1}" type="pres">
      <dgm:prSet presAssocID="{6799D5F5-38DB-40C3-87DC-0A2EB4DA64F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B58D23-0D62-4731-BD90-8B24238F5510}" type="presOf" srcId="{987F340E-58BB-4423-9FEB-57FE16112747}" destId="{4FE7A0AF-746E-4356-BD21-25EDD78CB2D6}" srcOrd="1" destOrd="0" presId="urn:microsoft.com/office/officeart/2005/8/layout/radial1"/>
    <dgm:cxn modelId="{B9FAC11F-10FE-4ED6-8C11-368BC1F9EF79}" type="presOf" srcId="{2A0C9A28-AE13-4B0F-8FF3-1ECE656D8B59}" destId="{DF294424-6A3E-4126-A6BD-525370D6084B}" srcOrd="1" destOrd="0" presId="urn:microsoft.com/office/officeart/2005/8/layout/radial1"/>
    <dgm:cxn modelId="{94F3F904-00A1-4937-9476-63229E42D2E9}" type="presOf" srcId="{DC8DBD4E-ACD9-4391-B4F4-BD91352AB4AD}" destId="{D667F0E1-F49D-4C52-9021-B793F45B4EF1}" srcOrd="1" destOrd="0" presId="urn:microsoft.com/office/officeart/2005/8/layout/radial1"/>
    <dgm:cxn modelId="{589A3834-06BA-45FD-ADF9-F682C8D3A8E1}" type="presOf" srcId="{DC8DBD4E-ACD9-4391-B4F4-BD91352AB4AD}" destId="{382E9175-BF88-45FF-B80E-5ED7FB7BECAD}" srcOrd="0" destOrd="0" presId="urn:microsoft.com/office/officeart/2005/8/layout/radial1"/>
    <dgm:cxn modelId="{C64BB570-A693-46D7-89E5-D02F6F7DC041}" type="presOf" srcId="{C1DA262E-1D5E-4C30-9E64-9D46EA76DF6D}" destId="{C407F80B-814F-4465-8457-8E9DCFFCF39B}" srcOrd="0" destOrd="0" presId="urn:microsoft.com/office/officeart/2005/8/layout/radial1"/>
    <dgm:cxn modelId="{0630A205-A9DA-40AC-B4A4-550BA7CBD4D9}" srcId="{620E18F5-CE46-4284-ADA0-D82C1177284D}" destId="{E3FFFEE8-BD39-4EF6-942E-3FC73D4760A5}" srcOrd="4" destOrd="0" parTransId="{DC8DBD4E-ACD9-4391-B4F4-BD91352AB4AD}" sibTransId="{DCA68EDA-4101-46C5-8B4C-FAE9183B7139}"/>
    <dgm:cxn modelId="{340D0CC8-952A-4DAA-BE4B-3B3B8583EB8B}" srcId="{D41670DB-42B0-4197-BC73-898A3E4B420A}" destId="{B3A64A53-A1EC-4267-A01F-F6B60A1288B8}" srcOrd="1" destOrd="0" parTransId="{85B9F372-D60D-4CEF-92A0-018C7A76D426}" sibTransId="{B67C58D6-79FC-43BE-ABF3-32EB7CA46AC6}"/>
    <dgm:cxn modelId="{A8D8CE93-D9D7-41CD-A981-854A1A927B01}" srcId="{D41670DB-42B0-4197-BC73-898A3E4B420A}" destId="{620E18F5-CE46-4284-ADA0-D82C1177284D}" srcOrd="0" destOrd="0" parTransId="{928088B9-3D9D-40E3-8647-A696B1A5A5A5}" sibTransId="{200C47F9-273A-42B0-BB28-7BFB1C7FF7FD}"/>
    <dgm:cxn modelId="{53456824-CB90-49C9-BFC0-F343654B7E1C}" srcId="{620E18F5-CE46-4284-ADA0-D82C1177284D}" destId="{C1DA262E-1D5E-4C30-9E64-9D46EA76DF6D}" srcOrd="1" destOrd="0" parTransId="{2A0C9A28-AE13-4B0F-8FF3-1ECE656D8B59}" sibTransId="{C2B12B38-CF7A-49F1-85BA-DBE284608C11}"/>
    <dgm:cxn modelId="{9904D6F7-601D-40B1-A0F0-6E9E1EF64B2B}" type="presOf" srcId="{FC89E738-8DF0-4970-A6C0-3F6C122CFAB3}" destId="{105EBACC-755E-4D88-A129-ECA3B988996F}" srcOrd="0" destOrd="0" presId="urn:microsoft.com/office/officeart/2005/8/layout/radial1"/>
    <dgm:cxn modelId="{FDEC2364-BBF9-414A-AE82-D4AC4E30A9D1}" type="presOf" srcId="{7737891F-278B-4ABD-8E2C-8607780EC13A}" destId="{30C823B2-4343-4D20-A9CB-FAF5A3A32D2C}" srcOrd="0" destOrd="0" presId="urn:microsoft.com/office/officeart/2005/8/layout/radial1"/>
    <dgm:cxn modelId="{530F1E79-8645-4F59-B287-EF1F576E00E5}" type="presOf" srcId="{8E9E843E-FA6B-4A36-B7E6-5631C1A5FC11}" destId="{EDC5CE8E-E316-41D0-B450-402B76ACD9E6}" srcOrd="0" destOrd="0" presId="urn:microsoft.com/office/officeart/2005/8/layout/radial1"/>
    <dgm:cxn modelId="{F0115B21-6681-45C6-96C9-B30CEF89A446}" srcId="{620E18F5-CE46-4284-ADA0-D82C1177284D}" destId="{7737891F-278B-4ABD-8E2C-8607780EC13A}" srcOrd="3" destOrd="0" parTransId="{8E9E843E-FA6B-4A36-B7E6-5631C1A5FC11}" sibTransId="{367CFB37-AC32-47C0-904A-336044E0D2D8}"/>
    <dgm:cxn modelId="{98E9DDF8-60CF-4D0A-A1D5-C7392C817D7A}" srcId="{620E18F5-CE46-4284-ADA0-D82C1177284D}" destId="{FC89E738-8DF0-4970-A6C0-3F6C122CFAB3}" srcOrd="2" destOrd="0" parTransId="{987F340E-58BB-4423-9FEB-57FE16112747}" sibTransId="{BF3D5C17-BDDB-491D-BF33-23ACD540C58B}"/>
    <dgm:cxn modelId="{816809E1-8F82-4ABB-A5FB-95A95FBF489F}" type="presOf" srcId="{D41670DB-42B0-4197-BC73-898A3E4B420A}" destId="{871B9816-48B0-4164-8366-B444C1DBD3A8}" srcOrd="0" destOrd="0" presId="urn:microsoft.com/office/officeart/2005/8/layout/radial1"/>
    <dgm:cxn modelId="{3D5D8097-63EB-4722-8741-D9F5CF0A3C5A}" type="presOf" srcId="{6799D5F5-38DB-40C3-87DC-0A2EB4DA64F0}" destId="{76B6D605-2387-4776-8778-F62C4F28C3E1}" srcOrd="0" destOrd="0" presId="urn:microsoft.com/office/officeart/2005/8/layout/radial1"/>
    <dgm:cxn modelId="{2979695E-A712-4CD2-908B-3CDB4EC8F9E6}" type="presOf" srcId="{E3FFFEE8-BD39-4EF6-942E-3FC73D4760A5}" destId="{B19B2A68-046A-4997-9506-2FBD9F569F16}" srcOrd="0" destOrd="0" presId="urn:microsoft.com/office/officeart/2005/8/layout/radial1"/>
    <dgm:cxn modelId="{395CDF93-4C5A-49B3-8932-7F788AEC9A71}" type="presOf" srcId="{91A38046-D94C-4118-8118-241DCD8B34BA}" destId="{4DF37687-897E-417A-8FAD-6D426202102A}" srcOrd="1" destOrd="0" presId="urn:microsoft.com/office/officeart/2005/8/layout/radial1"/>
    <dgm:cxn modelId="{6B32342E-40A9-485A-986C-7E8DB0E9246D}" type="presOf" srcId="{91A38046-D94C-4118-8118-241DCD8B34BA}" destId="{9BE83CCC-2761-45AA-8F3B-55B9987173A3}" srcOrd="0" destOrd="0" presId="urn:microsoft.com/office/officeart/2005/8/layout/radial1"/>
    <dgm:cxn modelId="{FB637C60-9C95-4996-A06B-58AD1072CA35}" type="presOf" srcId="{B48560F6-02EE-4649-90A1-E65BA257F1B2}" destId="{2F8FAAFF-FE4D-4234-AB0B-5EE826F260E5}" srcOrd="1" destOrd="0" presId="urn:microsoft.com/office/officeart/2005/8/layout/radial1"/>
    <dgm:cxn modelId="{5AEF4FE8-6D8A-4BE9-83B0-D39D0B5D53BD}" type="presOf" srcId="{79D7E7D5-9F83-408A-875A-AEF7EB775ED0}" destId="{BFBCDF5E-AEA5-4A69-A386-B16026BCA1B7}" srcOrd="0" destOrd="0" presId="urn:microsoft.com/office/officeart/2005/8/layout/radial1"/>
    <dgm:cxn modelId="{DF1CFB1B-7E02-4F39-A364-E5D3AA74DF3F}" type="presOf" srcId="{8E9E843E-FA6B-4A36-B7E6-5631C1A5FC11}" destId="{B56E8738-98E0-4577-9863-FF40BB2661A3}" srcOrd="1" destOrd="0" presId="urn:microsoft.com/office/officeart/2005/8/layout/radial1"/>
    <dgm:cxn modelId="{0ED423E4-30DE-4CC3-8DC3-E0C1DFCF44E7}" type="presOf" srcId="{987F340E-58BB-4423-9FEB-57FE16112747}" destId="{5CD44D0C-1B9C-421C-AFDE-57E17A53373B}" srcOrd="0" destOrd="0" presId="urn:microsoft.com/office/officeart/2005/8/layout/radial1"/>
    <dgm:cxn modelId="{D7023B61-D9A3-40F3-96EE-95BDB86FBED3}" type="presOf" srcId="{B48560F6-02EE-4649-90A1-E65BA257F1B2}" destId="{3D0DEBB2-8DF1-4BB6-B9E8-D0B49CEE0238}" srcOrd="0" destOrd="0" presId="urn:microsoft.com/office/officeart/2005/8/layout/radial1"/>
    <dgm:cxn modelId="{091DB692-8845-42CE-936D-8FAE427CF334}" srcId="{620E18F5-CE46-4284-ADA0-D82C1177284D}" destId="{79D7E7D5-9F83-408A-875A-AEF7EB775ED0}" srcOrd="0" destOrd="0" parTransId="{91A38046-D94C-4118-8118-241DCD8B34BA}" sibTransId="{D5C3DB07-59F7-41DA-9A3E-5CFD6EB8EF6F}"/>
    <dgm:cxn modelId="{ADE953B2-4ACB-463F-9438-FD3AB1A01A8C}" type="presOf" srcId="{620E18F5-CE46-4284-ADA0-D82C1177284D}" destId="{B4993449-5468-473E-8A97-EE900DFC1C4B}" srcOrd="0" destOrd="0" presId="urn:microsoft.com/office/officeart/2005/8/layout/radial1"/>
    <dgm:cxn modelId="{E7F55FF0-86DA-47A6-A585-F2281F597DBD}" type="presOf" srcId="{2A0C9A28-AE13-4B0F-8FF3-1ECE656D8B59}" destId="{49FA4A8D-DBA6-4B84-900C-07F6EBADBB9B}" srcOrd="0" destOrd="0" presId="urn:microsoft.com/office/officeart/2005/8/layout/radial1"/>
    <dgm:cxn modelId="{476BD4DA-163D-4E74-84C5-D30775145B3A}" srcId="{620E18F5-CE46-4284-ADA0-D82C1177284D}" destId="{6799D5F5-38DB-40C3-87DC-0A2EB4DA64F0}" srcOrd="5" destOrd="0" parTransId="{B48560F6-02EE-4649-90A1-E65BA257F1B2}" sibTransId="{0748445B-B2AD-4850-976F-69811CDA00D0}"/>
    <dgm:cxn modelId="{35621033-19CC-429F-B75E-4FBACBE8FACA}" type="presParOf" srcId="{871B9816-48B0-4164-8366-B444C1DBD3A8}" destId="{B4993449-5468-473E-8A97-EE900DFC1C4B}" srcOrd="0" destOrd="0" presId="urn:microsoft.com/office/officeart/2005/8/layout/radial1"/>
    <dgm:cxn modelId="{C8884F72-67FA-4327-8C5D-AEC8F36F26F2}" type="presParOf" srcId="{871B9816-48B0-4164-8366-B444C1DBD3A8}" destId="{9BE83CCC-2761-45AA-8F3B-55B9987173A3}" srcOrd="1" destOrd="0" presId="urn:microsoft.com/office/officeart/2005/8/layout/radial1"/>
    <dgm:cxn modelId="{07935CF2-3DDF-4525-BC5D-D5935E2DD53B}" type="presParOf" srcId="{9BE83CCC-2761-45AA-8F3B-55B9987173A3}" destId="{4DF37687-897E-417A-8FAD-6D426202102A}" srcOrd="0" destOrd="0" presId="urn:microsoft.com/office/officeart/2005/8/layout/radial1"/>
    <dgm:cxn modelId="{BCA4BC1F-90B8-4A1F-B15C-A39902646D22}" type="presParOf" srcId="{871B9816-48B0-4164-8366-B444C1DBD3A8}" destId="{BFBCDF5E-AEA5-4A69-A386-B16026BCA1B7}" srcOrd="2" destOrd="0" presId="urn:microsoft.com/office/officeart/2005/8/layout/radial1"/>
    <dgm:cxn modelId="{490FAC0A-4655-494A-801D-51D6B2633737}" type="presParOf" srcId="{871B9816-48B0-4164-8366-B444C1DBD3A8}" destId="{49FA4A8D-DBA6-4B84-900C-07F6EBADBB9B}" srcOrd="3" destOrd="0" presId="urn:microsoft.com/office/officeart/2005/8/layout/radial1"/>
    <dgm:cxn modelId="{4CE211BB-9FC3-42CF-A0C6-26D7A5ED08AF}" type="presParOf" srcId="{49FA4A8D-DBA6-4B84-900C-07F6EBADBB9B}" destId="{DF294424-6A3E-4126-A6BD-525370D6084B}" srcOrd="0" destOrd="0" presId="urn:microsoft.com/office/officeart/2005/8/layout/radial1"/>
    <dgm:cxn modelId="{12381B0D-D4B5-4FEB-91BA-957E4FEEF977}" type="presParOf" srcId="{871B9816-48B0-4164-8366-B444C1DBD3A8}" destId="{C407F80B-814F-4465-8457-8E9DCFFCF39B}" srcOrd="4" destOrd="0" presId="urn:microsoft.com/office/officeart/2005/8/layout/radial1"/>
    <dgm:cxn modelId="{4D027F2D-D6F1-4F85-84FB-1D7CA0F4E1AA}" type="presParOf" srcId="{871B9816-48B0-4164-8366-B444C1DBD3A8}" destId="{5CD44D0C-1B9C-421C-AFDE-57E17A53373B}" srcOrd="5" destOrd="0" presId="urn:microsoft.com/office/officeart/2005/8/layout/radial1"/>
    <dgm:cxn modelId="{D4F142B2-47D3-4255-B8B5-B2D103086115}" type="presParOf" srcId="{5CD44D0C-1B9C-421C-AFDE-57E17A53373B}" destId="{4FE7A0AF-746E-4356-BD21-25EDD78CB2D6}" srcOrd="0" destOrd="0" presId="urn:microsoft.com/office/officeart/2005/8/layout/radial1"/>
    <dgm:cxn modelId="{281CA327-1E29-450F-8B3F-60FA942E755A}" type="presParOf" srcId="{871B9816-48B0-4164-8366-B444C1DBD3A8}" destId="{105EBACC-755E-4D88-A129-ECA3B988996F}" srcOrd="6" destOrd="0" presId="urn:microsoft.com/office/officeart/2005/8/layout/radial1"/>
    <dgm:cxn modelId="{3AA6325C-C8EF-449C-85FA-3B581F99B791}" type="presParOf" srcId="{871B9816-48B0-4164-8366-B444C1DBD3A8}" destId="{EDC5CE8E-E316-41D0-B450-402B76ACD9E6}" srcOrd="7" destOrd="0" presId="urn:microsoft.com/office/officeart/2005/8/layout/radial1"/>
    <dgm:cxn modelId="{22F2BD97-DE9A-4482-95CC-75BA54269F2C}" type="presParOf" srcId="{EDC5CE8E-E316-41D0-B450-402B76ACD9E6}" destId="{B56E8738-98E0-4577-9863-FF40BB2661A3}" srcOrd="0" destOrd="0" presId="urn:microsoft.com/office/officeart/2005/8/layout/radial1"/>
    <dgm:cxn modelId="{F8F0A5B5-6F68-4F25-BCCF-37B4946FC865}" type="presParOf" srcId="{871B9816-48B0-4164-8366-B444C1DBD3A8}" destId="{30C823B2-4343-4D20-A9CB-FAF5A3A32D2C}" srcOrd="8" destOrd="0" presId="urn:microsoft.com/office/officeart/2005/8/layout/radial1"/>
    <dgm:cxn modelId="{389793D1-1446-497C-9A77-015823AEEE9E}" type="presParOf" srcId="{871B9816-48B0-4164-8366-B444C1DBD3A8}" destId="{382E9175-BF88-45FF-B80E-5ED7FB7BECAD}" srcOrd="9" destOrd="0" presId="urn:microsoft.com/office/officeart/2005/8/layout/radial1"/>
    <dgm:cxn modelId="{C2A7BD7F-8C03-4374-99D0-E5F6EAAEFE4D}" type="presParOf" srcId="{382E9175-BF88-45FF-B80E-5ED7FB7BECAD}" destId="{D667F0E1-F49D-4C52-9021-B793F45B4EF1}" srcOrd="0" destOrd="0" presId="urn:microsoft.com/office/officeart/2005/8/layout/radial1"/>
    <dgm:cxn modelId="{0214AF6A-2CAC-45ED-BE23-93BC516FD1DE}" type="presParOf" srcId="{871B9816-48B0-4164-8366-B444C1DBD3A8}" destId="{B19B2A68-046A-4997-9506-2FBD9F569F16}" srcOrd="10" destOrd="0" presId="urn:microsoft.com/office/officeart/2005/8/layout/radial1"/>
    <dgm:cxn modelId="{F7924706-0200-4776-BFB4-07F3E5A630CB}" type="presParOf" srcId="{871B9816-48B0-4164-8366-B444C1DBD3A8}" destId="{3D0DEBB2-8DF1-4BB6-B9E8-D0B49CEE0238}" srcOrd="11" destOrd="0" presId="urn:microsoft.com/office/officeart/2005/8/layout/radial1"/>
    <dgm:cxn modelId="{6583B0E0-13BC-4224-8818-1D7952F9307E}" type="presParOf" srcId="{3D0DEBB2-8DF1-4BB6-B9E8-D0B49CEE0238}" destId="{2F8FAAFF-FE4D-4234-AB0B-5EE826F260E5}" srcOrd="0" destOrd="0" presId="urn:microsoft.com/office/officeart/2005/8/layout/radial1"/>
    <dgm:cxn modelId="{F849BDB5-8B29-4B59-9C00-017793F8E358}" type="presParOf" srcId="{871B9816-48B0-4164-8366-B444C1DBD3A8}" destId="{76B6D605-2387-4776-8778-F62C4F28C3E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40C9E-F0CF-45CE-8A3D-2C72C00ED3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4600B4A-6737-46BE-9B3F-1BB357A734B8}">
      <dgm:prSet phldrT="[文本]" custT="1"/>
      <dgm:spPr>
        <a:solidFill>
          <a:schemeClr val="accent2"/>
        </a:solidFill>
      </dgm:spPr>
      <dgm:t>
        <a:bodyPr/>
        <a:lstStyle/>
        <a:p>
          <a:r>
            <a:rPr lang="zh-CN" altLang="en-US" sz="1800" dirty="0" smtClean="0"/>
            <a:t>简单地以第三方物流代替自营物流，节约成本</a:t>
          </a:r>
          <a:r>
            <a:rPr lang="en-US" altLang="zh-CN" sz="1800" dirty="0" smtClean="0"/>
            <a:t>5%</a:t>
          </a:r>
          <a:endParaRPr lang="zh-CN" altLang="en-US" sz="1800" dirty="0"/>
        </a:p>
      </dgm:t>
    </dgm:pt>
    <dgm:pt modelId="{367BF2B2-D02A-47BE-B937-A1F908266674}" cxnId="{5EE015EC-A16E-423A-AC04-4EA95323EDEE}" type="parTrans">
      <dgm:prSet/>
      <dgm:spPr/>
      <dgm:t>
        <a:bodyPr/>
        <a:lstStyle/>
        <a:p>
          <a:endParaRPr lang="zh-CN" altLang="en-US"/>
        </a:p>
      </dgm:t>
    </dgm:pt>
    <dgm:pt modelId="{7FCD6F28-F4D2-434D-B428-02C87D52AB06}" cxnId="{5EE015EC-A16E-423A-AC04-4EA95323EDEE}" type="sibTrans">
      <dgm:prSet/>
      <dgm:spPr/>
      <dgm:t>
        <a:bodyPr/>
        <a:lstStyle/>
        <a:p>
          <a:endParaRPr lang="zh-CN" altLang="en-US"/>
        </a:p>
      </dgm:t>
    </dgm:pt>
    <dgm:pt modelId="{6FD9218B-C887-4842-92AA-F379A5CCD061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en-US" sz="1800" dirty="0" smtClean="0"/>
            <a:t>利用第三方优势进行资源整合，部分改进原有物流流程，节约成本</a:t>
          </a:r>
          <a:r>
            <a:rPr lang="en-US" altLang="zh-CN" sz="1800" dirty="0" smtClean="0"/>
            <a:t>5%-10%</a:t>
          </a:r>
          <a:endParaRPr lang="zh-CN" altLang="en-US" sz="1800" dirty="0"/>
        </a:p>
      </dgm:t>
    </dgm:pt>
    <dgm:pt modelId="{17C8D471-692E-4709-AEAA-107E50E42E33}" cxnId="{85CB40BD-3D35-405B-A81F-3B7138DA85D1}" type="parTrans">
      <dgm:prSet/>
      <dgm:spPr/>
      <dgm:t>
        <a:bodyPr/>
        <a:lstStyle/>
        <a:p>
          <a:endParaRPr lang="zh-CN" altLang="en-US"/>
        </a:p>
      </dgm:t>
    </dgm:pt>
    <dgm:pt modelId="{CA2F6754-7D9D-4FA4-B1E2-1526AEA395E8}" cxnId="{85CB40BD-3D35-405B-A81F-3B7138DA85D1}" type="sibTrans">
      <dgm:prSet/>
      <dgm:spPr/>
      <dgm:t>
        <a:bodyPr/>
        <a:lstStyle/>
        <a:p>
          <a:endParaRPr lang="zh-CN" altLang="en-US"/>
        </a:p>
      </dgm:t>
    </dgm:pt>
    <dgm:pt modelId="{09D6F51E-FD91-410F-A06C-F220CAAA9EB3}">
      <dgm:prSet phldrT="[文本]" custT="1"/>
      <dgm:spPr>
        <a:solidFill>
          <a:srgbClr val="F06C5E"/>
        </a:solidFill>
      </dgm:spPr>
      <dgm:t>
        <a:bodyPr/>
        <a:lstStyle/>
        <a:p>
          <a:r>
            <a:rPr lang="zh-CN" altLang="en-US" sz="1800" dirty="0" smtClean="0"/>
            <a:t>通过第三方物流对物流流程进行重组，并延伸至整个供应链，节约</a:t>
          </a:r>
          <a:r>
            <a:rPr lang="en-US" altLang="zh-CN" sz="1800" dirty="0" smtClean="0"/>
            <a:t>10%-20%</a:t>
          </a:r>
          <a:endParaRPr lang="zh-CN" altLang="en-US" sz="1800" dirty="0"/>
        </a:p>
      </dgm:t>
    </dgm:pt>
    <dgm:pt modelId="{9B9A754D-ABE0-4A18-B3CD-4F05B361D877}" cxnId="{953F09FB-790D-47DE-9AB9-ED3138A4499E}" type="parTrans">
      <dgm:prSet/>
      <dgm:spPr/>
      <dgm:t>
        <a:bodyPr/>
        <a:lstStyle/>
        <a:p>
          <a:endParaRPr lang="zh-CN" altLang="en-US"/>
        </a:p>
      </dgm:t>
    </dgm:pt>
    <dgm:pt modelId="{7F8DBF6A-0239-4E39-8916-0B39D168ECD4}" cxnId="{953F09FB-790D-47DE-9AB9-ED3138A4499E}" type="sibTrans">
      <dgm:prSet/>
      <dgm:spPr/>
      <dgm:t>
        <a:bodyPr/>
        <a:lstStyle/>
        <a:p>
          <a:endParaRPr lang="zh-CN" altLang="en-US"/>
        </a:p>
      </dgm:t>
    </dgm:pt>
    <dgm:pt modelId="{3AFC7005-2D52-469C-A9DF-A7F871D0FDD3}" type="pres">
      <dgm:prSet presAssocID="{33240C9E-F0CF-45CE-8A3D-2C72C00ED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51CE301-D5ED-49A9-ACFA-D66D4FDB53E6}" type="pres">
      <dgm:prSet presAssocID="{04600B4A-6737-46BE-9B3F-1BB357A734B8}" presName="parentLin" presStyleCnt="0"/>
      <dgm:spPr/>
    </dgm:pt>
    <dgm:pt modelId="{29329C9D-6515-4217-B833-6FC1198780AB}" type="pres">
      <dgm:prSet presAssocID="{04600B4A-6737-46BE-9B3F-1BB357A734B8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669A76C-6FDF-47B4-8EF7-09F48A77D63A}" type="pres">
      <dgm:prSet presAssocID="{04600B4A-6737-46BE-9B3F-1BB357A734B8}" presName="parentText" presStyleLbl="node1" presStyleIdx="0" presStyleCnt="3" custScaleY="458921" custLinFactNeighborX="-73856" custLinFactNeighborY="-1819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B9D0CE-78F0-48DE-9989-C55982B5D1BF}" type="pres">
      <dgm:prSet presAssocID="{04600B4A-6737-46BE-9B3F-1BB357A734B8}" presName="negativeSpace" presStyleCnt="0"/>
      <dgm:spPr/>
    </dgm:pt>
    <dgm:pt modelId="{C5ED8A7D-E97E-46B4-B92F-01DC71D4D8ED}" type="pres">
      <dgm:prSet presAssocID="{04600B4A-6737-46BE-9B3F-1BB357A734B8}" presName="childText" presStyleLbl="conFgAcc1" presStyleIdx="0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6EEAB415-558B-47C9-9047-B7C453A49755}" type="pres">
      <dgm:prSet presAssocID="{7FCD6F28-F4D2-434D-B428-02C87D52AB06}" presName="spaceBetweenRectangles" presStyleCnt="0"/>
      <dgm:spPr/>
    </dgm:pt>
    <dgm:pt modelId="{A9D676AC-A796-4581-B565-05244634C4D7}" type="pres">
      <dgm:prSet presAssocID="{6FD9218B-C887-4842-92AA-F379A5CCD061}" presName="parentLin" presStyleCnt="0"/>
      <dgm:spPr/>
    </dgm:pt>
    <dgm:pt modelId="{D7F3A389-4B7C-4F0A-9E86-824EF83BD43F}" type="pres">
      <dgm:prSet presAssocID="{6FD9218B-C887-4842-92AA-F379A5CCD061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F2323D4B-736A-452C-BE20-BDE89164E1F8}" type="pres">
      <dgm:prSet presAssocID="{6FD9218B-C887-4842-92AA-F379A5CCD061}" presName="parentText" presStyleLbl="node1" presStyleIdx="1" presStyleCnt="3" custScaleY="444941" custLinFactX="7213" custLinFactNeighborX="100000" custLinFactNeighborY="1128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662E57-C4F1-4406-BFE2-02C3EC140870}" type="pres">
      <dgm:prSet presAssocID="{6FD9218B-C887-4842-92AA-F379A5CCD061}" presName="negativeSpace" presStyleCnt="0"/>
      <dgm:spPr/>
    </dgm:pt>
    <dgm:pt modelId="{2BC585CA-50A9-4EE4-9CDA-2E99A9E78003}" type="pres">
      <dgm:prSet presAssocID="{6FD9218B-C887-4842-92AA-F379A5CCD061}" presName="childText" presStyleLbl="conFgAcc1" presStyleIdx="1" presStyleCnt="3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3AE8F952-DB83-4DD1-9ED9-6C9C9A4423A3}" type="pres">
      <dgm:prSet presAssocID="{CA2F6754-7D9D-4FA4-B1E2-1526AEA395E8}" presName="spaceBetweenRectangles" presStyleCnt="0"/>
      <dgm:spPr/>
    </dgm:pt>
    <dgm:pt modelId="{5D9A3396-7ABD-4A95-A9C1-996CDB18A8E0}" type="pres">
      <dgm:prSet presAssocID="{09D6F51E-FD91-410F-A06C-F220CAAA9EB3}" presName="parentLin" presStyleCnt="0"/>
      <dgm:spPr/>
    </dgm:pt>
    <dgm:pt modelId="{1BA324B4-AB16-4958-87BB-4F68E124FEAA}" type="pres">
      <dgm:prSet presAssocID="{09D6F51E-FD91-410F-A06C-F220CAAA9EB3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E80F804F-DCC1-4F43-889E-ACB12F79A92F}" type="pres">
      <dgm:prSet presAssocID="{09D6F51E-FD91-410F-A06C-F220CAAA9EB3}" presName="parentText" presStyleLbl="node1" presStyleIdx="2" presStyleCnt="3" custScaleY="392512" custLinFactX="25587" custLinFactNeighborX="100000" custLinFactNeighborY="54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437793-9AC4-4E9E-8A9C-8EF68569449C}" type="pres">
      <dgm:prSet presAssocID="{09D6F51E-FD91-410F-A06C-F220CAAA9EB3}" presName="negativeSpace" presStyleCnt="0"/>
      <dgm:spPr/>
    </dgm:pt>
    <dgm:pt modelId="{C9F5DD3D-0EB6-4906-B374-C4977BA2BF46}" type="pres">
      <dgm:prSet presAssocID="{09D6F51E-FD91-410F-A06C-F220CAAA9EB3}" presName="childText" presStyleLbl="conFgAcc1" presStyleIdx="2" presStyleCnt="3">
        <dgm:presLayoutVars>
          <dgm:bulletEnabled val="1"/>
        </dgm:presLayoutVars>
      </dgm:prSet>
      <dgm:spPr>
        <a:solidFill>
          <a:srgbClr val="F9B56B">
            <a:alpha val="90000"/>
          </a:srgbClr>
        </a:solidFill>
      </dgm:spPr>
    </dgm:pt>
  </dgm:ptLst>
  <dgm:cxnLst>
    <dgm:cxn modelId="{07FE2399-969C-44B1-ACAC-81FACEFA240E}" type="presOf" srcId="{6FD9218B-C887-4842-92AA-F379A5CCD061}" destId="{D7F3A389-4B7C-4F0A-9E86-824EF83BD43F}" srcOrd="0" destOrd="0" presId="urn:microsoft.com/office/officeart/2005/8/layout/list1"/>
    <dgm:cxn modelId="{2EA21B01-48E9-4E46-B538-ECF4144082B9}" type="presOf" srcId="{09D6F51E-FD91-410F-A06C-F220CAAA9EB3}" destId="{E80F804F-DCC1-4F43-889E-ACB12F79A92F}" srcOrd="1" destOrd="0" presId="urn:microsoft.com/office/officeart/2005/8/layout/list1"/>
    <dgm:cxn modelId="{83398571-42F7-4149-A67E-EEA266617B60}" type="presOf" srcId="{09D6F51E-FD91-410F-A06C-F220CAAA9EB3}" destId="{1BA324B4-AB16-4958-87BB-4F68E124FEAA}" srcOrd="0" destOrd="0" presId="urn:microsoft.com/office/officeart/2005/8/layout/list1"/>
    <dgm:cxn modelId="{CDF8F880-A26C-4E54-B595-6E32290522B1}" type="presOf" srcId="{33240C9E-F0CF-45CE-8A3D-2C72C00ED3BB}" destId="{3AFC7005-2D52-469C-A9DF-A7F871D0FDD3}" srcOrd="0" destOrd="0" presId="urn:microsoft.com/office/officeart/2005/8/layout/list1"/>
    <dgm:cxn modelId="{D796A282-FCDF-48A1-BF34-6957AA1C76EB}" type="presOf" srcId="{04600B4A-6737-46BE-9B3F-1BB357A734B8}" destId="{29329C9D-6515-4217-B833-6FC1198780AB}" srcOrd="0" destOrd="0" presId="urn:microsoft.com/office/officeart/2005/8/layout/list1"/>
    <dgm:cxn modelId="{953F09FB-790D-47DE-9AB9-ED3138A4499E}" srcId="{33240C9E-F0CF-45CE-8A3D-2C72C00ED3BB}" destId="{09D6F51E-FD91-410F-A06C-F220CAAA9EB3}" srcOrd="2" destOrd="0" parTransId="{9B9A754D-ABE0-4A18-B3CD-4F05B361D877}" sibTransId="{7F8DBF6A-0239-4E39-8916-0B39D168ECD4}"/>
    <dgm:cxn modelId="{85CB40BD-3D35-405B-A81F-3B7138DA85D1}" srcId="{33240C9E-F0CF-45CE-8A3D-2C72C00ED3BB}" destId="{6FD9218B-C887-4842-92AA-F379A5CCD061}" srcOrd="1" destOrd="0" parTransId="{17C8D471-692E-4709-AEAA-107E50E42E33}" sibTransId="{CA2F6754-7D9D-4FA4-B1E2-1526AEA395E8}"/>
    <dgm:cxn modelId="{138CAAD9-A19F-4860-BDF3-FB0E7A78CCA7}" type="presOf" srcId="{6FD9218B-C887-4842-92AA-F379A5CCD061}" destId="{F2323D4B-736A-452C-BE20-BDE89164E1F8}" srcOrd="1" destOrd="0" presId="urn:microsoft.com/office/officeart/2005/8/layout/list1"/>
    <dgm:cxn modelId="{651BBCC9-D5CC-4B55-93E4-FD8C8ACC1DFE}" type="presOf" srcId="{04600B4A-6737-46BE-9B3F-1BB357A734B8}" destId="{D669A76C-6FDF-47B4-8EF7-09F48A77D63A}" srcOrd="1" destOrd="0" presId="urn:microsoft.com/office/officeart/2005/8/layout/list1"/>
    <dgm:cxn modelId="{5EE015EC-A16E-423A-AC04-4EA95323EDEE}" srcId="{33240C9E-F0CF-45CE-8A3D-2C72C00ED3BB}" destId="{04600B4A-6737-46BE-9B3F-1BB357A734B8}" srcOrd="0" destOrd="0" parTransId="{367BF2B2-D02A-47BE-B937-A1F908266674}" sibTransId="{7FCD6F28-F4D2-434D-B428-02C87D52AB06}"/>
    <dgm:cxn modelId="{A0F0EC4F-53BC-47DB-A8AE-E9F240EEE492}" type="presParOf" srcId="{3AFC7005-2D52-469C-A9DF-A7F871D0FDD3}" destId="{851CE301-D5ED-49A9-ACFA-D66D4FDB53E6}" srcOrd="0" destOrd="0" presId="urn:microsoft.com/office/officeart/2005/8/layout/list1"/>
    <dgm:cxn modelId="{99B7A33B-AE0C-44F9-BFC5-19D99CA1C429}" type="presParOf" srcId="{851CE301-D5ED-49A9-ACFA-D66D4FDB53E6}" destId="{29329C9D-6515-4217-B833-6FC1198780AB}" srcOrd="0" destOrd="0" presId="urn:microsoft.com/office/officeart/2005/8/layout/list1"/>
    <dgm:cxn modelId="{079A159F-3159-4FB6-857E-AC35E9E324EC}" type="presParOf" srcId="{851CE301-D5ED-49A9-ACFA-D66D4FDB53E6}" destId="{D669A76C-6FDF-47B4-8EF7-09F48A77D63A}" srcOrd="1" destOrd="0" presId="urn:microsoft.com/office/officeart/2005/8/layout/list1"/>
    <dgm:cxn modelId="{1A9E7731-4E17-4A48-A503-9C65E7B7FCF6}" type="presParOf" srcId="{3AFC7005-2D52-469C-A9DF-A7F871D0FDD3}" destId="{A5B9D0CE-78F0-48DE-9989-C55982B5D1BF}" srcOrd="1" destOrd="0" presId="urn:microsoft.com/office/officeart/2005/8/layout/list1"/>
    <dgm:cxn modelId="{2325C37E-1F5C-4EDA-8A32-BE33B1B13B29}" type="presParOf" srcId="{3AFC7005-2D52-469C-A9DF-A7F871D0FDD3}" destId="{C5ED8A7D-E97E-46B4-B92F-01DC71D4D8ED}" srcOrd="2" destOrd="0" presId="urn:microsoft.com/office/officeart/2005/8/layout/list1"/>
    <dgm:cxn modelId="{496E036E-036D-4168-BD76-2E4EC7BFC1FA}" type="presParOf" srcId="{3AFC7005-2D52-469C-A9DF-A7F871D0FDD3}" destId="{6EEAB415-558B-47C9-9047-B7C453A49755}" srcOrd="3" destOrd="0" presId="urn:microsoft.com/office/officeart/2005/8/layout/list1"/>
    <dgm:cxn modelId="{05065771-8FA5-4382-9D4A-606DF837F9B4}" type="presParOf" srcId="{3AFC7005-2D52-469C-A9DF-A7F871D0FDD3}" destId="{A9D676AC-A796-4581-B565-05244634C4D7}" srcOrd="4" destOrd="0" presId="urn:microsoft.com/office/officeart/2005/8/layout/list1"/>
    <dgm:cxn modelId="{0C3B81FF-FD3F-465C-AB0B-AB168DCF3FC4}" type="presParOf" srcId="{A9D676AC-A796-4581-B565-05244634C4D7}" destId="{D7F3A389-4B7C-4F0A-9E86-824EF83BD43F}" srcOrd="0" destOrd="0" presId="urn:microsoft.com/office/officeart/2005/8/layout/list1"/>
    <dgm:cxn modelId="{AEAE1070-8F3E-42BC-A291-4F0A52192532}" type="presParOf" srcId="{A9D676AC-A796-4581-B565-05244634C4D7}" destId="{F2323D4B-736A-452C-BE20-BDE89164E1F8}" srcOrd="1" destOrd="0" presId="urn:microsoft.com/office/officeart/2005/8/layout/list1"/>
    <dgm:cxn modelId="{3AA40DD7-CA80-45D9-BA2C-9C9DA4200B9F}" type="presParOf" srcId="{3AFC7005-2D52-469C-A9DF-A7F871D0FDD3}" destId="{6E662E57-C4F1-4406-BFE2-02C3EC140870}" srcOrd="5" destOrd="0" presId="urn:microsoft.com/office/officeart/2005/8/layout/list1"/>
    <dgm:cxn modelId="{1F959A8C-FB12-4C9D-9177-8FEDFEE43DD8}" type="presParOf" srcId="{3AFC7005-2D52-469C-A9DF-A7F871D0FDD3}" destId="{2BC585CA-50A9-4EE4-9CDA-2E99A9E78003}" srcOrd="6" destOrd="0" presId="urn:microsoft.com/office/officeart/2005/8/layout/list1"/>
    <dgm:cxn modelId="{8E41B9AA-7584-4BDD-9711-544976A6B340}" type="presParOf" srcId="{3AFC7005-2D52-469C-A9DF-A7F871D0FDD3}" destId="{3AE8F952-DB83-4DD1-9ED9-6C9C9A4423A3}" srcOrd="7" destOrd="0" presId="urn:microsoft.com/office/officeart/2005/8/layout/list1"/>
    <dgm:cxn modelId="{D75C8CA9-B8AA-4195-885F-15DC681A4E76}" type="presParOf" srcId="{3AFC7005-2D52-469C-A9DF-A7F871D0FDD3}" destId="{5D9A3396-7ABD-4A95-A9C1-996CDB18A8E0}" srcOrd="8" destOrd="0" presId="urn:microsoft.com/office/officeart/2005/8/layout/list1"/>
    <dgm:cxn modelId="{EAB60019-E6AB-4F76-B0C4-291486D02ED8}" type="presParOf" srcId="{5D9A3396-7ABD-4A95-A9C1-996CDB18A8E0}" destId="{1BA324B4-AB16-4958-87BB-4F68E124FEAA}" srcOrd="0" destOrd="0" presId="urn:microsoft.com/office/officeart/2005/8/layout/list1"/>
    <dgm:cxn modelId="{0FDF0F3A-2F35-4E12-A56C-85A7D17A1376}" type="presParOf" srcId="{5D9A3396-7ABD-4A95-A9C1-996CDB18A8E0}" destId="{E80F804F-DCC1-4F43-889E-ACB12F79A92F}" srcOrd="1" destOrd="0" presId="urn:microsoft.com/office/officeart/2005/8/layout/list1"/>
    <dgm:cxn modelId="{387E7F12-F0D4-48A4-9758-0C0E8B97BC6A}" type="presParOf" srcId="{3AFC7005-2D52-469C-A9DF-A7F871D0FDD3}" destId="{83437793-9AC4-4E9E-8A9C-8EF68569449C}" srcOrd="9" destOrd="0" presId="urn:microsoft.com/office/officeart/2005/8/layout/list1"/>
    <dgm:cxn modelId="{0E88C8C5-AA9F-40EA-BF21-BFB0BFB0AFC8}" type="presParOf" srcId="{3AFC7005-2D52-469C-A9DF-A7F871D0FDD3}" destId="{C9F5DD3D-0EB6-4906-B374-C4977BA2BF46}" srcOrd="10" destOrd="0" presId="urn:microsoft.com/office/officeart/2005/8/layout/list1"/>
  </dgm:cxnLst>
  <dgm:bg/>
  <dgm:whole>
    <a:ln w="38100">
      <a:solidFill>
        <a:srgbClr val="F06C5E"/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3449-5468-473E-8A97-EE900DFC1C4B}">
      <dsp:nvSpPr>
        <dsp:cNvPr id="0" name=""/>
        <dsp:cNvSpPr/>
      </dsp:nvSpPr>
      <dsp:spPr>
        <a:xfrm>
          <a:off x="2948709" y="1734263"/>
          <a:ext cx="1317819" cy="131781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>
              <a:ea typeface="黑体"/>
            </a:rPr>
            <a:t>改变</a:t>
          </a:r>
          <a:endParaRPr lang="en-US" altLang="zh-CN" sz="2500" kern="1200" dirty="0" smtClean="0">
            <a:ea typeface="黑体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>
              <a:ea typeface="黑体"/>
            </a:rPr>
            <a:t>世界</a:t>
          </a:r>
          <a:endParaRPr lang="zh-CN" altLang="en-US" sz="2500" kern="1200" dirty="0"/>
        </a:p>
      </dsp:txBody>
      <dsp:txXfrm>
        <a:off x="3141699" y="1927253"/>
        <a:ext cx="931839" cy="931839"/>
      </dsp:txXfrm>
    </dsp:sp>
    <dsp:sp modelId="{9BE83CCC-2761-45AA-8F3B-55B9987173A3}">
      <dsp:nvSpPr>
        <dsp:cNvPr id="0" name=""/>
        <dsp:cNvSpPr/>
      </dsp:nvSpPr>
      <dsp:spPr>
        <a:xfrm rot="16200000">
          <a:off x="3408305" y="1518511"/>
          <a:ext cx="398627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98627" y="1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597653" y="1524984"/>
        <a:ext cx="19931" cy="19931"/>
      </dsp:txXfrm>
    </dsp:sp>
    <dsp:sp modelId="{BFBCDF5E-AEA5-4A69-A386-B16026BCA1B7}">
      <dsp:nvSpPr>
        <dsp:cNvPr id="0" name=""/>
        <dsp:cNvSpPr/>
      </dsp:nvSpPr>
      <dsp:spPr>
        <a:xfrm>
          <a:off x="2948709" y="17817"/>
          <a:ext cx="1317819" cy="131781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克里斯多夫</a:t>
          </a:r>
          <a:endParaRPr lang="zh-CN" altLang="en-US" sz="1900" kern="1200" dirty="0"/>
        </a:p>
      </dsp:txBody>
      <dsp:txXfrm>
        <a:off x="3141699" y="210807"/>
        <a:ext cx="931839" cy="931839"/>
      </dsp:txXfrm>
    </dsp:sp>
    <dsp:sp modelId="{49FA4A8D-DBA6-4B84-900C-07F6EBADBB9B}">
      <dsp:nvSpPr>
        <dsp:cNvPr id="0" name=""/>
        <dsp:cNvSpPr/>
      </dsp:nvSpPr>
      <dsp:spPr>
        <a:xfrm rot="19800000">
          <a:off x="4151548" y="1947623"/>
          <a:ext cx="398627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98627" y="1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340896" y="1954095"/>
        <a:ext cx="19931" cy="19931"/>
      </dsp:txXfrm>
    </dsp:sp>
    <dsp:sp modelId="{C407F80B-814F-4465-8457-8E9DCFFCF39B}">
      <dsp:nvSpPr>
        <dsp:cNvPr id="0" name=""/>
        <dsp:cNvSpPr/>
      </dsp:nvSpPr>
      <dsp:spPr>
        <a:xfrm>
          <a:off x="4435195" y="876040"/>
          <a:ext cx="1317819" cy="131781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弗里</a:t>
          </a:r>
          <a:endParaRPr lang="en-US" altLang="zh-CN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德曼</a:t>
          </a:r>
          <a:endParaRPr lang="zh-CN" altLang="en-US" sz="1900" kern="1200" dirty="0"/>
        </a:p>
      </dsp:txBody>
      <dsp:txXfrm>
        <a:off x="4628185" y="1069030"/>
        <a:ext cx="931839" cy="931839"/>
      </dsp:txXfrm>
    </dsp:sp>
    <dsp:sp modelId="{5CD44D0C-1B9C-421C-AFDE-57E17A53373B}">
      <dsp:nvSpPr>
        <dsp:cNvPr id="0" name=""/>
        <dsp:cNvSpPr/>
      </dsp:nvSpPr>
      <dsp:spPr>
        <a:xfrm rot="1800000">
          <a:off x="4151548" y="2805846"/>
          <a:ext cx="398627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98627" y="1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340896" y="2812318"/>
        <a:ext cx="19931" cy="19931"/>
      </dsp:txXfrm>
    </dsp:sp>
    <dsp:sp modelId="{105EBACC-755E-4D88-A129-ECA3B988996F}">
      <dsp:nvSpPr>
        <dsp:cNvPr id="0" name=""/>
        <dsp:cNvSpPr/>
      </dsp:nvSpPr>
      <dsp:spPr>
        <a:xfrm>
          <a:off x="4435195" y="2592486"/>
          <a:ext cx="1317819" cy="131781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ea typeface="黑体"/>
            </a:rPr>
            <a:t>吴敬琏</a:t>
          </a:r>
          <a:endParaRPr lang="zh-CN" altLang="en-US" sz="1900" kern="1200" dirty="0">
            <a:ea typeface="黑体"/>
          </a:endParaRPr>
        </a:p>
      </dsp:txBody>
      <dsp:txXfrm>
        <a:off x="4628185" y="2785476"/>
        <a:ext cx="931839" cy="931839"/>
      </dsp:txXfrm>
    </dsp:sp>
    <dsp:sp modelId="{EDC5CE8E-E316-41D0-B450-402B76ACD9E6}">
      <dsp:nvSpPr>
        <dsp:cNvPr id="0" name=""/>
        <dsp:cNvSpPr/>
      </dsp:nvSpPr>
      <dsp:spPr>
        <a:xfrm rot="5400000">
          <a:off x="3408305" y="3234958"/>
          <a:ext cx="398627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98627" y="1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597653" y="3241430"/>
        <a:ext cx="19931" cy="19931"/>
      </dsp:txXfrm>
    </dsp:sp>
    <dsp:sp modelId="{30C823B2-4343-4D20-A9CB-FAF5A3A32D2C}">
      <dsp:nvSpPr>
        <dsp:cNvPr id="0" name=""/>
        <dsp:cNvSpPr/>
      </dsp:nvSpPr>
      <dsp:spPr>
        <a:xfrm>
          <a:off x="2948709" y="3450709"/>
          <a:ext cx="1317819" cy="131781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迈克尔</a:t>
          </a:r>
          <a:r>
            <a:rPr lang="en-US" altLang="zh-CN" sz="1900" kern="1200" dirty="0" smtClean="0"/>
            <a:t>.</a:t>
          </a:r>
          <a:r>
            <a:rPr lang="zh-CN" altLang="en-US" sz="1900" kern="1200" dirty="0" smtClean="0"/>
            <a:t>波特</a:t>
          </a:r>
          <a:endParaRPr lang="zh-CN" altLang="en-US" sz="1900" kern="1200" dirty="0"/>
        </a:p>
      </dsp:txBody>
      <dsp:txXfrm>
        <a:off x="3141699" y="3643699"/>
        <a:ext cx="931839" cy="931839"/>
      </dsp:txXfrm>
    </dsp:sp>
    <dsp:sp modelId="{382E9175-BF88-45FF-B80E-5ED7FB7BECAD}">
      <dsp:nvSpPr>
        <dsp:cNvPr id="0" name=""/>
        <dsp:cNvSpPr/>
      </dsp:nvSpPr>
      <dsp:spPr>
        <a:xfrm rot="9000000">
          <a:off x="2665062" y="2805846"/>
          <a:ext cx="398627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98627" y="1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854410" y="2812318"/>
        <a:ext cx="19931" cy="19931"/>
      </dsp:txXfrm>
    </dsp:sp>
    <dsp:sp modelId="{B19B2A68-046A-4997-9506-2FBD9F569F16}">
      <dsp:nvSpPr>
        <dsp:cNvPr id="0" name=""/>
        <dsp:cNvSpPr/>
      </dsp:nvSpPr>
      <dsp:spPr>
        <a:xfrm>
          <a:off x="1462223" y="2592486"/>
          <a:ext cx="1317819" cy="131781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龙西</a:t>
          </a:r>
          <a:r>
            <a:rPr lang="en-US" altLang="zh-CN" sz="1900" kern="1200" dirty="0" smtClean="0"/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谢飞</a:t>
          </a:r>
          <a:endParaRPr lang="zh-CN" altLang="en-US" sz="1900" kern="1200" dirty="0"/>
        </a:p>
      </dsp:txBody>
      <dsp:txXfrm>
        <a:off x="1655213" y="2785476"/>
        <a:ext cx="931839" cy="931839"/>
      </dsp:txXfrm>
    </dsp:sp>
    <dsp:sp modelId="{3D0DEBB2-8DF1-4BB6-B9E8-D0B49CEE0238}">
      <dsp:nvSpPr>
        <dsp:cNvPr id="0" name=""/>
        <dsp:cNvSpPr/>
      </dsp:nvSpPr>
      <dsp:spPr>
        <a:xfrm rot="12600000">
          <a:off x="2665062" y="1947623"/>
          <a:ext cx="398627" cy="32875"/>
        </a:xfrm>
        <a:custGeom>
          <a:avLst/>
          <a:gdLst/>
          <a:ahLst/>
          <a:cxnLst/>
          <a:rect l="0" t="0" r="0" b="0"/>
          <a:pathLst>
            <a:path>
              <a:moveTo>
                <a:pt x="0" y="16437"/>
              </a:moveTo>
              <a:lnTo>
                <a:pt x="398627" y="16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854410" y="1954095"/>
        <a:ext cx="19931" cy="19931"/>
      </dsp:txXfrm>
    </dsp:sp>
    <dsp:sp modelId="{76B6D605-2387-4776-8778-F62C4F28C3E1}">
      <dsp:nvSpPr>
        <dsp:cNvPr id="0" name=""/>
        <dsp:cNvSpPr/>
      </dsp:nvSpPr>
      <dsp:spPr>
        <a:xfrm>
          <a:off x="1462223" y="876040"/>
          <a:ext cx="1317819" cy="1317819"/>
        </a:xfrm>
        <a:prstGeom prst="ellipse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帕拉格</a:t>
          </a:r>
          <a:r>
            <a:rPr lang="en-US" altLang="zh-CN" sz="1900" kern="1200" dirty="0" smtClean="0"/>
            <a:t>.</a:t>
          </a:r>
          <a:r>
            <a:rPr lang="zh-CN" altLang="en-US" sz="1900" kern="1200" dirty="0" smtClean="0"/>
            <a:t>康纳</a:t>
          </a:r>
          <a:endParaRPr lang="zh-CN" altLang="en-US" sz="1900" kern="1200" dirty="0"/>
        </a:p>
      </dsp:txBody>
      <dsp:txXfrm>
        <a:off x="1655213" y="1069030"/>
        <a:ext cx="931839" cy="931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D8A7D-E97E-46B4-B92F-01DC71D4D8ED}">
      <dsp:nvSpPr>
        <dsp:cNvPr id="0" name=""/>
        <dsp:cNvSpPr/>
      </dsp:nvSpPr>
      <dsp:spPr>
        <a:xfrm>
          <a:off x="0" y="1206778"/>
          <a:ext cx="6096000" cy="22680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9A76C-6FDF-47B4-8EF7-09F48A77D63A}">
      <dsp:nvSpPr>
        <dsp:cNvPr id="0" name=""/>
        <dsp:cNvSpPr/>
      </dsp:nvSpPr>
      <dsp:spPr>
        <a:xfrm>
          <a:off x="79609" y="72008"/>
          <a:ext cx="4263032" cy="121926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简单地以第三方物流代替自营物流，节约成本</a:t>
          </a:r>
          <a:r>
            <a:rPr lang="en-US" altLang="zh-CN" sz="1800" kern="1200" dirty="0" smtClean="0"/>
            <a:t>5%</a:t>
          </a:r>
          <a:endParaRPr lang="zh-CN" altLang="en-US" sz="1800" kern="1200" dirty="0"/>
        </a:p>
      </dsp:txBody>
      <dsp:txXfrm>
        <a:off x="139128" y="131527"/>
        <a:ext cx="4143994" cy="1100223"/>
      </dsp:txXfrm>
    </dsp:sp>
    <dsp:sp modelId="{2BC585CA-50A9-4EE4-9CDA-2E99A9E78003}">
      <dsp:nvSpPr>
        <dsp:cNvPr id="0" name=""/>
        <dsp:cNvSpPr/>
      </dsp:nvSpPr>
      <dsp:spPr>
        <a:xfrm>
          <a:off x="0" y="2531457"/>
          <a:ext cx="6096000" cy="226800"/>
        </a:xfrm>
        <a:prstGeom prst="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23D4B-736A-452C-BE20-BDE89164E1F8}">
      <dsp:nvSpPr>
        <dsp:cNvPr id="0" name=""/>
        <dsp:cNvSpPr/>
      </dsp:nvSpPr>
      <dsp:spPr>
        <a:xfrm>
          <a:off x="916497" y="1512168"/>
          <a:ext cx="4263032" cy="118211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利用第三方优势进行资源整合，部分改进原有物流流程，节约成本</a:t>
          </a:r>
          <a:r>
            <a:rPr lang="en-US" altLang="zh-CN" sz="1800" kern="1200" dirty="0" smtClean="0"/>
            <a:t>5%-10%</a:t>
          </a:r>
          <a:endParaRPr lang="zh-CN" altLang="en-US" sz="1800" kern="1200" dirty="0"/>
        </a:p>
      </dsp:txBody>
      <dsp:txXfrm>
        <a:off x="974203" y="1569874"/>
        <a:ext cx="4147620" cy="1066707"/>
      </dsp:txXfrm>
    </dsp:sp>
    <dsp:sp modelId="{C9F5DD3D-0EB6-4906-B374-C4977BA2BF46}">
      <dsp:nvSpPr>
        <dsp:cNvPr id="0" name=""/>
        <dsp:cNvSpPr/>
      </dsp:nvSpPr>
      <dsp:spPr>
        <a:xfrm>
          <a:off x="0" y="3716843"/>
          <a:ext cx="6096000" cy="226800"/>
        </a:xfrm>
        <a:prstGeom prst="rect">
          <a:avLst/>
        </a:prstGeom>
        <a:solidFill>
          <a:srgbClr val="F9B56B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F804F-DCC1-4F43-889E-ACB12F79A92F}">
      <dsp:nvSpPr>
        <dsp:cNvPr id="0" name=""/>
        <dsp:cNvSpPr/>
      </dsp:nvSpPr>
      <dsp:spPr>
        <a:xfrm>
          <a:off x="1699786" y="2808313"/>
          <a:ext cx="4263032" cy="1042825"/>
        </a:xfrm>
        <a:prstGeom prst="roundRect">
          <a:avLst/>
        </a:prstGeom>
        <a:solidFill>
          <a:srgbClr val="F06C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通过第三方物流对物流流程进行重组，并延伸至整个供应链，节约</a:t>
          </a:r>
          <a:r>
            <a:rPr lang="en-US" altLang="zh-CN" sz="1800" kern="1200" dirty="0" smtClean="0"/>
            <a:t>10%-20%</a:t>
          </a:r>
          <a:endParaRPr lang="zh-CN" altLang="en-US" sz="1800" kern="1200" dirty="0"/>
        </a:p>
      </dsp:txBody>
      <dsp:txXfrm>
        <a:off x="1750693" y="2859220"/>
        <a:ext cx="4161218" cy="94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0FFECCE-5D4A-4F15-A2DD-BE977A84A30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4A7F-012D-41F0-872F-2E46B968ACD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3D9D-92DF-47B6-9E59-C87AF54C991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026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026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A9DA-404C-44CE-8327-256C25D0886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759D-7944-45CD-95F9-CD65F3322BF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F355-4987-42BD-9E31-219F34438B3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C203-647B-4364-818A-4ED298F8E6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BCD4-B51C-4291-9C5C-2081B8FE7D8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12B2-6180-4453-9E13-39462723A74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5277-8150-4C67-8992-BE4EEDDE12F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1E50-F053-4CFC-B65A-1785077396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E10B-30E4-4B20-AE74-C1A8C2A3FA3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22F8-77FD-4187-AD4D-0930F3D45F8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489A-E6A7-4D13-A8E0-ED1EA65F1A7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5176-30BD-4E08-A0E4-A355B8B67E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DAB5-C4CB-4135-9107-48888813C60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026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026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7AAD-8B7E-4123-948F-A7FCCB6D91B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8C01-F545-4B74-AC67-620ECAF73F18}" type="datetimeFigureOut">
              <a:rPr lang="en-US" altLang="zh-CN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5E7E-FCC5-4ED4-B531-7CEF607E937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4591-041E-4F92-8D5D-48E33E09C0B4}" type="datetimeFigureOut">
              <a:rPr lang="en-US" altLang="zh-CN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F22A-5F63-4194-B65A-9135CDA14C3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AE03-A374-43CF-94E9-038FC3951DEA}" type="datetimeFigureOut">
              <a:rPr lang="en-US" altLang="zh-CN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4F28-B50E-48F9-A802-5BD77448FB4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3810-E079-40AA-B335-EEC73F2A4C95}" type="datetimeFigureOut">
              <a:rPr lang="en-US" altLang="zh-CN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1553-5E77-4889-81B6-FC49E3CA8BB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DB08-F8CF-4F8C-AD14-046BA5BF6C0B}" type="datetimeFigureOut">
              <a:rPr lang="en-US" altLang="zh-CN"/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CE5C-1F95-43A3-BC48-BB2FB83977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804C-D4BC-4B78-A616-E1EB8E543C74}" type="datetimeFigureOut">
              <a:rPr lang="en-US" altLang="zh-CN"/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7933-68CE-43FE-9A30-A77C381746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627B-3D70-45B1-83BF-757CDECBD1E0}" type="datetimeFigureOut">
              <a:rPr lang="en-US" altLang="zh-CN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BC75-0427-4EEA-8BB8-17358474BAE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14D9-5C6D-4810-BDD6-916D3944F124}" type="datetimeFigureOut">
              <a:rPr lang="en-US" altLang="zh-CN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6309-4D6B-4602-9766-0AD78806A69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921A-8215-4EE8-AADE-79F998FDFF1A}" type="datetimeFigureOut">
              <a:rPr lang="en-US" altLang="zh-CN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DF15-D2CB-45EB-ABA6-CF128CFF1B7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D692-0009-40B9-9AE0-284C7843A5C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A689-3551-4297-BB41-FEBAF9032738}" type="datetimeFigureOut">
              <a:rPr lang="en-US" altLang="zh-CN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016C-648A-4C6B-9157-38F094C88D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3F20-CF6F-4B8F-90A7-8E388804BCE1}" type="datetimeFigureOut">
              <a:rPr lang="en-US" altLang="zh-CN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9722-A030-4D54-BC08-E061AA5DA10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B50B-9BDB-4E8A-9C83-5C184C71D0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E53B-DDF8-4A3B-8A5D-B35F69D54B2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4ED5-9F74-4F4D-8869-122494F87F5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AEEE-3BA9-4B2F-ADD6-6A5AA1AD2B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2F11-4155-4813-8D00-EFDC025AF1B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2.png"/><Relationship Id="rId20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8" descr="bluebackgorun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9284D31-3AB5-453D-8124-3D3DCB3BA8E1}" type="slidenum">
              <a:rPr lang="en-US"/>
            </a:fld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2202584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bluebackgoru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E510405-FB4C-4272-81B0-C420365A596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E4681386-8AE4-4156-AB63-E352DEB700D5}" type="datetimeFigureOut">
              <a:rPr lang="en-US" altLang="zh-CN"/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8E43034-D43B-4316-857A-B0BEE9096D2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54" y="-14514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3152" y="1724153"/>
            <a:ext cx="9164847" cy="244125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 smtClean="0">
                <a:latin typeface="+mn-lt"/>
                <a:ea typeface="+mn-ea"/>
                <a:cs typeface="+mn-ea"/>
                <a:sym typeface="+mn-lt"/>
              </a:rPr>
              <a:t>决战供应链</a:t>
            </a:r>
            <a:br>
              <a:rPr lang="en-US" altLang="zh-CN" sz="4800" b="1" dirty="0" smtClean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4800" b="1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b="1" dirty="0" smtClean="0"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z="3200" b="1" dirty="0" smtClean="0">
                <a:latin typeface="+mn-lt"/>
                <a:ea typeface="+mn-ea"/>
                <a:cs typeface="+mn-ea"/>
                <a:sym typeface="+mn-lt"/>
              </a:rPr>
              <a:t>中国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供应链大趋势大</a:t>
            </a:r>
            <a:r>
              <a:rPr lang="zh-CN" altLang="en-US" sz="3200" b="1" dirty="0" smtClean="0">
                <a:latin typeface="+mn-lt"/>
                <a:ea typeface="+mn-ea"/>
                <a:cs typeface="+mn-ea"/>
                <a:sym typeface="+mn-lt"/>
              </a:rPr>
              <a:t>格局 </a:t>
            </a:r>
            <a:endParaRPr lang="zh-CN" altLang="en-US" sz="3200" b="1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+mn-lt"/>
              <a:cs typeface="+mn-ea"/>
              <a:sym typeface="+mn-lt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709717" y="4872577"/>
            <a:ext cx="3708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丁俊发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09717" y="5570167"/>
            <a:ext cx="3708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2018</a:t>
            </a:r>
            <a:r>
              <a:rPr lang="zh-CN" altLang="en-US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年</a:t>
            </a:r>
            <a:r>
              <a:rPr lang="en-US" altLang="zh-CN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12</a:t>
            </a:r>
            <a:r>
              <a:rPr lang="zh-CN" altLang="en-US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月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示 19"/>
          <p:cNvGraphicFramePr/>
          <p:nvPr/>
        </p:nvGraphicFramePr>
        <p:xfrm>
          <a:off x="2387588" y="1196752"/>
          <a:ext cx="721523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2768" y="318275"/>
            <a:ext cx="72728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+mj-ea"/>
              </a:rPr>
              <a:t>(四)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+mj-ea"/>
              </a:rPr>
              <a:t>物流的新境界新突破</a:t>
            </a:r>
            <a:endParaRPr lang="zh-CN" altLang="zh-CN" sz="24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" name="대각선 방향의 모서리가 둥근 사각형 6"/>
          <p:cNvSpPr/>
          <p:nvPr/>
        </p:nvSpPr>
        <p:spPr>
          <a:xfrm flipH="1">
            <a:off x="7625132" y="1974352"/>
            <a:ext cx="1339850" cy="674687"/>
          </a:xfrm>
          <a:prstGeom prst="round2DiagRect">
            <a:avLst>
              <a:gd name="adj1" fmla="val 18499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대각선 방향의 모서리가 둥근 사각형 9"/>
          <p:cNvSpPr/>
          <p:nvPr/>
        </p:nvSpPr>
        <p:spPr>
          <a:xfrm rot="10800000">
            <a:off x="4223792" y="2060848"/>
            <a:ext cx="1339850" cy="674687"/>
          </a:xfrm>
          <a:prstGeom prst="round2DiagRect">
            <a:avLst>
              <a:gd name="adj1" fmla="val 0"/>
              <a:gd name="adj2" fmla="val 19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5" name="그룹 255"/>
          <p:cNvGrpSpPr/>
          <p:nvPr/>
        </p:nvGrpSpPr>
        <p:grpSpPr bwMode="auto">
          <a:xfrm>
            <a:off x="1944652" y="2857521"/>
            <a:ext cx="1339850" cy="673100"/>
            <a:chOff x="1064874" y="2414139"/>
            <a:chExt cx="1339404" cy="674066"/>
          </a:xfrm>
        </p:grpSpPr>
        <p:grpSp>
          <p:nvGrpSpPr>
            <p:cNvPr id="6" name="그룹 29"/>
            <p:cNvGrpSpPr/>
            <p:nvPr/>
          </p:nvGrpSpPr>
          <p:grpSpPr bwMode="auto">
            <a:xfrm>
              <a:off x="1064874" y="2414139"/>
              <a:ext cx="1339404" cy="674066"/>
              <a:chOff x="1479583" y="1988840"/>
              <a:chExt cx="3089799" cy="2085617"/>
            </a:xfrm>
          </p:grpSpPr>
          <p:sp>
            <p:nvSpPr>
              <p:cNvPr id="11" name="대각선 방향의 모서리가 둥근 사각형 9"/>
              <p:cNvSpPr/>
              <p:nvPr/>
            </p:nvSpPr>
            <p:spPr>
              <a:xfrm rot="10800000">
                <a:off x="1479583" y="1988840"/>
                <a:ext cx="3089799" cy="2085617"/>
              </a:xfrm>
              <a:prstGeom prst="round2DiagRect">
                <a:avLst>
                  <a:gd name="adj1" fmla="val 0"/>
                  <a:gd name="adj2" fmla="val 19546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2" name="모서리가 둥근 직사각형 111"/>
              <p:cNvSpPr/>
              <p:nvPr/>
            </p:nvSpPr>
            <p:spPr>
              <a:xfrm>
                <a:off x="4155699" y="3518619"/>
                <a:ext cx="413683" cy="555838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 eaLnBrk="1" latinLnBrk="1" hangingPunct="1">
                  <a:defRPr/>
                </a:pPr>
                <a:endParaRPr kumimoji="0" lang="ko-KR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대각선 방향의 모서리가 둥근 사각형 9"/>
            <p:cNvSpPr/>
            <p:nvPr/>
          </p:nvSpPr>
          <p:spPr>
            <a:xfrm rot="10800000">
              <a:off x="1134701" y="2482499"/>
              <a:ext cx="1199751" cy="537345"/>
            </a:xfrm>
            <a:prstGeom prst="round2DiagRect">
              <a:avLst>
                <a:gd name="adj1" fmla="val 0"/>
                <a:gd name="adj2" fmla="val 1954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grpSp>
        <p:nvGrpSpPr>
          <p:cNvPr id="8" name="그룹 256"/>
          <p:cNvGrpSpPr/>
          <p:nvPr/>
        </p:nvGrpSpPr>
        <p:grpSpPr bwMode="auto">
          <a:xfrm>
            <a:off x="1915624" y="4034677"/>
            <a:ext cx="1339850" cy="674687"/>
            <a:chOff x="1064874" y="3134219"/>
            <a:chExt cx="1339404" cy="674065"/>
          </a:xfrm>
        </p:grpSpPr>
        <p:grpSp>
          <p:nvGrpSpPr>
            <p:cNvPr id="9" name="그룹 31"/>
            <p:cNvGrpSpPr/>
            <p:nvPr/>
          </p:nvGrpSpPr>
          <p:grpSpPr bwMode="auto">
            <a:xfrm flipH="1">
              <a:off x="1064874" y="3134219"/>
              <a:ext cx="1339404" cy="674065"/>
              <a:chOff x="4646626" y="1988840"/>
              <a:chExt cx="3089799" cy="2085614"/>
            </a:xfrm>
          </p:grpSpPr>
          <p:sp>
            <p:nvSpPr>
              <p:cNvPr id="16" name="대각선 방향의 모서리가 둥근 사각형 6"/>
              <p:cNvSpPr/>
              <p:nvPr/>
            </p:nvSpPr>
            <p:spPr>
              <a:xfrm>
                <a:off x="4646626" y="1988840"/>
                <a:ext cx="3089799" cy="2085614"/>
              </a:xfrm>
              <a:prstGeom prst="round2DiagRect">
                <a:avLst>
                  <a:gd name="adj1" fmla="val 18499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17" name="모서리가 둥근 직사각형 102"/>
              <p:cNvSpPr/>
              <p:nvPr/>
            </p:nvSpPr>
            <p:spPr>
              <a:xfrm>
                <a:off x="4646626" y="3490483"/>
                <a:ext cx="413683" cy="55452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 eaLnBrk="1" latinLnBrk="1" hangingPunct="1">
                  <a:defRPr/>
                </a:pPr>
                <a:endParaRPr kumimoji="0" lang="ko-KR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대각선 방향의 모서리가 둥근 사각형 9"/>
            <p:cNvSpPr/>
            <p:nvPr/>
          </p:nvSpPr>
          <p:spPr>
            <a:xfrm rot="10800000">
              <a:off x="1134701" y="3202418"/>
              <a:ext cx="1199751" cy="537667"/>
            </a:xfrm>
            <a:prstGeom prst="round2DiagRect">
              <a:avLst>
                <a:gd name="adj1" fmla="val 0"/>
                <a:gd name="adj2" fmla="val 19546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grpSp>
        <p:nvGrpSpPr>
          <p:cNvPr id="13" name="그룹 257"/>
          <p:cNvGrpSpPr/>
          <p:nvPr/>
        </p:nvGrpSpPr>
        <p:grpSpPr bwMode="auto">
          <a:xfrm>
            <a:off x="1918344" y="5160189"/>
            <a:ext cx="1339850" cy="674688"/>
            <a:chOff x="1064874" y="3854298"/>
            <a:chExt cx="1339404" cy="674065"/>
          </a:xfrm>
        </p:grpSpPr>
        <p:grpSp>
          <p:nvGrpSpPr>
            <p:cNvPr id="14" name="그룹 32"/>
            <p:cNvGrpSpPr/>
            <p:nvPr/>
          </p:nvGrpSpPr>
          <p:grpSpPr bwMode="auto">
            <a:xfrm flipV="1">
              <a:off x="1064874" y="3854298"/>
              <a:ext cx="1339404" cy="674065"/>
              <a:chOff x="1479583" y="4151698"/>
              <a:chExt cx="3089799" cy="2085614"/>
            </a:xfrm>
          </p:grpSpPr>
          <p:sp>
            <p:nvSpPr>
              <p:cNvPr id="21" name="대각선 방향의 모서리가 둥근 사각형 104"/>
              <p:cNvSpPr/>
              <p:nvPr/>
            </p:nvSpPr>
            <p:spPr>
              <a:xfrm rot="10800000">
                <a:off x="1479583" y="4151698"/>
                <a:ext cx="3089799" cy="2085614"/>
              </a:xfrm>
              <a:prstGeom prst="round2DiagRect">
                <a:avLst>
                  <a:gd name="adj1" fmla="val 18499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2" name="모서리가 둥근 직사각형 105"/>
              <p:cNvSpPr/>
              <p:nvPr/>
            </p:nvSpPr>
            <p:spPr>
              <a:xfrm>
                <a:off x="4155699" y="4151698"/>
                <a:ext cx="413683" cy="554529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 eaLnBrk="1" latinLnBrk="1" hangingPunct="1">
                  <a:defRPr/>
                </a:pPr>
                <a:endParaRPr kumimoji="0" lang="ko-KR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대각선 방향의 모서리가 둥근 사각형 9"/>
            <p:cNvSpPr/>
            <p:nvPr/>
          </p:nvSpPr>
          <p:spPr>
            <a:xfrm rot="10800000">
              <a:off x="1134701" y="3924084"/>
              <a:ext cx="1199751" cy="539252"/>
            </a:xfrm>
            <a:prstGeom prst="round2DiagRect">
              <a:avLst>
                <a:gd name="adj1" fmla="val 0"/>
                <a:gd name="adj2" fmla="val 19546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28" name="TextBox 140"/>
          <p:cNvSpPr txBox="1">
            <a:spLocks noChangeArrowheads="1"/>
          </p:cNvSpPr>
          <p:nvPr/>
        </p:nvSpPr>
        <p:spPr bwMode="auto">
          <a:xfrm>
            <a:off x="4511766" y="2211660"/>
            <a:ext cx="7162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供应链</a:t>
            </a:r>
            <a:endParaRPr kumimoji="0" lang="en-US" altLang="ko-KR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141"/>
          <p:cNvSpPr txBox="1"/>
          <p:nvPr/>
        </p:nvSpPr>
        <p:spPr>
          <a:xfrm>
            <a:off x="2138463" y="4207714"/>
            <a:ext cx="897255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边界</a:t>
            </a:r>
            <a:r>
              <a:rPr kumimoji="0"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不同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142"/>
          <p:cNvSpPr txBox="1"/>
          <p:nvPr/>
        </p:nvSpPr>
        <p:spPr>
          <a:xfrm>
            <a:off x="2141182" y="5345927"/>
            <a:ext cx="897255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本质</a:t>
            </a:r>
            <a:r>
              <a:rPr kumimoji="0" lang="zh-CN" altLang="en-US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不同</a:t>
            </a:r>
            <a:endParaRPr kumimoji="0" lang="en-US" altLang="ko-KR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144"/>
          <p:cNvSpPr txBox="1"/>
          <p:nvPr/>
        </p:nvSpPr>
        <p:spPr>
          <a:xfrm>
            <a:off x="2159917" y="3030558"/>
            <a:ext cx="89662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功能不同</a:t>
            </a:r>
            <a:endParaRPr kumimoji="0"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3" name="TextBox 145"/>
          <p:cNvSpPr txBox="1">
            <a:spLocks noChangeArrowheads="1"/>
          </p:cNvSpPr>
          <p:nvPr/>
        </p:nvSpPr>
        <p:spPr bwMode="auto">
          <a:xfrm>
            <a:off x="8043180" y="2196116"/>
            <a:ext cx="5384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物流</a:t>
            </a:r>
            <a:endParaRPr kumimoji="0" lang="en-US" altLang="ko-KR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표 254"/>
          <p:cNvGraphicFramePr>
            <a:graphicFrameLocks noGrp="1"/>
          </p:cNvGraphicFramePr>
          <p:nvPr/>
        </p:nvGraphicFramePr>
        <p:xfrm>
          <a:off x="3336625" y="2666524"/>
          <a:ext cx="6529705" cy="345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170"/>
                <a:gridCol w="3264535"/>
              </a:tblGrid>
              <a:tr h="116266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latin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latin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685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latin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latin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685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latin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latin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직사각형 156"/>
          <p:cNvSpPr>
            <a:spLocks noChangeArrowheads="1"/>
          </p:cNvSpPr>
          <p:nvPr/>
        </p:nvSpPr>
        <p:spPr bwMode="auto">
          <a:xfrm>
            <a:off x="3649206" y="2818826"/>
            <a:ext cx="2772071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是一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种社会经济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运行与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企业管理的组织形态、商业模式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，是一种发展动能，是一种通道力、整合力、优化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力。</a:t>
            </a:r>
            <a:endParaRPr kumimoji="0" lang="ko-KR" altLang="en-US" sz="1400" dirty="0">
              <a:solidFill>
                <a:srgbClr val="26262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직사각형 263"/>
          <p:cNvSpPr>
            <a:spLocks noChangeArrowheads="1"/>
          </p:cNvSpPr>
          <p:nvPr/>
        </p:nvSpPr>
        <p:spPr bwMode="auto">
          <a:xfrm>
            <a:off x="6914115" y="2794132"/>
            <a:ext cx="2687686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是由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包装、运输、搬运、装卸、仓储、货贷、流通加工、配送、信息处理等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功能构成的复合型产业</a:t>
            </a:r>
            <a:endParaRPr kumimoji="0" lang="ko-KR" altLang="en-US" sz="1400" dirty="0">
              <a:solidFill>
                <a:srgbClr val="26262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직사각형 275"/>
          <p:cNvSpPr>
            <a:spLocks noChangeArrowheads="1"/>
          </p:cNvSpPr>
          <p:nvPr/>
        </p:nvSpPr>
        <p:spPr bwMode="auto">
          <a:xfrm>
            <a:off x="3649206" y="4113674"/>
            <a:ext cx="277207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供应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链以物流为基石，涉及到商流、物流、信息流、资金流，涉及到物质与非物质资源。</a:t>
            </a:r>
            <a:endParaRPr kumimoji="0" lang="ko-KR" altLang="en-US" sz="1400" dirty="0">
              <a:solidFill>
                <a:srgbClr val="26262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직사각형 279"/>
          <p:cNvSpPr>
            <a:spLocks noChangeArrowheads="1"/>
          </p:cNvSpPr>
          <p:nvPr/>
        </p:nvSpPr>
        <p:spPr bwMode="auto">
          <a:xfrm>
            <a:off x="6891216" y="4071782"/>
            <a:ext cx="268768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互联网与供应链是现代物流的核心，物流本身也是一个供应链系统，但物流只是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供应链的一部分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endParaRPr kumimoji="0" lang="ko-KR" altLang="en-US" sz="1400" dirty="0">
              <a:solidFill>
                <a:srgbClr val="26262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직사각형 291"/>
          <p:cNvSpPr>
            <a:spLocks noChangeArrowheads="1"/>
          </p:cNvSpPr>
          <p:nvPr/>
        </p:nvSpPr>
        <p:spPr bwMode="auto">
          <a:xfrm>
            <a:off x="3649206" y="5098441"/>
            <a:ext cx="295232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供应链主要是一种软实力，比如资源整合力、流程优化力、功能扩展力、素质提升力、服务吸引力、发展导向力等</a:t>
            </a:r>
            <a:endParaRPr kumimoji="0" lang="ko-KR" altLang="en-US" sz="1400" dirty="0">
              <a:solidFill>
                <a:srgbClr val="26262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직사각형 295"/>
          <p:cNvSpPr>
            <a:spLocks noChangeArrowheads="1"/>
          </p:cNvSpPr>
          <p:nvPr/>
        </p:nvSpPr>
        <p:spPr bwMode="auto">
          <a:xfrm>
            <a:off x="7023040" y="5152447"/>
            <a:ext cx="257876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物流主要表现在硬实力的提高，比如物流枢纽和物流园区的建设；交通网络体系的建设等</a:t>
            </a:r>
            <a:endParaRPr kumimoji="0" lang="ko-KR" altLang="en-US" sz="1400" dirty="0">
              <a:solidFill>
                <a:srgbClr val="262626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85958" y="1168063"/>
            <a:ext cx="795688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供应链是现代物流的核心，物流本身也是一个供应链体系。物流是供应链的主要部分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44" y="2031748"/>
            <a:ext cx="4397375" cy="46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94" y="2017692"/>
            <a:ext cx="4397375" cy="463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3"/>
          <p:cNvSpPr>
            <a:spLocks noChangeArrowheads="1"/>
          </p:cNvSpPr>
          <p:nvPr/>
        </p:nvSpPr>
        <p:spPr bwMode="auto">
          <a:xfrm flipH="1">
            <a:off x="2466974" y="2637817"/>
            <a:ext cx="110172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i="1" dirty="0">
                <a:solidFill>
                  <a:srgbClr val="6862B8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Arial Rounded MT Bold" panose="020F0704030504030204" pitchFamily="34" charset="0"/>
              </a:rPr>
              <a:t>01</a:t>
            </a:r>
            <a:endParaRPr lang="zh-CN" altLang="en-US" sz="5400" b="1" i="1" dirty="0">
              <a:solidFill>
                <a:srgbClr val="6862B8"/>
              </a:solidFill>
              <a:latin typeface="Arial Rounded MT Bold" panose="020F0704030504030204" pitchFamily="34" charset="0"/>
              <a:ea typeface="微软雅黑" panose="020B0503020204020204" pitchFamily="34" charset="-122"/>
              <a:sym typeface="Arial Rounded MT Bold" panose="020F0704030504030204" pitchFamily="34" charset="0"/>
            </a:endParaRPr>
          </a:p>
        </p:txBody>
      </p:sp>
      <p:sp>
        <p:nvSpPr>
          <p:cNvPr id="6" name="TextBox 14"/>
          <p:cNvSpPr>
            <a:spLocks noChangeArrowheads="1"/>
          </p:cNvSpPr>
          <p:nvPr/>
        </p:nvSpPr>
        <p:spPr bwMode="auto">
          <a:xfrm>
            <a:off x="2455514" y="3520108"/>
            <a:ext cx="2736850" cy="25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提高国家综合竞争力</a:t>
            </a:r>
            <a:endParaRPr lang="zh-CN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推动产业优化与产品结构调整</a:t>
            </a: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是降本增效的根本途径</a:t>
            </a:r>
            <a:endParaRPr lang="en-US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有利于推进从粗放经营到集约经营的转变</a:t>
            </a:r>
            <a:endParaRPr lang="en-US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增添经济发展新动能</a:t>
            </a:r>
            <a:endParaRPr lang="zh-CN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6"/>
          <p:cNvSpPr>
            <a:spLocks noChangeArrowheads="1"/>
          </p:cNvSpPr>
          <p:nvPr/>
        </p:nvSpPr>
        <p:spPr bwMode="auto">
          <a:xfrm flipH="1">
            <a:off x="6668470" y="2607812"/>
            <a:ext cx="110172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i="1" dirty="0">
                <a:solidFill>
                  <a:srgbClr val="6862B8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Arial Rounded MT Bold" panose="020F0704030504030204" pitchFamily="34" charset="0"/>
              </a:rPr>
              <a:t>02</a:t>
            </a:r>
            <a:endParaRPr lang="zh-CN" altLang="en-US" sz="5400" b="1" i="1" dirty="0">
              <a:solidFill>
                <a:srgbClr val="6862B8"/>
              </a:solidFill>
              <a:latin typeface="Arial Rounded MT Bold" panose="020F0704030504030204" pitchFamily="34" charset="0"/>
              <a:ea typeface="微软雅黑" panose="020B0503020204020204" pitchFamily="34" charset="-122"/>
              <a:sym typeface="Arial Rounded MT Bold" panose="020F0704030504030204" pitchFamily="34" charset="0"/>
            </a:endParaRPr>
          </a:p>
        </p:txBody>
      </p:sp>
      <p:sp>
        <p:nvSpPr>
          <p:cNvPr id="9" name="TextBox 17"/>
          <p:cNvSpPr>
            <a:spLocks noChangeArrowheads="1"/>
          </p:cNvSpPr>
          <p:nvPr/>
        </p:nvSpPr>
        <p:spPr bwMode="auto">
          <a:xfrm>
            <a:off x="6532100" y="3531142"/>
            <a:ext cx="3116362" cy="25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有助于产业升级，打造工业强国</a:t>
            </a:r>
            <a:endParaRPr lang="zh-CN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有利于打造服务型政府</a:t>
            </a:r>
            <a:endParaRPr lang="zh-CN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有利于建设军民一体的</a:t>
            </a:r>
            <a:r>
              <a:rPr lang="zh-CN" altLang="zh-CN" sz="1400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</a:t>
            </a:r>
            <a:r>
              <a:rPr lang="zh-CN" altLang="en-US" sz="1400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国防</a:t>
            </a:r>
            <a:endParaRPr lang="en-US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有利于全方位对外开放，构建全球经济命运共同体</a:t>
            </a:r>
            <a:endParaRPr lang="en-US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zh-CN" sz="14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有利于提高老百姓的生活质量</a:t>
            </a:r>
            <a:endParaRPr lang="zh-CN" altLang="zh-CN" sz="1400" dirty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3552" y="260648"/>
            <a:ext cx="734481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（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</a:rPr>
              <a:t>五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）国民经济腾飞的另一个翅膀</a:t>
            </a:r>
            <a:endParaRPr lang="en-US" altLang="zh-CN" sz="24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77371" y="1063134"/>
            <a:ext cx="8091393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落实新发展理念的重要举措、供给侧结构性改革重要抓手、引领全球化提升竞爭力的重要载体。促进产业组织形态、商业模式和政府治理结构创新的重要战略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5394325" y="1719263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6" name="矩形 5"/>
          <p:cNvSpPr/>
          <p:nvPr/>
        </p:nvSpPr>
        <p:spPr>
          <a:xfrm>
            <a:off x="2063552" y="260648"/>
            <a:ext cx="734481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ea"/>
              </a:rPr>
              <a:t>(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</a:rPr>
              <a:t>六</a:t>
            </a:r>
            <a:r>
              <a:rPr lang="en-US" altLang="zh-CN" sz="2400" b="1" dirty="0">
                <a:solidFill>
                  <a:schemeClr val="bg1"/>
                </a:solidFill>
                <a:latin typeface="+mj-ea"/>
              </a:rPr>
              <a:t>) 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基本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</a:rPr>
              <a:t>结论</a:t>
            </a:r>
            <a:endParaRPr lang="en-US" altLang="zh-CN" sz="24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7" name="组合 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33" y="2638425"/>
            <a:ext cx="1212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组合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33" y="3106737"/>
            <a:ext cx="12080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组合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70" y="2638425"/>
            <a:ext cx="1212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组合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8" y="3100387"/>
            <a:ext cx="1212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组合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95" y="2638425"/>
            <a:ext cx="12065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组合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33" y="3100387"/>
            <a:ext cx="1212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组合 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70" y="2638425"/>
            <a:ext cx="1212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26"/>
          <p:cNvGrpSpPr/>
          <p:nvPr/>
        </p:nvGrpSpPr>
        <p:grpSpPr bwMode="auto">
          <a:xfrm>
            <a:off x="2099158" y="3875087"/>
            <a:ext cx="1758950" cy="1854335"/>
            <a:chOff x="0" y="0"/>
            <a:chExt cx="1758994" cy="1854635"/>
          </a:xfrm>
        </p:grpSpPr>
        <p:cxnSp>
          <p:nvCxnSpPr>
            <p:cNvPr id="15" name="直接连接符 27"/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28"/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矩形 29"/>
            <p:cNvSpPr>
              <a:spLocks noChangeArrowheads="1"/>
            </p:cNvSpPr>
            <p:nvPr/>
          </p:nvSpPr>
          <p:spPr bwMode="auto">
            <a:xfrm>
              <a:off x="0" y="778136"/>
              <a:ext cx="1758994" cy="1076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供应链与互联网一样，是中国经济腾飞的两个翅膀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30"/>
          <p:cNvGrpSpPr/>
          <p:nvPr/>
        </p:nvGrpSpPr>
        <p:grpSpPr bwMode="auto">
          <a:xfrm>
            <a:off x="4178783" y="3875087"/>
            <a:ext cx="1758950" cy="1607955"/>
            <a:chOff x="0" y="0"/>
            <a:chExt cx="1758994" cy="1608215"/>
          </a:xfrm>
        </p:grpSpPr>
        <p:cxnSp>
          <p:nvCxnSpPr>
            <p:cNvPr id="19" name="直接连接符 31"/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32"/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矩形 33"/>
            <p:cNvSpPr>
              <a:spLocks noChangeArrowheads="1"/>
            </p:cNvSpPr>
            <p:nvPr/>
          </p:nvSpPr>
          <p:spPr bwMode="auto">
            <a:xfrm>
              <a:off x="0" y="778136"/>
              <a:ext cx="1758994" cy="83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世界因互联网而变，世界也因供应链而变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34"/>
          <p:cNvGrpSpPr/>
          <p:nvPr/>
        </p:nvGrpSpPr>
        <p:grpSpPr bwMode="auto">
          <a:xfrm>
            <a:off x="6352719" y="3875087"/>
            <a:ext cx="1758950" cy="1626197"/>
            <a:chOff x="97488" y="0"/>
            <a:chExt cx="1758994" cy="1626460"/>
          </a:xfrm>
        </p:grpSpPr>
        <p:cxnSp>
          <p:nvCxnSpPr>
            <p:cNvPr id="23" name="直接连接符 35"/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接连接符 36"/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37"/>
            <p:cNvSpPr>
              <a:spLocks noChangeArrowheads="1"/>
            </p:cNvSpPr>
            <p:nvPr/>
          </p:nvSpPr>
          <p:spPr bwMode="auto">
            <a:xfrm>
              <a:off x="97488" y="796381"/>
              <a:ext cx="1758994" cy="83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供应链是中国新时代转型发展的新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动能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38"/>
          <p:cNvGrpSpPr/>
          <p:nvPr/>
        </p:nvGrpSpPr>
        <p:grpSpPr bwMode="auto">
          <a:xfrm>
            <a:off x="8014184" y="3883025"/>
            <a:ext cx="2438300" cy="1855047"/>
            <a:chOff x="-334969" y="0"/>
            <a:chExt cx="2438361" cy="1853650"/>
          </a:xfrm>
        </p:grpSpPr>
        <p:cxnSp>
          <p:nvCxnSpPr>
            <p:cNvPr id="27" name="直接连接符 39"/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连接符 40"/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矩形 41"/>
            <p:cNvSpPr>
              <a:spLocks noChangeArrowheads="1"/>
            </p:cNvSpPr>
            <p:nvPr/>
          </p:nvSpPr>
          <p:spPr bwMode="auto">
            <a:xfrm>
              <a:off x="-334969" y="778136"/>
              <a:ext cx="2438361" cy="107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中国的供应链创新与应用要依企业供应链为基础，产业与城市供应链为重点，国家供应链为根本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42"/>
          <p:cNvGrpSpPr/>
          <p:nvPr/>
        </p:nvGrpSpPr>
        <p:grpSpPr bwMode="auto">
          <a:xfrm>
            <a:off x="2911095" y="1129340"/>
            <a:ext cx="2102093" cy="1866272"/>
            <a:chOff x="-196130" y="-188417"/>
            <a:chExt cx="2102146" cy="1867573"/>
          </a:xfrm>
        </p:grpSpPr>
        <p:cxnSp>
          <p:nvCxnSpPr>
            <p:cNvPr id="31" name="直接连接符 43"/>
            <p:cNvCxnSpPr>
              <a:cxnSpLocks noChangeShapeType="1"/>
            </p:cNvCxnSpPr>
            <p:nvPr/>
          </p:nvCxnSpPr>
          <p:spPr bwMode="auto">
            <a:xfrm>
              <a:off x="522680" y="1674187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连接符 44"/>
            <p:cNvCxnSpPr>
              <a:cxnSpLocks noChangeShapeType="1"/>
            </p:cNvCxnSpPr>
            <p:nvPr/>
          </p:nvCxnSpPr>
          <p:spPr bwMode="auto">
            <a:xfrm>
              <a:off x="883012" y="959076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矩形 45"/>
            <p:cNvSpPr>
              <a:spLocks noChangeArrowheads="1"/>
            </p:cNvSpPr>
            <p:nvPr/>
          </p:nvSpPr>
          <p:spPr bwMode="auto">
            <a:xfrm>
              <a:off x="-196130" y="-188417"/>
              <a:ext cx="2102146" cy="10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供应链作为一种组织方式变革，将是今后经济与社会发展的新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47"/>
          <p:cNvGrpSpPr/>
          <p:nvPr/>
        </p:nvGrpSpPr>
        <p:grpSpPr bwMode="auto">
          <a:xfrm>
            <a:off x="5194783" y="1317625"/>
            <a:ext cx="1758950" cy="1711325"/>
            <a:chOff x="0" y="0"/>
            <a:chExt cx="1758994" cy="1711006"/>
          </a:xfrm>
        </p:grpSpPr>
        <p:cxnSp>
          <p:nvCxnSpPr>
            <p:cNvPr id="35" name="直接连接符 48"/>
            <p:cNvCxnSpPr>
              <a:cxnSpLocks noChangeShapeType="1"/>
            </p:cNvCxnSpPr>
            <p:nvPr/>
          </p:nvCxnSpPr>
          <p:spPr bwMode="auto">
            <a:xfrm>
              <a:off x="502213" y="1706037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接连接符 49"/>
            <p:cNvCxnSpPr>
              <a:cxnSpLocks noChangeShapeType="1"/>
            </p:cNvCxnSpPr>
            <p:nvPr/>
          </p:nvCxnSpPr>
          <p:spPr bwMode="auto">
            <a:xfrm>
              <a:off x="862545" y="990926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矩形 50"/>
            <p:cNvSpPr>
              <a:spLocks noChangeArrowheads="1"/>
            </p:cNvSpPr>
            <p:nvPr/>
          </p:nvSpPr>
          <p:spPr bwMode="auto">
            <a:xfrm>
              <a:off x="0" y="0"/>
              <a:ext cx="1758994" cy="82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“一帶一路”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是中国的全球供应链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51"/>
          <p:cNvGrpSpPr/>
          <p:nvPr/>
        </p:nvGrpSpPr>
        <p:grpSpPr bwMode="auto">
          <a:xfrm>
            <a:off x="7241070" y="1129340"/>
            <a:ext cx="1960264" cy="1861510"/>
            <a:chOff x="0" y="-188394"/>
            <a:chExt cx="1960313" cy="1862581"/>
          </a:xfrm>
        </p:grpSpPr>
        <p:cxnSp>
          <p:nvCxnSpPr>
            <p:cNvPr id="39" name="直接连接符 52"/>
            <p:cNvCxnSpPr>
              <a:cxnSpLocks noChangeShapeType="1"/>
            </p:cNvCxnSpPr>
            <p:nvPr/>
          </p:nvCxnSpPr>
          <p:spPr bwMode="auto">
            <a:xfrm>
              <a:off x="515176" y="1669218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接连接符 53"/>
            <p:cNvCxnSpPr>
              <a:cxnSpLocks noChangeShapeType="1"/>
            </p:cNvCxnSpPr>
            <p:nvPr/>
          </p:nvCxnSpPr>
          <p:spPr bwMode="auto">
            <a:xfrm>
              <a:off x="875508" y="954107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矩形 54"/>
            <p:cNvSpPr>
              <a:spLocks noChangeArrowheads="1"/>
            </p:cNvSpPr>
            <p:nvPr/>
          </p:nvSpPr>
          <p:spPr bwMode="auto">
            <a:xfrm>
              <a:off x="0" y="-188394"/>
              <a:ext cx="1960313" cy="10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供应链是供给侧结构性改革的重要抓手，是实现降本增效的根本途径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2"/>
          <p:cNvSpPr txBox="1"/>
          <p:nvPr/>
        </p:nvSpPr>
        <p:spPr bwMode="auto">
          <a:xfrm>
            <a:off x="1883532" y="323978"/>
            <a:ext cx="8532440" cy="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b="1" kern="0" dirty="0" smtClean="0">
                <a:solidFill>
                  <a:schemeClr val="bg1"/>
                </a:solidFill>
                <a:cs typeface="+mn-ea"/>
                <a:sym typeface="+mn-lt"/>
              </a:rPr>
              <a:t>三、供应链的创新与应用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9508" y="1061387"/>
            <a:ext cx="58827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一</a:t>
            </a:r>
            <a:r>
              <a:rPr lang="en-US" altLang="zh-CN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) </a:t>
            </a:r>
            <a:r>
              <a:rPr lang="zh-CN" altLang="en-US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供应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链、价值链、产业链是一个整体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4" name="组合 24"/>
          <p:cNvGrpSpPr/>
          <p:nvPr/>
        </p:nvGrpSpPr>
        <p:grpSpPr>
          <a:xfrm>
            <a:off x="3136732" y="1572464"/>
            <a:ext cx="5797611" cy="4102122"/>
            <a:chOff x="917528" y="859603"/>
            <a:chExt cx="6798217" cy="5314198"/>
          </a:xfrm>
        </p:grpSpPr>
        <p:sp>
          <p:nvSpPr>
            <p:cNvPr id="5" name="矩形 2"/>
            <p:cNvSpPr/>
            <p:nvPr/>
          </p:nvSpPr>
          <p:spPr>
            <a:xfrm rot="19206334">
              <a:off x="5174317" y="3528851"/>
              <a:ext cx="776044" cy="1034725"/>
            </a:xfrm>
            <a:custGeom>
              <a:avLst/>
              <a:gdLst/>
              <a:ahLst/>
              <a:cxnLst/>
              <a:rect l="l" t="t" r="r" b="b"/>
              <a:pathLst>
                <a:path w="1296144" h="1152128">
                  <a:moveTo>
                    <a:pt x="0" y="0"/>
                  </a:moveTo>
                  <a:lnTo>
                    <a:pt x="33031" y="0"/>
                  </a:lnTo>
                  <a:cubicBezTo>
                    <a:pt x="213277" y="106503"/>
                    <a:pt x="423620" y="166911"/>
                    <a:pt x="648072" y="166911"/>
                  </a:cubicBezTo>
                  <a:cubicBezTo>
                    <a:pt x="872525" y="166911"/>
                    <a:pt x="1082868" y="106503"/>
                    <a:pt x="1263114" y="0"/>
                  </a:cubicBezTo>
                  <a:lnTo>
                    <a:pt x="1296144" y="0"/>
                  </a:lnTo>
                  <a:lnTo>
                    <a:pt x="1296144" y="1152128"/>
                  </a:lnTo>
                  <a:lnTo>
                    <a:pt x="1278997" y="1152128"/>
                  </a:lnTo>
                  <a:cubicBezTo>
                    <a:pt x="1095321" y="1039609"/>
                    <a:pt x="879175" y="975568"/>
                    <a:pt x="648072" y="975568"/>
                  </a:cubicBezTo>
                  <a:cubicBezTo>
                    <a:pt x="416969" y="975568"/>
                    <a:pt x="200824" y="1039609"/>
                    <a:pt x="17148" y="1152128"/>
                  </a:cubicBezTo>
                  <a:lnTo>
                    <a:pt x="0" y="115212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29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  <a:gs pos="62000">
                  <a:sysClr val="window" lastClr="FFFFFF">
                    <a:lumMod val="95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47623" y="3818986"/>
              <a:ext cx="1683536" cy="1683536"/>
            </a:xfrm>
            <a:prstGeom prst="ellipse">
              <a:avLst/>
            </a:prstGeom>
            <a:gradFill flip="none" rotWithShape="1">
              <a:gsLst>
                <a:gs pos="72000">
                  <a:sysClr val="window" lastClr="FFFFFF">
                    <a:lumMod val="65000"/>
                    <a:shade val="30000"/>
                    <a:satMod val="115000"/>
                    <a:alpha val="0"/>
                  </a:sysClr>
                </a:gs>
                <a:gs pos="52000">
                  <a:sysClr val="windowText" lastClr="000000">
                    <a:lumMod val="75000"/>
                    <a:lumOff val="2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5"/>
            <p:cNvSpPr>
              <a:spLocks noChangeArrowheads="1"/>
            </p:cNvSpPr>
            <p:nvPr/>
          </p:nvSpPr>
          <p:spPr bwMode="auto">
            <a:xfrm rot="10800000" flipV="1">
              <a:off x="3540534" y="5738884"/>
              <a:ext cx="1880653" cy="43491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2"/>
            <p:cNvSpPr/>
            <p:nvPr/>
          </p:nvSpPr>
          <p:spPr>
            <a:xfrm rot="1574853">
              <a:off x="2880999" y="3795044"/>
              <a:ext cx="776044" cy="1034725"/>
            </a:xfrm>
            <a:custGeom>
              <a:avLst/>
              <a:gdLst/>
              <a:ahLst/>
              <a:cxnLst/>
              <a:rect l="l" t="t" r="r" b="b"/>
              <a:pathLst>
                <a:path w="1296144" h="1152128">
                  <a:moveTo>
                    <a:pt x="0" y="0"/>
                  </a:moveTo>
                  <a:lnTo>
                    <a:pt x="33031" y="0"/>
                  </a:lnTo>
                  <a:cubicBezTo>
                    <a:pt x="213277" y="106503"/>
                    <a:pt x="423620" y="166911"/>
                    <a:pt x="648072" y="166911"/>
                  </a:cubicBezTo>
                  <a:cubicBezTo>
                    <a:pt x="872525" y="166911"/>
                    <a:pt x="1082868" y="106503"/>
                    <a:pt x="1263114" y="0"/>
                  </a:cubicBezTo>
                  <a:lnTo>
                    <a:pt x="1296144" y="0"/>
                  </a:lnTo>
                  <a:lnTo>
                    <a:pt x="1296144" y="1152128"/>
                  </a:lnTo>
                  <a:lnTo>
                    <a:pt x="1278997" y="1152128"/>
                  </a:lnTo>
                  <a:cubicBezTo>
                    <a:pt x="1095321" y="1039609"/>
                    <a:pt x="879175" y="975568"/>
                    <a:pt x="648072" y="975568"/>
                  </a:cubicBezTo>
                  <a:cubicBezTo>
                    <a:pt x="416969" y="975568"/>
                    <a:pt x="200824" y="1039609"/>
                    <a:pt x="17148" y="1152128"/>
                  </a:cubicBezTo>
                  <a:lnTo>
                    <a:pt x="0" y="115212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29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  <a:gs pos="62000">
                  <a:sysClr val="window" lastClr="FFFFFF">
                    <a:lumMod val="95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567611" y="3031652"/>
              <a:ext cx="1683536" cy="1683536"/>
            </a:xfrm>
            <a:prstGeom prst="ellipse">
              <a:avLst/>
            </a:prstGeom>
            <a:gradFill flip="none" rotWithShape="1">
              <a:gsLst>
                <a:gs pos="72000">
                  <a:sysClr val="window" lastClr="FFFFFF">
                    <a:lumMod val="65000"/>
                    <a:shade val="30000"/>
                    <a:satMod val="115000"/>
                    <a:alpha val="0"/>
                  </a:sysClr>
                </a:gs>
                <a:gs pos="52000">
                  <a:sysClr val="windowText" lastClr="000000">
                    <a:lumMod val="75000"/>
                    <a:lumOff val="2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17528" y="2618391"/>
              <a:ext cx="2198791" cy="2198791"/>
            </a:xfrm>
            <a:prstGeom prst="ellipse">
              <a:avLst/>
            </a:prstGeom>
            <a:solidFill>
              <a:srgbClr val="983937"/>
            </a:solidFill>
            <a:ln w="25400" cap="flat" cmpd="sng" algn="ctr">
              <a:solidFill>
                <a:srgbClr val="B6503C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1707485" y="1414880"/>
              <a:ext cx="618875" cy="203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 w="57150" cmpd="sng">
                    <a:solidFill>
                      <a:sysClr val="window" lastClr="FFFFFF"/>
                    </a:solidFill>
                    <a:prstDash val="solid"/>
                  </a:ln>
                  <a:solidFill>
                    <a:srgbClr val="973836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kumimoji="0" lang="en-US" altLang="zh-CN" sz="9600" b="1" i="0" u="none" strike="noStrike" kern="0" cap="none" spc="0" normalizeH="0" baseline="0" noProof="0" dirty="0">
                <a:ln w="57150" cmpd="sng">
                  <a:solidFill>
                    <a:sysClr val="window" lastClr="FFFFFF"/>
                  </a:solidFill>
                  <a:prstDash val="solid"/>
                </a:ln>
                <a:solidFill>
                  <a:srgbClr val="973836"/>
                </a:solidFill>
                <a:effectLst/>
                <a:uLnTx/>
                <a:uFillTx/>
                <a:latin typeface="Bernard MT Condensed" panose="020508060609050204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03576" y="3806638"/>
              <a:ext cx="2198791" cy="21987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C8AB2E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27"/>
            <p:cNvSpPr txBox="1"/>
            <p:nvPr/>
          </p:nvSpPr>
          <p:spPr>
            <a:xfrm>
              <a:off x="4050279" y="2689008"/>
              <a:ext cx="618875" cy="203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 w="57150" cmpd="sng">
                    <a:solidFill>
                      <a:sysClr val="window" lastClr="FFFFFF"/>
                    </a:solidFill>
                    <a:prstDash val="solid"/>
                  </a:ln>
                  <a:solidFill>
                    <a:srgbClr val="D0B230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9600" b="1" i="0" u="none" strike="noStrike" kern="0" cap="none" spc="0" normalizeH="0" baseline="0" noProof="0" dirty="0">
                <a:ln w="57150" cmpd="sng">
                  <a:solidFill>
                    <a:sysClr val="window" lastClr="FFFFFF"/>
                  </a:solidFill>
                  <a:prstDash val="solid"/>
                </a:ln>
                <a:solidFill>
                  <a:srgbClr val="D0B230"/>
                </a:solidFill>
                <a:effectLst/>
                <a:uLnTx/>
                <a:uFillTx/>
                <a:latin typeface="Bernard MT Condensed" panose="020508060609050204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516954" y="2026080"/>
              <a:ext cx="2198791" cy="2198791"/>
            </a:xfrm>
            <a:prstGeom prst="ellipse">
              <a:avLst/>
            </a:prstGeom>
            <a:solidFill>
              <a:srgbClr val="0D97FF"/>
            </a:solidFill>
            <a:ln w="25400" cap="flat" cmpd="sng" algn="ctr">
              <a:solidFill>
                <a:srgbClr val="31B58C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6259196" y="859603"/>
              <a:ext cx="618875" cy="203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 w="57150" cmpd="sng">
                    <a:solidFill>
                      <a:sysClr val="window" lastClr="FFFFFF"/>
                    </a:solidFill>
                    <a:prstDash val="solid"/>
                  </a:ln>
                  <a:solidFill>
                    <a:srgbClr val="41BDF3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kumimoji="0" lang="en-US" altLang="zh-CN" sz="9600" b="1" i="0" u="none" strike="noStrike" kern="0" cap="none" spc="0" normalizeH="0" baseline="0" noProof="0" dirty="0">
                <a:ln w="57150" cmpd="sng">
                  <a:solidFill>
                    <a:sysClr val="window" lastClr="FFFFFF"/>
                  </a:solidFill>
                  <a:prstDash val="solid"/>
                </a:ln>
                <a:solidFill>
                  <a:srgbClr val="41BDF3"/>
                </a:solidFill>
                <a:effectLst/>
                <a:uLnTx/>
                <a:uFillTx/>
                <a:latin typeface="Bernard MT Condensed" panose="020508060609050204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32"/>
            <p:cNvSpPr txBox="1"/>
            <p:nvPr/>
          </p:nvSpPr>
          <p:spPr>
            <a:xfrm>
              <a:off x="1226865" y="3494032"/>
              <a:ext cx="1564024" cy="51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2000" dirty="0" smtClean="0">
                  <a:solidFill>
                    <a:sysClr val="window" lastClr="FFFFFF"/>
                  </a:solidFill>
                  <a:latin typeface="Arial Black" panose="020B0A04020102020204" pitchFamily="34" charset="0"/>
                </a:rPr>
                <a:t>价值链</a:t>
              </a:r>
              <a:endParaRPr kumimoji="0" lang="en-US" altLang="zh-CN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3720959" y="4812118"/>
              <a:ext cx="1564024" cy="51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供应链</a:t>
              </a:r>
              <a:endParaRPr kumimoji="0" lang="en-US" altLang="zh-CN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36"/>
            <p:cNvSpPr txBox="1"/>
            <p:nvPr/>
          </p:nvSpPr>
          <p:spPr>
            <a:xfrm>
              <a:off x="5825487" y="3080254"/>
              <a:ext cx="1564024" cy="51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产业链</a:t>
              </a:r>
              <a:endParaRPr kumimoji="0" lang="en-US" altLang="zh-CN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76427" y="4644298"/>
            <a:ext cx="2000264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价值链是产业链与供应链的目的与归宿，产业链与供应链是价值链实现的保障。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77021" y="4212281"/>
            <a:ext cx="157163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产业链是供应链依附的载体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33881" y="5569603"/>
            <a:ext cx="171451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供应链是产业链提升的动能与组织形态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3"/>
          <p:cNvSpPr>
            <a:spLocks noChangeArrowheads="1"/>
          </p:cNvSpPr>
          <p:nvPr/>
        </p:nvSpPr>
        <p:spPr bwMode="auto">
          <a:xfrm rot="5400000">
            <a:off x="5559425" y="-1470893"/>
            <a:ext cx="1079500" cy="8096250"/>
          </a:xfrm>
          <a:prstGeom prst="can">
            <a:avLst>
              <a:gd name="adj" fmla="val 49630"/>
            </a:avLst>
          </a:prstGeom>
          <a:gradFill rotWithShape="0">
            <a:gsLst>
              <a:gs pos="0">
                <a:srgbClr val="A580F0">
                  <a:alpha val="50000"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A580F0">
                  <a:alpha val="50000"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44"/>
          <p:cNvSpPr>
            <a:spLocks noChangeArrowheads="1"/>
          </p:cNvSpPr>
          <p:nvPr/>
        </p:nvSpPr>
        <p:spPr bwMode="auto">
          <a:xfrm>
            <a:off x="7351713" y="2147019"/>
            <a:ext cx="1911350" cy="833438"/>
          </a:xfrm>
          <a:prstGeom prst="homePlate">
            <a:avLst>
              <a:gd name="adj" fmla="val 37192"/>
            </a:avLst>
          </a:prstGeom>
          <a:gradFill rotWithShape="0">
            <a:gsLst>
              <a:gs pos="0">
                <a:srgbClr val="CC3300">
                  <a:gamma/>
                  <a:shade val="56078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ko-KR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r>
              <a:rPr lang="zh-CN" altLang="en-US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GB" altLang="ko-KR" sz="1600" b="1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5695950" y="2147019"/>
            <a:ext cx="1909763" cy="833438"/>
          </a:xfrm>
          <a:prstGeom prst="homePlate">
            <a:avLst>
              <a:gd name="adj" fmla="val 37161"/>
            </a:avLst>
          </a:prstGeom>
          <a:gradFill rotWithShape="0">
            <a:gsLst>
              <a:gs pos="0">
                <a:srgbClr val="B989DD">
                  <a:gamma/>
                  <a:shade val="45882"/>
                  <a:invGamma/>
                </a:srgbClr>
              </a:gs>
              <a:gs pos="50000">
                <a:srgbClr val="B989DD"/>
              </a:gs>
              <a:gs pos="100000">
                <a:srgbClr val="B989DD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r>
              <a:rPr lang="zh-CN" altLang="en-US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GB" altLang="ko-KR" sz="1600" b="1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3979863" y="2147019"/>
            <a:ext cx="1906587" cy="833438"/>
          </a:xfrm>
          <a:prstGeom prst="homePlate">
            <a:avLst>
              <a:gd name="adj" fmla="val 32493"/>
            </a:avLst>
          </a:prstGeom>
          <a:gradFill rotWithShape="0">
            <a:gsLst>
              <a:gs pos="0">
                <a:srgbClr val="77C056">
                  <a:gamma/>
                  <a:shade val="45882"/>
                  <a:invGamma/>
                </a:srgbClr>
              </a:gs>
              <a:gs pos="50000">
                <a:srgbClr val="77C056"/>
              </a:gs>
              <a:gs pos="100000">
                <a:srgbClr val="77C056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ko-KR" sz="1600" b="1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2289175" y="2147019"/>
            <a:ext cx="1906588" cy="833438"/>
          </a:xfrm>
          <a:prstGeom prst="homePlate">
            <a:avLst>
              <a:gd name="adj" fmla="val 32493"/>
            </a:avLst>
          </a:prstGeom>
          <a:gradFill rotWithShape="0">
            <a:gsLst>
              <a:gs pos="0">
                <a:srgbClr val="A3AE36">
                  <a:gamma/>
                  <a:shade val="45882"/>
                  <a:invGamma/>
                </a:srgbClr>
              </a:gs>
              <a:gs pos="50000">
                <a:srgbClr val="A3AE36"/>
              </a:gs>
              <a:gs pos="100000">
                <a:srgbClr val="A3AE36">
                  <a:gamma/>
                  <a:shade val="45882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altLang="en-US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1600" b="1" i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US" altLang="ko-KR" sz="1600" b="1" i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>
            <a:off x="2217738" y="1916832"/>
            <a:ext cx="7685087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  <a:rou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49"/>
          <p:cNvSpPr>
            <a:spLocks noChangeArrowheads="1"/>
          </p:cNvSpPr>
          <p:nvPr/>
        </p:nvSpPr>
        <p:spPr bwMode="auto">
          <a:xfrm>
            <a:off x="2295525" y="2175594"/>
            <a:ext cx="7461250" cy="280988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3979863" y="2242269"/>
            <a:ext cx="4664075" cy="1381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51"/>
          <p:cNvSpPr>
            <a:spLocks noChangeArrowheads="1"/>
          </p:cNvSpPr>
          <p:nvPr/>
        </p:nvSpPr>
        <p:spPr bwMode="auto">
          <a:xfrm>
            <a:off x="2084388" y="2823294"/>
            <a:ext cx="4664075" cy="1381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071664" y="2823292"/>
            <a:ext cx="0" cy="1085777"/>
          </a:xfrm>
          <a:prstGeom prst="straightConnector1">
            <a:avLst/>
          </a:prstGeom>
          <a:ln w="19050">
            <a:solidFill>
              <a:srgbClr val="A27B00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816905" y="2823292"/>
            <a:ext cx="0" cy="108577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562146" y="2823292"/>
            <a:ext cx="0" cy="1085777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307388" y="2823292"/>
            <a:ext cx="0" cy="1085777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2867" y="3984561"/>
            <a:ext cx="1618434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企业内部资源整合，功能集成，流程优化，企业一体化管理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1302" y="3984561"/>
            <a:ext cx="1618434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企业与外部资源整合，业务协同，缩短产品生命周期，更快地占领市场，更有效地利用资产，实现“双赢”或“多赢”。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9737" y="3984561"/>
            <a:ext cx="1618434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价值链协作。利用互联网、物联网、大数据、云计算、电子商务等技术，对上下游客户实施纵向与撗向一体化的整合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8170" y="3984561"/>
            <a:ext cx="2026853" cy="176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智慧供应链。供应链与互联网深度融合，供应链组织形态更加扁平，虚拟生产、云制造等应用更加普及，技术与管理有效结合，最终形成更加高效、智能、人性化的供应链生态圈。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55122" y="437878"/>
            <a:ext cx="77153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ea"/>
              </a:rPr>
              <a:t>(二</a:t>
            </a:r>
            <a:r>
              <a:rPr lang="en-US" altLang="zh-CN" sz="2400" b="1" dirty="0" smtClean="0">
                <a:solidFill>
                  <a:schemeClr val="bg1"/>
                </a:solidFill>
                <a:latin typeface="+mj-ea"/>
              </a:rPr>
              <a:t>) 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全球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</a:rPr>
              <a:t>供应链发展将经历四个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发展阶段</a:t>
            </a:r>
            <a:endParaRPr lang="en-US" altLang="zh-CN" sz="2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2077468" y="415820"/>
            <a:ext cx="32543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+mj-ea"/>
              </a:rPr>
              <a:t>(三)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+mj-ea"/>
              </a:rPr>
              <a:t>供应链有</a:t>
            </a:r>
            <a:r>
              <a:rPr lang="zh-CN" altLang="zh-CN" sz="2400" b="1" dirty="0" smtClean="0">
                <a:solidFill>
                  <a:schemeClr val="bg1"/>
                </a:solidFill>
                <a:latin typeface="+mj-ea"/>
              </a:rPr>
              <a:t>三</a:t>
            </a:r>
            <a:r>
              <a:rPr lang="zh-CN" altLang="zh-CN" sz="2400" b="1" dirty="0">
                <a:solidFill>
                  <a:schemeClr val="bg1"/>
                </a:solidFill>
                <a:latin typeface="+mj-ea"/>
              </a:rPr>
              <a:t>个维度</a:t>
            </a:r>
            <a:endParaRPr lang="en-US" altLang="zh-CN" sz="2400" b="1" dirty="0">
              <a:solidFill>
                <a:schemeClr val="bg1"/>
              </a:solidFill>
              <a:latin typeface="+mj-ea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1822363" y="2636911"/>
            <a:ext cx="8594117" cy="3969275"/>
            <a:chOff x="298363" y="2319937"/>
            <a:chExt cx="8577263" cy="4286250"/>
          </a:xfrm>
        </p:grpSpPr>
        <p:pic>
          <p:nvPicPr>
            <p:cNvPr id="126" name="图片 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9"/>
            <a:stretch>
              <a:fillRect/>
            </a:stretch>
          </p:blipFill>
          <p:spPr bwMode="auto">
            <a:xfrm rot="20682642">
              <a:off x="4908463" y="2365974"/>
              <a:ext cx="3967163" cy="417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图片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9"/>
            <a:stretch>
              <a:fillRect/>
            </a:stretch>
          </p:blipFill>
          <p:spPr bwMode="auto">
            <a:xfrm rot="20682642">
              <a:off x="2585951" y="2319937"/>
              <a:ext cx="3967162" cy="41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9"/>
            <a:stretch>
              <a:fillRect/>
            </a:stretch>
          </p:blipFill>
          <p:spPr bwMode="auto">
            <a:xfrm rot="20682642">
              <a:off x="298363" y="2429474"/>
              <a:ext cx="4064000" cy="417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TextBox 4"/>
            <p:cNvSpPr>
              <a:spLocks noChangeArrowheads="1"/>
            </p:cNvSpPr>
            <p:nvPr/>
          </p:nvSpPr>
          <p:spPr bwMode="auto">
            <a:xfrm rot="20682642" flipH="1">
              <a:off x="1276263" y="3224812"/>
              <a:ext cx="1277938" cy="63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4000" b="1" i="1">
                  <a:solidFill>
                    <a:srgbClr val="3F3F3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Arial Rounded MT Bold" panose="020F0704030504030204" pitchFamily="34" charset="0"/>
                </a:rPr>
                <a:t>01</a:t>
              </a:r>
              <a:endParaRPr lang="zh-CN" altLang="en-US" sz="4000" b="1" i="1">
                <a:solidFill>
                  <a:srgbClr val="3F3F3F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Arial Rounded MT Bold" panose="020F0704030504030204" pitchFamily="34" charset="0"/>
              </a:endParaRPr>
            </a:p>
          </p:txBody>
        </p:sp>
        <p:sp>
          <p:nvSpPr>
            <p:cNvPr id="130" name="TextBox 5"/>
            <p:cNvSpPr>
              <a:spLocks noChangeArrowheads="1"/>
            </p:cNvSpPr>
            <p:nvPr/>
          </p:nvSpPr>
          <p:spPr bwMode="auto">
            <a:xfrm rot="20682642" flipH="1">
              <a:off x="2118540" y="3766138"/>
              <a:ext cx="617742" cy="249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i="1" dirty="0">
                  <a:solidFill>
                    <a:srgbClr val="3F3F3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供应链是战略思维</a:t>
              </a:r>
              <a:endParaRPr lang="zh-CN" altLang="en-US" b="1" i="1" dirty="0">
                <a:solidFill>
                  <a:srgbClr val="3F3F3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直接连接符 6"/>
            <p:cNvSpPr>
              <a:spLocks noChangeShapeType="1"/>
            </p:cNvSpPr>
            <p:nvPr/>
          </p:nvSpPr>
          <p:spPr bwMode="auto">
            <a:xfrm rot="20682642">
              <a:off x="1342938" y="3805837"/>
              <a:ext cx="1279525" cy="0"/>
            </a:xfrm>
            <a:prstGeom prst="line">
              <a:avLst/>
            </a:prstGeom>
            <a:noFill/>
            <a:ln w="28575" cap="flat" cmpd="sng">
              <a:solidFill>
                <a:srgbClr val="4944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TextBox 7"/>
            <p:cNvSpPr>
              <a:spLocks noChangeArrowheads="1"/>
            </p:cNvSpPr>
            <p:nvPr/>
          </p:nvSpPr>
          <p:spPr bwMode="auto">
            <a:xfrm rot="20682642" flipH="1">
              <a:off x="3484476" y="3188299"/>
              <a:ext cx="1277937" cy="63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4000" b="1" i="1">
                  <a:solidFill>
                    <a:srgbClr val="3F3F3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Arial Rounded MT Bold" panose="020F0704030504030204" pitchFamily="34" charset="0"/>
                </a:rPr>
                <a:t>02</a:t>
              </a:r>
              <a:endParaRPr lang="zh-CN" altLang="en-US" sz="4000" b="1" i="1">
                <a:solidFill>
                  <a:srgbClr val="3F3F3F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Arial Rounded MT Bold" panose="020F0704030504030204" pitchFamily="34" charset="0"/>
              </a:endParaRPr>
            </a:p>
          </p:txBody>
        </p:sp>
        <p:sp>
          <p:nvSpPr>
            <p:cNvPr id="133" name="TextBox 8"/>
            <p:cNvSpPr>
              <a:spLocks noChangeArrowheads="1"/>
            </p:cNvSpPr>
            <p:nvPr/>
          </p:nvSpPr>
          <p:spPr bwMode="auto">
            <a:xfrm rot="20682642" flipH="1">
              <a:off x="4307518" y="3740039"/>
              <a:ext cx="434794" cy="249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i="1" dirty="0">
                  <a:solidFill>
                    <a:srgbClr val="3F3F3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供应链是模式创新</a:t>
              </a:r>
              <a:endParaRPr lang="zh-CN" altLang="en-US" b="1" i="1" dirty="0">
                <a:solidFill>
                  <a:srgbClr val="3F3F3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直接连接符 9"/>
            <p:cNvSpPr>
              <a:spLocks noChangeShapeType="1"/>
            </p:cNvSpPr>
            <p:nvPr/>
          </p:nvSpPr>
          <p:spPr bwMode="auto">
            <a:xfrm rot="20682642">
              <a:off x="3551151" y="3767737"/>
              <a:ext cx="1277937" cy="1587"/>
            </a:xfrm>
            <a:prstGeom prst="line">
              <a:avLst/>
            </a:prstGeom>
            <a:noFill/>
            <a:ln w="28575" cap="flat" cmpd="sng">
              <a:solidFill>
                <a:srgbClr val="4944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TextBox 10"/>
            <p:cNvSpPr>
              <a:spLocks noChangeArrowheads="1"/>
            </p:cNvSpPr>
            <p:nvPr/>
          </p:nvSpPr>
          <p:spPr bwMode="auto">
            <a:xfrm rot="20682642" flipH="1">
              <a:off x="5792701" y="3296249"/>
              <a:ext cx="1277937" cy="63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4000" b="1" i="1">
                  <a:solidFill>
                    <a:srgbClr val="3F3F3F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sym typeface="Arial Rounded MT Bold" panose="020F0704030504030204" pitchFamily="34" charset="0"/>
                </a:rPr>
                <a:t>03</a:t>
              </a:r>
              <a:endParaRPr lang="zh-CN" altLang="en-US" sz="4000" b="1" i="1">
                <a:solidFill>
                  <a:srgbClr val="3F3F3F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sym typeface="Arial Rounded MT Bold" panose="020F0704030504030204" pitchFamily="34" charset="0"/>
              </a:endParaRPr>
            </a:p>
          </p:txBody>
        </p:sp>
        <p:sp>
          <p:nvSpPr>
            <p:cNvPr id="136" name="TextBox 11"/>
            <p:cNvSpPr>
              <a:spLocks noChangeArrowheads="1"/>
            </p:cNvSpPr>
            <p:nvPr/>
          </p:nvSpPr>
          <p:spPr bwMode="auto">
            <a:xfrm rot="20682642" flipH="1">
              <a:off x="6697582" y="3802100"/>
              <a:ext cx="363772" cy="249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i="1" dirty="0">
                  <a:solidFill>
                    <a:srgbClr val="3F3F3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供应链是技术进步</a:t>
              </a:r>
              <a:endParaRPr lang="zh-CN" altLang="en-US" b="1" i="1" dirty="0">
                <a:solidFill>
                  <a:srgbClr val="3F3F3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直接连接符 12"/>
            <p:cNvSpPr>
              <a:spLocks noChangeShapeType="1"/>
            </p:cNvSpPr>
            <p:nvPr/>
          </p:nvSpPr>
          <p:spPr bwMode="auto">
            <a:xfrm rot="20682642">
              <a:off x="5859376" y="3877274"/>
              <a:ext cx="1277937" cy="0"/>
            </a:xfrm>
            <a:prstGeom prst="line">
              <a:avLst/>
            </a:prstGeom>
            <a:noFill/>
            <a:ln w="28575" cap="flat" cmpd="sng">
              <a:solidFill>
                <a:srgbClr val="4944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矩形 137"/>
          <p:cNvSpPr/>
          <p:nvPr/>
        </p:nvSpPr>
        <p:spPr>
          <a:xfrm>
            <a:off x="2077468" y="1285860"/>
            <a:ext cx="7876184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2005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年，美国物流管理协会更名为美国供应链管理专业协会，标志着全世界的物流已进入到供应链管理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时代。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en-US" altLang="zh-CN" dirty="0" err="1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国务院办公厅关于积极推进供应链创新与应用的揩导意见》提出“创新发展供应链新理念、新技术、新模式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13" y="1412776"/>
            <a:ext cx="1805517" cy="1631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97" y="1412776"/>
            <a:ext cx="1805517" cy="1631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80" y="1412776"/>
            <a:ext cx="1805517" cy="1631840"/>
          </a:xfrm>
          <a:prstGeom prst="rect">
            <a:avLst/>
          </a:prstGeom>
        </p:spPr>
      </p:pic>
      <p:sp>
        <p:nvSpPr>
          <p:cNvPr id="5" name="TextBox 24"/>
          <p:cNvSpPr txBox="1"/>
          <p:nvPr/>
        </p:nvSpPr>
        <p:spPr>
          <a:xfrm rot="19291159">
            <a:off x="2161242" y="2042485"/>
            <a:ext cx="1448259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国家供应</a:t>
            </a:r>
            <a:r>
              <a:rPr lang="zh-CN" altLang="en-US" sz="2400" dirty="0" smtClean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链</a:t>
            </a:r>
            <a:endParaRPr lang="zh-CN" altLang="en-US" sz="2400" dirty="0">
              <a:solidFill>
                <a:srgbClr val="004F8A"/>
              </a:solidFill>
              <a:effectLst>
                <a:outerShdw dist="38100" dir="5400000" algn="t" rotWithShape="0">
                  <a:sysClr val="window" lastClr="FFFFFF">
                    <a:alpha val="43000"/>
                  </a:sysClr>
                </a:outerShdw>
              </a:effectLst>
            </a:endParaRPr>
          </a:p>
        </p:txBody>
      </p:sp>
      <p:sp>
        <p:nvSpPr>
          <p:cNvPr id="6" name="TextBox 25"/>
          <p:cNvSpPr txBox="1"/>
          <p:nvPr/>
        </p:nvSpPr>
        <p:spPr>
          <a:xfrm rot="19291159">
            <a:off x="4248639" y="2022569"/>
            <a:ext cx="1430011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产业供应</a:t>
            </a:r>
            <a:r>
              <a:rPr lang="zh-CN" altLang="en-US" sz="2400" dirty="0" smtClean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链</a:t>
            </a:r>
            <a:endParaRPr lang="zh-CN" altLang="en-US" sz="2400" dirty="0">
              <a:solidFill>
                <a:srgbClr val="004F8A"/>
              </a:solidFill>
              <a:effectLst>
                <a:outerShdw dist="38100" dir="5400000" algn="t" rotWithShape="0">
                  <a:sysClr val="window" lastClr="FFFFFF">
                    <a:alpha val="43000"/>
                  </a:sysClr>
                </a:outerShdw>
              </a:effectLst>
            </a:endParaRPr>
          </a:p>
        </p:txBody>
      </p:sp>
      <p:sp>
        <p:nvSpPr>
          <p:cNvPr id="7" name="TextBox 26"/>
          <p:cNvSpPr txBox="1"/>
          <p:nvPr/>
        </p:nvSpPr>
        <p:spPr>
          <a:xfrm rot="19291159">
            <a:off x="6276976" y="2030058"/>
            <a:ext cx="1488202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城市供应</a:t>
            </a:r>
            <a:r>
              <a:rPr lang="zh-CN" altLang="en-US" sz="2400" dirty="0" smtClean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链</a:t>
            </a:r>
            <a:endParaRPr lang="zh-CN" altLang="en-US" sz="2400" dirty="0">
              <a:solidFill>
                <a:srgbClr val="004F8A"/>
              </a:solidFill>
              <a:effectLst>
                <a:outerShdw dist="38100" dir="5400000" algn="t" rotWithShape="0">
                  <a:sysClr val="window" lastClr="FFFFFF">
                    <a:alpha val="43000"/>
                  </a:sysClr>
                </a:outerShdw>
              </a:effectLst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2141688" y="3290816"/>
            <a:ext cx="15866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美国把全球供应链列为国家安全战略，德国、日本、新加坡等都有国家供应链</a:t>
            </a:r>
            <a:r>
              <a:rPr lang="zh-CN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</a:t>
            </a:r>
            <a:r>
              <a: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一帶一路”就是中国的全球供应链战略</a:t>
            </a:r>
            <a:r>
              <a:rPr lang="zh-CN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4149280" y="3224347"/>
            <a:ext cx="17817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有些国家国土面积小，資源匮乏，但有些产业却全球第一，这与成功的产业供应链战略</a:t>
            </a: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有关。中国的产业供应链重点是农业、制造业、流通业、金融业、绿色产业。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6392498" y="3224347"/>
            <a:ext cx="1693099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城市竞争力的发展有四个阶段。即生产要素导向阶段、投资导向阶段、创新导向阶段和富裕导向</a:t>
            </a: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阶段。中国要要有物流与供应链集群城市，並开展试点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412776"/>
            <a:ext cx="1805517" cy="1631840"/>
          </a:xfrm>
          <a:prstGeom prst="rect">
            <a:avLst/>
          </a:prstGeom>
        </p:spPr>
      </p:pic>
      <p:sp>
        <p:nvSpPr>
          <p:cNvPr id="12" name="TextBox 33"/>
          <p:cNvSpPr txBox="1"/>
          <p:nvPr/>
        </p:nvSpPr>
        <p:spPr>
          <a:xfrm rot="19291159">
            <a:off x="8388060" y="2023436"/>
            <a:ext cx="1406826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2400" dirty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企业供应</a:t>
            </a:r>
            <a:r>
              <a:rPr lang="zh-CN" altLang="en-US" sz="2400" dirty="0" smtClean="0">
                <a:solidFill>
                  <a:srgbClr val="004F8A"/>
                </a:solidFill>
                <a:effectLst>
                  <a:outerShdw dist="38100" dir="5400000" algn="t" rotWithShape="0">
                    <a:sysClr val="window" lastClr="FFFFFF">
                      <a:alpha val="43000"/>
                    </a:sysClr>
                  </a:outerShdw>
                </a:effectLst>
              </a:rPr>
              <a:t>链</a:t>
            </a:r>
            <a:endParaRPr lang="zh-CN" altLang="en-US" sz="2400" dirty="0">
              <a:solidFill>
                <a:srgbClr val="004F8A"/>
              </a:solidFill>
              <a:effectLst>
                <a:outerShdw dist="38100" dir="5400000" algn="t" rotWithShape="0">
                  <a:sysClr val="window" lastClr="FFFFFF">
                    <a:alpha val="43000"/>
                  </a:sysClr>
                </a:outerShdw>
              </a:effectLst>
            </a:endParaRPr>
          </a:p>
        </p:txBody>
      </p:sp>
      <p:sp>
        <p:nvSpPr>
          <p:cNvPr id="13" name="TextBox 34"/>
          <p:cNvSpPr txBox="1"/>
          <p:nvPr/>
        </p:nvSpPr>
        <p:spPr>
          <a:xfrm>
            <a:off x="8440666" y="3224347"/>
            <a:ext cx="1693099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供应链本质上是人类社会的一种实践活动，普遍存在于物质资料的生产、交换、分配和消费等各项社会活动过程中，是以企业为活动基点的</a:t>
            </a:r>
            <a:r>
              <a:rPr lang="zh-CN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。中国提出有</a:t>
            </a:r>
            <a:r>
              <a:rPr lang="en-US" altLang="zh-CN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100个企业进入全球供应链先进行列</a:t>
            </a:r>
            <a:endParaRPr lang="zh-CN" altLang="en-US" sz="16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66912" y="414690"/>
            <a:ext cx="87181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+mj-ea"/>
              </a:rPr>
              <a:t>(四)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+mj-ea"/>
              </a:rPr>
              <a:t>供应链在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四个层面展开</a:t>
            </a:r>
            <a:endParaRPr lang="en-US" altLang="zh-CN" sz="2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/>
          <p:cNvSpPr/>
          <p:nvPr/>
        </p:nvSpPr>
        <p:spPr>
          <a:xfrm>
            <a:off x="5718511" y="1736073"/>
            <a:ext cx="3049796" cy="1052914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102626 w 4351098"/>
              <a:gd name="connsiteY0-90" fmla="*/ 756084 h 2261022"/>
              <a:gd name="connsiteX1-91" fmla="*/ 858710 w 4351098"/>
              <a:gd name="connsiteY1-92" fmla="*/ 0 h 2261022"/>
              <a:gd name="connsiteX2-93" fmla="*/ 3595014 w 4351098"/>
              <a:gd name="connsiteY2-94" fmla="*/ 0 h 2261022"/>
              <a:gd name="connsiteX3-95" fmla="*/ 4351098 w 4351098"/>
              <a:gd name="connsiteY3-96" fmla="*/ 756084 h 2261022"/>
              <a:gd name="connsiteX4-97" fmla="*/ 4351098 w 4351098"/>
              <a:gd name="connsiteY4-98" fmla="*/ 756084 h 2261022"/>
              <a:gd name="connsiteX5-99" fmla="*/ 3595014 w 4351098"/>
              <a:gd name="connsiteY5-100" fmla="*/ 1512168 h 2261022"/>
              <a:gd name="connsiteX6-101" fmla="*/ 858710 w 4351098"/>
              <a:gd name="connsiteY6-102" fmla="*/ 1512168 h 2261022"/>
              <a:gd name="connsiteX7-103" fmla="*/ 88629 w 4351098"/>
              <a:gd name="connsiteY7-104" fmla="*/ 2261022 h 2261022"/>
              <a:gd name="connsiteX8-105" fmla="*/ 102626 w 4351098"/>
              <a:gd name="connsiteY8-106" fmla="*/ 756084 h 2261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51098" h="2261022">
                <a:moveTo>
                  <a:pt x="102626" y="756084"/>
                </a:moveTo>
                <a:cubicBezTo>
                  <a:pt x="230973" y="379247"/>
                  <a:pt x="441136" y="0"/>
                  <a:pt x="858710" y="0"/>
                </a:cubicBezTo>
                <a:lnTo>
                  <a:pt x="3595014" y="0"/>
                </a:lnTo>
                <a:cubicBezTo>
                  <a:pt x="4012588" y="0"/>
                  <a:pt x="4351098" y="338510"/>
                  <a:pt x="4351098" y="756084"/>
                </a:cubicBezTo>
                <a:lnTo>
                  <a:pt x="4351098" y="756084"/>
                </a:lnTo>
                <a:cubicBezTo>
                  <a:pt x="4351098" y="1173658"/>
                  <a:pt x="4012588" y="1512168"/>
                  <a:pt x="3595014" y="1512168"/>
                </a:cubicBezTo>
                <a:lnTo>
                  <a:pt x="858710" y="1512168"/>
                </a:lnTo>
                <a:cubicBezTo>
                  <a:pt x="316231" y="1484577"/>
                  <a:pt x="81639" y="2237407"/>
                  <a:pt x="88629" y="2261022"/>
                </a:cubicBezTo>
                <a:cubicBezTo>
                  <a:pt x="-37385" y="2135008"/>
                  <a:pt x="-25721" y="1132921"/>
                  <a:pt x="102626" y="756084"/>
                </a:cubicBezTo>
                <a:close/>
              </a:path>
            </a:pathLst>
          </a:custGeom>
          <a:solidFill>
            <a:srgbClr val="0D97FF"/>
          </a:solidFill>
          <a:ln w="25400" cap="flat" cmpd="sng" algn="ctr">
            <a:noFill/>
            <a:prstDash val="solid"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35960" y="1772816"/>
            <a:ext cx="3031801" cy="1263479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  <a:gd name="connsiteX0-143" fmla="*/ 76954 w 4325426"/>
              <a:gd name="connsiteY0-144" fmla="*/ 756084 h 2713188"/>
              <a:gd name="connsiteX1-145" fmla="*/ 833038 w 4325426"/>
              <a:gd name="connsiteY1-146" fmla="*/ 0 h 2713188"/>
              <a:gd name="connsiteX2-147" fmla="*/ 3569342 w 4325426"/>
              <a:gd name="connsiteY2-148" fmla="*/ 0 h 2713188"/>
              <a:gd name="connsiteX3-149" fmla="*/ 4325426 w 4325426"/>
              <a:gd name="connsiteY3-150" fmla="*/ 756084 h 2713188"/>
              <a:gd name="connsiteX4-151" fmla="*/ 4325426 w 4325426"/>
              <a:gd name="connsiteY4-152" fmla="*/ 756084 h 2713188"/>
              <a:gd name="connsiteX5-153" fmla="*/ 3569342 w 4325426"/>
              <a:gd name="connsiteY5-154" fmla="*/ 1512168 h 2713188"/>
              <a:gd name="connsiteX6-155" fmla="*/ 833038 w 4325426"/>
              <a:gd name="connsiteY6-156" fmla="*/ 1512168 h 2713188"/>
              <a:gd name="connsiteX7-157" fmla="*/ 55249 w 4325426"/>
              <a:gd name="connsiteY7-158" fmla="*/ 2713188 h 2713188"/>
              <a:gd name="connsiteX8-159" fmla="*/ 76954 w 4325426"/>
              <a:gd name="connsiteY8-160" fmla="*/ 756084 h 2713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6" h="2713188">
                <a:moveTo>
                  <a:pt x="76954" y="756084"/>
                </a:moveTo>
                <a:cubicBezTo>
                  <a:pt x="206586" y="303886"/>
                  <a:pt x="415464" y="0"/>
                  <a:pt x="833038" y="0"/>
                </a:cubicBezTo>
                <a:lnTo>
                  <a:pt x="3569342" y="0"/>
                </a:lnTo>
                <a:cubicBezTo>
                  <a:pt x="3986916" y="0"/>
                  <a:pt x="4325426" y="338510"/>
                  <a:pt x="4325426" y="756084"/>
                </a:cubicBezTo>
                <a:lnTo>
                  <a:pt x="4325426" y="756084"/>
                </a:lnTo>
                <a:cubicBezTo>
                  <a:pt x="4325426" y="1173658"/>
                  <a:pt x="3986916" y="1512168"/>
                  <a:pt x="3569342" y="1512168"/>
                </a:cubicBezTo>
                <a:lnTo>
                  <a:pt x="833038" y="1512168"/>
                </a:lnTo>
                <a:cubicBezTo>
                  <a:pt x="290559" y="1484577"/>
                  <a:pt x="48259" y="2689573"/>
                  <a:pt x="55249" y="2713188"/>
                </a:cubicBezTo>
                <a:cubicBezTo>
                  <a:pt x="11034" y="2573541"/>
                  <a:pt x="-52678" y="1208282"/>
                  <a:pt x="76954" y="756084"/>
                </a:cubicBezTo>
                <a:close/>
              </a:path>
            </a:pathLst>
          </a:custGeom>
          <a:solidFill>
            <a:srgbClr val="0D97FF"/>
          </a:solidFill>
          <a:ln w="25400" cap="flat" cmpd="sng" algn="ctr">
            <a:solidFill>
              <a:srgbClr val="008AF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27"/>
          <p:cNvSpPr txBox="1"/>
          <p:nvPr/>
        </p:nvSpPr>
        <p:spPr>
          <a:xfrm flipH="1">
            <a:off x="6602280" y="1931092"/>
            <a:ext cx="21654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生产型供应链体系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val 65"/>
          <p:cNvSpPr>
            <a:spLocks noChangeArrowheads="1"/>
          </p:cNvSpPr>
          <p:nvPr/>
        </p:nvSpPr>
        <p:spPr bwMode="auto">
          <a:xfrm>
            <a:off x="5007865" y="6419250"/>
            <a:ext cx="1344303" cy="17684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2"/>
          <p:cNvSpPr/>
          <p:nvPr/>
        </p:nvSpPr>
        <p:spPr>
          <a:xfrm flipH="1">
            <a:off x="2703221" y="3922509"/>
            <a:ext cx="3049796" cy="1052914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102626 w 4351098"/>
              <a:gd name="connsiteY0-90" fmla="*/ 756084 h 2261022"/>
              <a:gd name="connsiteX1-91" fmla="*/ 858710 w 4351098"/>
              <a:gd name="connsiteY1-92" fmla="*/ 0 h 2261022"/>
              <a:gd name="connsiteX2-93" fmla="*/ 3595014 w 4351098"/>
              <a:gd name="connsiteY2-94" fmla="*/ 0 h 2261022"/>
              <a:gd name="connsiteX3-95" fmla="*/ 4351098 w 4351098"/>
              <a:gd name="connsiteY3-96" fmla="*/ 756084 h 2261022"/>
              <a:gd name="connsiteX4-97" fmla="*/ 4351098 w 4351098"/>
              <a:gd name="connsiteY4-98" fmla="*/ 756084 h 2261022"/>
              <a:gd name="connsiteX5-99" fmla="*/ 3595014 w 4351098"/>
              <a:gd name="connsiteY5-100" fmla="*/ 1512168 h 2261022"/>
              <a:gd name="connsiteX6-101" fmla="*/ 858710 w 4351098"/>
              <a:gd name="connsiteY6-102" fmla="*/ 1512168 h 2261022"/>
              <a:gd name="connsiteX7-103" fmla="*/ 88629 w 4351098"/>
              <a:gd name="connsiteY7-104" fmla="*/ 2261022 h 2261022"/>
              <a:gd name="connsiteX8-105" fmla="*/ 102626 w 4351098"/>
              <a:gd name="connsiteY8-106" fmla="*/ 756084 h 2261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51098" h="2261022">
                <a:moveTo>
                  <a:pt x="102626" y="756084"/>
                </a:moveTo>
                <a:cubicBezTo>
                  <a:pt x="230973" y="379247"/>
                  <a:pt x="441136" y="0"/>
                  <a:pt x="858710" y="0"/>
                </a:cubicBezTo>
                <a:lnTo>
                  <a:pt x="3595014" y="0"/>
                </a:lnTo>
                <a:cubicBezTo>
                  <a:pt x="4012588" y="0"/>
                  <a:pt x="4351098" y="338510"/>
                  <a:pt x="4351098" y="756084"/>
                </a:cubicBezTo>
                <a:lnTo>
                  <a:pt x="4351098" y="756084"/>
                </a:lnTo>
                <a:cubicBezTo>
                  <a:pt x="4351098" y="1173658"/>
                  <a:pt x="4012588" y="1512168"/>
                  <a:pt x="3595014" y="1512168"/>
                </a:cubicBezTo>
                <a:lnTo>
                  <a:pt x="858710" y="1512168"/>
                </a:lnTo>
                <a:cubicBezTo>
                  <a:pt x="316231" y="1484577"/>
                  <a:pt x="81639" y="2237407"/>
                  <a:pt x="88629" y="2261022"/>
                </a:cubicBezTo>
                <a:cubicBezTo>
                  <a:pt x="-37385" y="2135008"/>
                  <a:pt x="-25721" y="1132921"/>
                  <a:pt x="102626" y="756084"/>
                </a:cubicBezTo>
                <a:close/>
              </a:path>
            </a:pathLst>
          </a:custGeom>
          <a:gradFill flip="none" rotWithShape="1">
            <a:gsLst>
              <a:gs pos="29000">
                <a:srgbClr val="0088EE"/>
              </a:gs>
              <a:gs pos="81000">
                <a:srgbClr val="0072C8"/>
              </a:gs>
              <a:gs pos="0">
                <a:srgbClr val="00B0F0">
                  <a:shade val="67500"/>
                  <a:satMod val="115000"/>
                  <a:alpha val="67000"/>
                </a:srgbClr>
              </a:gs>
              <a:gs pos="100000">
                <a:srgbClr val="00B0F0">
                  <a:shade val="100000"/>
                  <a:satMod val="115000"/>
                  <a:alpha val="59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圆角矩形 2"/>
          <p:cNvSpPr/>
          <p:nvPr/>
        </p:nvSpPr>
        <p:spPr>
          <a:xfrm flipH="1">
            <a:off x="2703766" y="3878942"/>
            <a:ext cx="3031800" cy="1122563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100000">
                <a:srgbClr val="0090CC"/>
              </a:gs>
              <a:gs pos="50000">
                <a:srgbClr val="00B0F0">
                  <a:shade val="67500"/>
                  <a:satMod val="115000"/>
                </a:srgbClr>
              </a:gs>
              <a:gs pos="25000">
                <a:srgbClr val="00B1F6"/>
              </a:gs>
              <a:gs pos="78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5693162" y="4441895"/>
            <a:ext cx="3114633" cy="1028305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113796 w 4362268"/>
              <a:gd name="connsiteY0-90" fmla="*/ 756084 h 2261022"/>
              <a:gd name="connsiteX1-91" fmla="*/ 869880 w 4362268"/>
              <a:gd name="connsiteY1-92" fmla="*/ 0 h 2261022"/>
              <a:gd name="connsiteX2-93" fmla="*/ 3606184 w 4362268"/>
              <a:gd name="connsiteY2-94" fmla="*/ 0 h 2261022"/>
              <a:gd name="connsiteX3-95" fmla="*/ 4362268 w 4362268"/>
              <a:gd name="connsiteY3-96" fmla="*/ 756084 h 2261022"/>
              <a:gd name="connsiteX4-97" fmla="*/ 4362268 w 4362268"/>
              <a:gd name="connsiteY4-98" fmla="*/ 756084 h 2261022"/>
              <a:gd name="connsiteX5-99" fmla="*/ 3606184 w 4362268"/>
              <a:gd name="connsiteY5-100" fmla="*/ 1512168 h 2261022"/>
              <a:gd name="connsiteX6-101" fmla="*/ 869880 w 4362268"/>
              <a:gd name="connsiteY6-102" fmla="*/ 1512168 h 2261022"/>
              <a:gd name="connsiteX7-103" fmla="*/ 81731 w 4362268"/>
              <a:gd name="connsiteY7-104" fmla="*/ 2261022 h 2261022"/>
              <a:gd name="connsiteX8-105" fmla="*/ 113796 w 4362268"/>
              <a:gd name="connsiteY8-106" fmla="*/ 756084 h 2261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62268" h="2261022">
                <a:moveTo>
                  <a:pt x="113796" y="756084"/>
                </a:moveTo>
                <a:cubicBezTo>
                  <a:pt x="245154" y="379247"/>
                  <a:pt x="452306" y="0"/>
                  <a:pt x="869880" y="0"/>
                </a:cubicBezTo>
                <a:lnTo>
                  <a:pt x="3606184" y="0"/>
                </a:lnTo>
                <a:cubicBezTo>
                  <a:pt x="4023758" y="0"/>
                  <a:pt x="4362268" y="338510"/>
                  <a:pt x="4362268" y="756084"/>
                </a:cubicBezTo>
                <a:lnTo>
                  <a:pt x="4362268" y="756084"/>
                </a:lnTo>
                <a:cubicBezTo>
                  <a:pt x="4362268" y="1173658"/>
                  <a:pt x="4023758" y="1512168"/>
                  <a:pt x="3606184" y="1512168"/>
                </a:cubicBezTo>
                <a:lnTo>
                  <a:pt x="869880" y="1512168"/>
                </a:lnTo>
                <a:cubicBezTo>
                  <a:pt x="327401" y="1484577"/>
                  <a:pt x="74741" y="2237407"/>
                  <a:pt x="81731" y="2261022"/>
                </a:cubicBezTo>
                <a:cubicBezTo>
                  <a:pt x="-44283" y="2135008"/>
                  <a:pt x="-17562" y="1132921"/>
                  <a:pt x="113796" y="756084"/>
                </a:cubicBezTo>
                <a:close/>
              </a:path>
            </a:pathLst>
          </a:custGeom>
          <a:gradFill flip="none" rotWithShape="1">
            <a:gsLst>
              <a:gs pos="29000">
                <a:sysClr val="window" lastClr="FFFFFF">
                  <a:lumMod val="50000"/>
                </a:sysClr>
              </a:gs>
              <a:gs pos="81000">
                <a:sysClr val="windowText" lastClr="000000">
                  <a:lumMod val="50000"/>
                  <a:lumOff val="50000"/>
                </a:sysClr>
              </a:gs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圆角矩形 2"/>
          <p:cNvSpPr/>
          <p:nvPr/>
        </p:nvSpPr>
        <p:spPr>
          <a:xfrm>
            <a:off x="5709010" y="4391144"/>
            <a:ext cx="3099277" cy="1081937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92290 w 4340762"/>
              <a:gd name="connsiteY0-126" fmla="*/ 756084 h 2378945"/>
              <a:gd name="connsiteX1-127" fmla="*/ 848374 w 4340762"/>
              <a:gd name="connsiteY1-128" fmla="*/ 0 h 2378945"/>
              <a:gd name="connsiteX2-129" fmla="*/ 3584678 w 4340762"/>
              <a:gd name="connsiteY2-130" fmla="*/ 0 h 2378945"/>
              <a:gd name="connsiteX3-131" fmla="*/ 4340762 w 4340762"/>
              <a:gd name="connsiteY3-132" fmla="*/ 756084 h 2378945"/>
              <a:gd name="connsiteX4-133" fmla="*/ 4340762 w 4340762"/>
              <a:gd name="connsiteY4-134" fmla="*/ 756084 h 2378945"/>
              <a:gd name="connsiteX5-135" fmla="*/ 3584678 w 4340762"/>
              <a:gd name="connsiteY5-136" fmla="*/ 1512168 h 2378945"/>
              <a:gd name="connsiteX6-137" fmla="*/ 848374 w 4340762"/>
              <a:gd name="connsiteY6-138" fmla="*/ 1512168 h 2378945"/>
              <a:gd name="connsiteX7-139" fmla="*/ 41813 w 4340762"/>
              <a:gd name="connsiteY7-140" fmla="*/ 2378945 h 2378945"/>
              <a:gd name="connsiteX8-141" fmla="*/ 92290 w 4340762"/>
              <a:gd name="connsiteY8-142" fmla="*/ 756084 h 2378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40762" h="2378945">
                <a:moveTo>
                  <a:pt x="92290" y="756084"/>
                </a:moveTo>
                <a:cubicBezTo>
                  <a:pt x="226717" y="359593"/>
                  <a:pt x="430800" y="0"/>
                  <a:pt x="848374" y="0"/>
                </a:cubicBezTo>
                <a:lnTo>
                  <a:pt x="3584678" y="0"/>
                </a:lnTo>
                <a:cubicBezTo>
                  <a:pt x="4002252" y="0"/>
                  <a:pt x="4340762" y="338510"/>
                  <a:pt x="4340762" y="756084"/>
                </a:cubicBezTo>
                <a:lnTo>
                  <a:pt x="4340762" y="756084"/>
                </a:lnTo>
                <a:cubicBezTo>
                  <a:pt x="4340762" y="1173658"/>
                  <a:pt x="4002252" y="1512168"/>
                  <a:pt x="3584678" y="1512168"/>
                </a:cubicBezTo>
                <a:lnTo>
                  <a:pt x="848374" y="1512168"/>
                </a:lnTo>
                <a:cubicBezTo>
                  <a:pt x="305895" y="1484577"/>
                  <a:pt x="34823" y="2355330"/>
                  <a:pt x="41813" y="2378945"/>
                </a:cubicBezTo>
                <a:cubicBezTo>
                  <a:pt x="-2402" y="2239298"/>
                  <a:pt x="-42137" y="1152575"/>
                  <a:pt x="92290" y="756084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494949"/>
              </a:gs>
              <a:gs pos="52000">
                <a:sysClr val="windowText" lastClr="000000">
                  <a:lumMod val="75000"/>
                  <a:lumOff val="25000"/>
                </a:sysClr>
              </a:gs>
              <a:gs pos="77000">
                <a:srgbClr val="717171"/>
              </a:gs>
              <a:gs pos="25000">
                <a:sysClr val="windowText" lastClr="000000">
                  <a:lumMod val="50000"/>
                  <a:lumOff val="50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圆角矩形 2"/>
          <p:cNvSpPr/>
          <p:nvPr/>
        </p:nvSpPr>
        <p:spPr>
          <a:xfrm>
            <a:off x="5733320" y="3087438"/>
            <a:ext cx="3202275" cy="1170710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07316" h="2261022">
                <a:moveTo>
                  <a:pt x="58844" y="756084"/>
                </a:moveTo>
                <a:cubicBezTo>
                  <a:pt x="84312" y="379247"/>
                  <a:pt x="397354" y="0"/>
                  <a:pt x="814928" y="0"/>
                </a:cubicBezTo>
                <a:lnTo>
                  <a:pt x="3551232" y="0"/>
                </a:lnTo>
                <a:cubicBezTo>
                  <a:pt x="3968806" y="0"/>
                  <a:pt x="4307316" y="338510"/>
                  <a:pt x="4307316" y="756084"/>
                </a:cubicBezTo>
                <a:lnTo>
                  <a:pt x="4307316" y="756084"/>
                </a:lnTo>
                <a:cubicBezTo>
                  <a:pt x="4307316" y="1173658"/>
                  <a:pt x="3968806" y="1512168"/>
                  <a:pt x="3551232" y="1512168"/>
                </a:cubicBezTo>
                <a:lnTo>
                  <a:pt x="814928" y="1512168"/>
                </a:lnTo>
                <a:cubicBezTo>
                  <a:pt x="272449" y="1484577"/>
                  <a:pt x="56611" y="2237407"/>
                  <a:pt x="63601" y="2261022"/>
                </a:cubicBezTo>
                <a:cubicBezTo>
                  <a:pt x="-62413" y="2135008"/>
                  <a:pt x="33376" y="1132921"/>
                  <a:pt x="58844" y="7560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5716846" y="3028067"/>
            <a:ext cx="3219169" cy="122897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81568 w 4330040"/>
              <a:gd name="connsiteY0-126" fmla="*/ 756084 h 2373557"/>
              <a:gd name="connsiteX1-127" fmla="*/ 837652 w 4330040"/>
              <a:gd name="connsiteY1-128" fmla="*/ 0 h 2373557"/>
              <a:gd name="connsiteX2-129" fmla="*/ 3573956 w 4330040"/>
              <a:gd name="connsiteY2-130" fmla="*/ 0 h 2373557"/>
              <a:gd name="connsiteX3-131" fmla="*/ 4330040 w 4330040"/>
              <a:gd name="connsiteY3-132" fmla="*/ 756084 h 2373557"/>
              <a:gd name="connsiteX4-133" fmla="*/ 4330040 w 4330040"/>
              <a:gd name="connsiteY4-134" fmla="*/ 756084 h 2373557"/>
              <a:gd name="connsiteX5-135" fmla="*/ 3573956 w 4330040"/>
              <a:gd name="connsiteY5-136" fmla="*/ 1512168 h 2373557"/>
              <a:gd name="connsiteX6-137" fmla="*/ 837652 w 4330040"/>
              <a:gd name="connsiteY6-138" fmla="*/ 1512168 h 2373557"/>
              <a:gd name="connsiteX7-139" fmla="*/ 50625 w 4330040"/>
              <a:gd name="connsiteY7-140" fmla="*/ 2373557 h 2373557"/>
              <a:gd name="connsiteX8-141" fmla="*/ 81568 w 4330040"/>
              <a:gd name="connsiteY8-142" fmla="*/ 756084 h 23735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30040" h="2373557">
                <a:moveTo>
                  <a:pt x="81568" y="756084"/>
                </a:moveTo>
                <a:cubicBezTo>
                  <a:pt x="212739" y="360491"/>
                  <a:pt x="420078" y="0"/>
                  <a:pt x="837652" y="0"/>
                </a:cubicBezTo>
                <a:lnTo>
                  <a:pt x="3573956" y="0"/>
                </a:lnTo>
                <a:cubicBezTo>
                  <a:pt x="3991530" y="0"/>
                  <a:pt x="4330040" y="338510"/>
                  <a:pt x="4330040" y="756084"/>
                </a:cubicBezTo>
                <a:lnTo>
                  <a:pt x="4330040" y="756084"/>
                </a:lnTo>
                <a:cubicBezTo>
                  <a:pt x="4330040" y="1173658"/>
                  <a:pt x="3991530" y="1512168"/>
                  <a:pt x="3573956" y="1512168"/>
                </a:cubicBezTo>
                <a:lnTo>
                  <a:pt x="837652" y="1512168"/>
                </a:lnTo>
                <a:cubicBezTo>
                  <a:pt x="295173" y="1484577"/>
                  <a:pt x="43635" y="2349942"/>
                  <a:pt x="50625" y="2373557"/>
                </a:cubicBezTo>
                <a:cubicBezTo>
                  <a:pt x="6410" y="2233910"/>
                  <a:pt x="-49603" y="1151677"/>
                  <a:pt x="81568" y="75608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36"/>
          <p:cNvSpPr txBox="1"/>
          <p:nvPr/>
        </p:nvSpPr>
        <p:spPr>
          <a:xfrm>
            <a:off x="6645277" y="3224818"/>
            <a:ext cx="2163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平台型供应链体系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706307" y="4383321"/>
            <a:ext cx="41407" cy="1661640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53000">
                <a:sysClr val="windowText" lastClr="000000">
                  <a:lumMod val="75000"/>
                  <a:lumOff val="25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泪滴形 13"/>
          <p:cNvSpPr/>
          <p:nvPr/>
        </p:nvSpPr>
        <p:spPr>
          <a:xfrm rot="19016959">
            <a:off x="5593256" y="6152357"/>
            <a:ext cx="284618" cy="300857"/>
          </a:xfrm>
          <a:prstGeom prst="teardrop">
            <a:avLst>
              <a:gd name="adj" fmla="val 200000"/>
            </a:avLst>
          </a:prstGeom>
          <a:gradFill flip="none" rotWithShape="1">
            <a:gsLst>
              <a:gs pos="0">
                <a:sysClr val="windowText" lastClr="000000">
                  <a:lumMod val="65000"/>
                  <a:lumOff val="35000"/>
                  <a:shade val="30000"/>
                  <a:satMod val="115000"/>
                </a:sysClr>
              </a:gs>
              <a:gs pos="50000">
                <a:sysClr val="windowText" lastClr="000000">
                  <a:lumMod val="65000"/>
                  <a:lumOff val="35000"/>
                  <a:shade val="67500"/>
                  <a:satMod val="115000"/>
                </a:sysClr>
              </a:gs>
              <a:gs pos="100000">
                <a:sysClr val="windowText" lastClr="000000">
                  <a:lumMod val="65000"/>
                  <a:lumOff val="35000"/>
                  <a:shade val="100000"/>
                  <a:satMod val="115000"/>
                </a:sys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5955923" y="2855208"/>
            <a:ext cx="106035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04.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40"/>
          <p:cNvSpPr txBox="1"/>
          <p:nvPr/>
        </p:nvSpPr>
        <p:spPr>
          <a:xfrm>
            <a:off x="6626011" y="4632173"/>
            <a:ext cx="21822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生态型供应链体系</a:t>
            </a:r>
            <a:endParaRPr lang="en-US" altLang="zh-CN" dirty="0"/>
          </a:p>
        </p:txBody>
      </p:sp>
      <p:sp>
        <p:nvSpPr>
          <p:cNvPr id="17" name="TextBox 41"/>
          <p:cNvSpPr txBox="1"/>
          <p:nvPr/>
        </p:nvSpPr>
        <p:spPr>
          <a:xfrm>
            <a:off x="3604406" y="4089689"/>
            <a:ext cx="280691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服务型供应链体系</a:t>
            </a:r>
            <a:endParaRPr lang="en-US" altLang="zh-CN" dirty="0"/>
          </a:p>
        </p:txBody>
      </p:sp>
      <p:sp>
        <p:nvSpPr>
          <p:cNvPr id="18" name="TextBox 42"/>
          <p:cNvSpPr txBox="1"/>
          <p:nvPr/>
        </p:nvSpPr>
        <p:spPr>
          <a:xfrm>
            <a:off x="2874636" y="3730504"/>
            <a:ext cx="938805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圆角矩形 2"/>
          <p:cNvSpPr/>
          <p:nvPr/>
        </p:nvSpPr>
        <p:spPr>
          <a:xfrm flipH="1">
            <a:off x="2725750" y="2610302"/>
            <a:ext cx="3049796" cy="1052914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102626 w 4351098"/>
              <a:gd name="connsiteY0-90" fmla="*/ 756084 h 2261022"/>
              <a:gd name="connsiteX1-91" fmla="*/ 858710 w 4351098"/>
              <a:gd name="connsiteY1-92" fmla="*/ 0 h 2261022"/>
              <a:gd name="connsiteX2-93" fmla="*/ 3595014 w 4351098"/>
              <a:gd name="connsiteY2-94" fmla="*/ 0 h 2261022"/>
              <a:gd name="connsiteX3-95" fmla="*/ 4351098 w 4351098"/>
              <a:gd name="connsiteY3-96" fmla="*/ 756084 h 2261022"/>
              <a:gd name="connsiteX4-97" fmla="*/ 4351098 w 4351098"/>
              <a:gd name="connsiteY4-98" fmla="*/ 756084 h 2261022"/>
              <a:gd name="connsiteX5-99" fmla="*/ 3595014 w 4351098"/>
              <a:gd name="connsiteY5-100" fmla="*/ 1512168 h 2261022"/>
              <a:gd name="connsiteX6-101" fmla="*/ 858710 w 4351098"/>
              <a:gd name="connsiteY6-102" fmla="*/ 1512168 h 2261022"/>
              <a:gd name="connsiteX7-103" fmla="*/ 88629 w 4351098"/>
              <a:gd name="connsiteY7-104" fmla="*/ 2261022 h 2261022"/>
              <a:gd name="connsiteX8-105" fmla="*/ 102626 w 4351098"/>
              <a:gd name="connsiteY8-106" fmla="*/ 756084 h 2261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51098" h="2261022">
                <a:moveTo>
                  <a:pt x="102626" y="756084"/>
                </a:moveTo>
                <a:cubicBezTo>
                  <a:pt x="230973" y="379247"/>
                  <a:pt x="441136" y="0"/>
                  <a:pt x="858710" y="0"/>
                </a:cubicBezTo>
                <a:lnTo>
                  <a:pt x="3595014" y="0"/>
                </a:lnTo>
                <a:cubicBezTo>
                  <a:pt x="4012588" y="0"/>
                  <a:pt x="4351098" y="338510"/>
                  <a:pt x="4351098" y="756084"/>
                </a:cubicBezTo>
                <a:lnTo>
                  <a:pt x="4351098" y="756084"/>
                </a:lnTo>
                <a:cubicBezTo>
                  <a:pt x="4351098" y="1173658"/>
                  <a:pt x="4012588" y="1512168"/>
                  <a:pt x="3595014" y="1512168"/>
                </a:cubicBezTo>
                <a:lnTo>
                  <a:pt x="858710" y="1512168"/>
                </a:lnTo>
                <a:cubicBezTo>
                  <a:pt x="316231" y="1484577"/>
                  <a:pt x="81639" y="2237407"/>
                  <a:pt x="88629" y="2261022"/>
                </a:cubicBezTo>
                <a:cubicBezTo>
                  <a:pt x="-37385" y="2135008"/>
                  <a:pt x="-25721" y="1132921"/>
                  <a:pt x="102626" y="756084"/>
                </a:cubicBezTo>
                <a:close/>
              </a:path>
            </a:pathLst>
          </a:custGeom>
          <a:gradFill flip="none" rotWithShape="1">
            <a:gsLst>
              <a:gs pos="29000">
                <a:srgbClr val="C0504D">
                  <a:lumMod val="50000"/>
                </a:srgbClr>
              </a:gs>
              <a:gs pos="81000">
                <a:srgbClr val="C0504D">
                  <a:lumMod val="50000"/>
                </a:srgbClr>
              </a:gs>
              <a:gs pos="12000">
                <a:srgbClr val="C0504D"/>
              </a:gs>
              <a:gs pos="100000">
                <a:srgbClr val="C0504D">
                  <a:lumMod val="60000"/>
                  <a:lumOff val="4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2"/>
          <p:cNvSpPr/>
          <p:nvPr/>
        </p:nvSpPr>
        <p:spPr>
          <a:xfrm flipH="1">
            <a:off x="2715913" y="2593956"/>
            <a:ext cx="3031800" cy="1122563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gradFill flip="none" rotWithShape="1">
            <a:gsLst>
              <a:gs pos="0">
                <a:srgbClr val="C0504D">
                  <a:lumMod val="75000"/>
                </a:srgbClr>
              </a:gs>
              <a:gs pos="100000">
                <a:srgbClr val="C0504D">
                  <a:lumMod val="75000"/>
                </a:srgbClr>
              </a:gs>
              <a:gs pos="25000">
                <a:srgbClr val="C0504D"/>
              </a:gs>
              <a:gs pos="39000">
                <a:srgbClr val="C0504D">
                  <a:lumMod val="75000"/>
                </a:srgbClr>
              </a:gs>
              <a:gs pos="78000">
                <a:srgbClr val="C0504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503712" y="2843401"/>
            <a:ext cx="2629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商贸交易型供应链体系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2858301" y="2403969"/>
            <a:ext cx="938805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5897880" y="1546991"/>
            <a:ext cx="938805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kumimoji="0" lang="en-US" altLang="zh-CN" sz="5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897596" y="4212911"/>
            <a:ext cx="938805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47528" y="552443"/>
            <a:ext cx="87181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+mj-ea"/>
              </a:rPr>
              <a:t>(五)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+mj-ea"/>
              </a:rPr>
              <a:t>主要通过五种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模式运作</a:t>
            </a:r>
            <a:endParaRPr lang="en-US" altLang="zh-CN" sz="2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5"/>
          <p:cNvSpPr>
            <a:spLocks noChangeArrowheads="1"/>
          </p:cNvSpPr>
          <p:nvPr/>
        </p:nvSpPr>
        <p:spPr bwMode="auto">
          <a:xfrm>
            <a:off x="5007865" y="6419250"/>
            <a:ext cx="1344303" cy="17684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70211" y="1052736"/>
            <a:ext cx="87181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物流与产业的融合大致分为三个阶段。中国目前基本处于第一阶段，有</a:t>
            </a: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的进入</a:t>
            </a: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第二阶段，真正进入第三阶段的极少。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7" name="图示 26"/>
          <p:cNvGraphicFramePr/>
          <p:nvPr/>
        </p:nvGraphicFramePr>
        <p:xfrm>
          <a:off x="2632016" y="2240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占位符 12"/>
          <p:cNvSpPr>
            <a:spLocks noGrp="1"/>
          </p:cNvSpPr>
          <p:nvPr>
            <p:ph type="body" idx="1"/>
          </p:nvPr>
        </p:nvSpPr>
        <p:spPr>
          <a:xfrm>
            <a:off x="1883532" y="323978"/>
            <a:ext cx="8532440" cy="707616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一、改革开放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年中国物流业回顾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1584" y="1304764"/>
            <a:ext cx="47165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三</a:t>
            </a:r>
            <a:r>
              <a:rPr lang="zh-CN" altLang="en-US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个发展阶段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直接箭头连接符 6"/>
          <p:cNvSpPr>
            <a:spLocks noChangeShapeType="1"/>
          </p:cNvSpPr>
          <p:nvPr/>
        </p:nvSpPr>
        <p:spPr bwMode="auto">
          <a:xfrm>
            <a:off x="2661076" y="5012187"/>
            <a:ext cx="1512888" cy="8890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椭圆 7"/>
          <p:cNvSpPr>
            <a:spLocks noChangeArrowheads="1"/>
          </p:cNvSpPr>
          <p:nvPr/>
        </p:nvSpPr>
        <p:spPr bwMode="auto">
          <a:xfrm>
            <a:off x="4124751" y="4993137"/>
            <a:ext cx="215900" cy="215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直接箭头连接符 8"/>
          <p:cNvSpPr>
            <a:spLocks noChangeShapeType="1"/>
          </p:cNvSpPr>
          <p:nvPr/>
        </p:nvSpPr>
        <p:spPr bwMode="auto">
          <a:xfrm flipV="1">
            <a:off x="4342239" y="4489900"/>
            <a:ext cx="1958975" cy="611187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椭圆 9"/>
          <p:cNvSpPr>
            <a:spLocks noChangeArrowheads="1"/>
          </p:cNvSpPr>
          <p:nvPr/>
        </p:nvSpPr>
        <p:spPr bwMode="auto">
          <a:xfrm>
            <a:off x="6253589" y="4340675"/>
            <a:ext cx="215900" cy="215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直接箭头连接符 10"/>
          <p:cNvSpPr>
            <a:spLocks noChangeShapeType="1"/>
          </p:cNvSpPr>
          <p:nvPr/>
        </p:nvSpPr>
        <p:spPr bwMode="auto">
          <a:xfrm flipV="1">
            <a:off x="6459964" y="3500887"/>
            <a:ext cx="1601787" cy="908050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椭圆 11"/>
          <p:cNvSpPr>
            <a:spLocks noChangeArrowheads="1"/>
          </p:cNvSpPr>
          <p:nvPr/>
        </p:nvSpPr>
        <p:spPr bwMode="auto">
          <a:xfrm>
            <a:off x="8026826" y="3351662"/>
            <a:ext cx="215900" cy="2159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直接箭头连接符 12"/>
          <p:cNvSpPr>
            <a:spLocks noChangeShapeType="1"/>
          </p:cNvSpPr>
          <p:nvPr/>
        </p:nvSpPr>
        <p:spPr bwMode="auto">
          <a:xfrm flipV="1">
            <a:off x="8228439" y="3092900"/>
            <a:ext cx="1655762" cy="339725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" name="Group 18"/>
          <p:cNvGrpSpPr/>
          <p:nvPr/>
        </p:nvGrpSpPr>
        <p:grpSpPr bwMode="auto">
          <a:xfrm>
            <a:off x="2351585" y="3641372"/>
            <a:ext cx="2671687" cy="922060"/>
            <a:chOff x="165817" y="144500"/>
            <a:chExt cx="1796108" cy="62490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7" name="圆角矩形标注 17"/>
            <p:cNvSpPr>
              <a:spLocks noChangeArrowheads="1"/>
            </p:cNvSpPr>
            <p:nvPr/>
          </p:nvSpPr>
          <p:spPr bwMode="auto">
            <a:xfrm>
              <a:off x="165817" y="144500"/>
              <a:ext cx="1788989" cy="620258"/>
            </a:xfrm>
            <a:prstGeom prst="wedgeRoundRectCallout">
              <a:avLst>
                <a:gd name="adj1" fmla="val 26250"/>
                <a:gd name="adj2" fmla="val 64977"/>
                <a:gd name="adj3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38" name="图片 18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24" y="174049"/>
              <a:ext cx="595356" cy="595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文本框 19"/>
            <p:cNvSpPr>
              <a:spLocks noChangeArrowheads="1"/>
            </p:cNvSpPr>
            <p:nvPr/>
          </p:nvSpPr>
          <p:spPr bwMode="auto">
            <a:xfrm>
              <a:off x="717523" y="200181"/>
              <a:ext cx="1244402" cy="4372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探索起步阶段（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1978-2001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Group 22"/>
          <p:cNvGrpSpPr/>
          <p:nvPr/>
        </p:nvGrpSpPr>
        <p:grpSpPr bwMode="auto">
          <a:xfrm>
            <a:off x="6150395" y="2242000"/>
            <a:ext cx="2534200" cy="906462"/>
            <a:chOff x="0" y="86749"/>
            <a:chExt cx="2534314" cy="90587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圆角矩形标注 21"/>
            <p:cNvSpPr>
              <a:spLocks noChangeArrowheads="1"/>
            </p:cNvSpPr>
            <p:nvPr/>
          </p:nvSpPr>
          <p:spPr bwMode="auto">
            <a:xfrm>
              <a:off x="0" y="86749"/>
              <a:ext cx="2534314" cy="905872"/>
            </a:xfrm>
            <a:prstGeom prst="wedgeRoundRectCallout">
              <a:avLst>
                <a:gd name="adj1" fmla="val 26273"/>
                <a:gd name="adj2" fmla="val 64847"/>
                <a:gd name="adj3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42" name="图片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3" y="202469"/>
              <a:ext cx="751107" cy="751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文本框 23"/>
            <p:cNvSpPr>
              <a:spLocks noChangeArrowheads="1"/>
            </p:cNvSpPr>
            <p:nvPr/>
          </p:nvSpPr>
          <p:spPr bwMode="auto">
            <a:xfrm>
              <a:off x="746285" y="184377"/>
              <a:ext cx="1788029" cy="6447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转型升级阶段（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2013-2020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Group 26"/>
          <p:cNvGrpSpPr/>
          <p:nvPr/>
        </p:nvGrpSpPr>
        <p:grpSpPr bwMode="auto">
          <a:xfrm>
            <a:off x="6051976" y="4880425"/>
            <a:ext cx="2408112" cy="840295"/>
            <a:chOff x="0" y="0"/>
            <a:chExt cx="2406656" cy="8396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5" name="圆角矩形标注 25"/>
            <p:cNvSpPr>
              <a:spLocks noChangeArrowheads="1"/>
            </p:cNvSpPr>
            <p:nvPr/>
          </p:nvSpPr>
          <p:spPr bwMode="auto">
            <a:xfrm>
              <a:off x="0" y="0"/>
              <a:ext cx="2406656" cy="839682"/>
            </a:xfrm>
            <a:prstGeom prst="wedgeRoundRectCallout">
              <a:avLst>
                <a:gd name="adj1" fmla="val -29417"/>
                <a:gd name="adj2" fmla="val -73384"/>
                <a:gd name="adj3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46" name="图片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8" y="176371"/>
              <a:ext cx="553636" cy="553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文本框 27"/>
            <p:cNvSpPr>
              <a:spLocks noChangeArrowheads="1"/>
            </p:cNvSpPr>
            <p:nvPr/>
          </p:nvSpPr>
          <p:spPr bwMode="auto">
            <a:xfrm>
              <a:off x="671012" y="112630"/>
              <a:ext cx="1686406" cy="64468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快速发展阶段（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2002-2012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0" y="-6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9 -0.13033 L 1.66667E-6 2.22222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00" y="65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62 0.10463 L -2.70833E-6 1.48148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0" y="-5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8" grpId="0" bldLvl="0" animBg="1" autoUpdateAnimBg="0"/>
      <p:bldP spid="29" grpId="0" bldLvl="0" animBg="1"/>
      <p:bldP spid="30" grpId="0" bldLvl="0" animBg="1" autoUpdateAnimBg="0"/>
      <p:bldP spid="31" grpId="0" bldLvl="0" animBg="1"/>
      <p:bldP spid="32" grpId="0" bldLvl="0" animBg="1" autoUpdateAnimBg="0"/>
      <p:bldP spid="3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组合 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609725"/>
            <a:ext cx="8842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组合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322513"/>
            <a:ext cx="9207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组合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041775"/>
            <a:ext cx="9207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组合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627563"/>
            <a:ext cx="8842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组合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829050"/>
            <a:ext cx="939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组合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2298700"/>
            <a:ext cx="9382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组合 23"/>
          <p:cNvGrpSpPr/>
          <p:nvPr/>
        </p:nvGrpSpPr>
        <p:grpSpPr bwMode="auto">
          <a:xfrm>
            <a:off x="6115050" y="1957388"/>
            <a:ext cx="2017713" cy="949554"/>
            <a:chOff x="0" y="0"/>
            <a:chExt cx="2016224" cy="949313"/>
          </a:xfrm>
        </p:grpSpPr>
        <p:sp>
          <p:nvSpPr>
            <p:cNvPr id="35" name="TextBox 24"/>
            <p:cNvSpPr txBox="1">
              <a:spLocks noChangeArrowheads="1"/>
            </p:cNvSpPr>
            <p:nvPr/>
          </p:nvSpPr>
          <p:spPr bwMode="auto">
            <a:xfrm>
              <a:off x="0" y="0"/>
              <a:ext cx="639608" cy="36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</a:t>
              </a:r>
              <a:endPara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25"/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法制、政策、标准、诚信保障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26"/>
          <p:cNvGrpSpPr/>
          <p:nvPr/>
        </p:nvGrpSpPr>
        <p:grpSpPr bwMode="auto">
          <a:xfrm>
            <a:off x="8221663" y="1957388"/>
            <a:ext cx="2016125" cy="949554"/>
            <a:chOff x="0" y="0"/>
            <a:chExt cx="2016224" cy="949313"/>
          </a:xfrm>
        </p:grpSpPr>
        <p:sp>
          <p:nvSpPr>
            <p:cNvPr id="38" name="TextBox 27"/>
            <p:cNvSpPr txBox="1">
              <a:spLocks noChangeArrowheads="1"/>
            </p:cNvSpPr>
            <p:nvPr/>
          </p:nvSpPr>
          <p:spPr bwMode="auto">
            <a:xfrm>
              <a:off x="0" y="0"/>
              <a:ext cx="640111" cy="36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</a:t>
              </a:r>
              <a:endPara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28"/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人才、教育、培训保障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29"/>
          <p:cNvGrpSpPr/>
          <p:nvPr/>
        </p:nvGrpSpPr>
        <p:grpSpPr bwMode="auto">
          <a:xfrm>
            <a:off x="6115050" y="3249613"/>
            <a:ext cx="2017713" cy="949554"/>
            <a:chOff x="0" y="0"/>
            <a:chExt cx="2016224" cy="949313"/>
          </a:xfrm>
        </p:grpSpPr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0" y="0"/>
              <a:ext cx="639608" cy="36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</a:t>
              </a:r>
              <a:endPara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31"/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投资、基金、税收、融资保障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32"/>
          <p:cNvGrpSpPr/>
          <p:nvPr/>
        </p:nvGrpSpPr>
        <p:grpSpPr bwMode="auto">
          <a:xfrm>
            <a:off x="8221663" y="3249613"/>
            <a:ext cx="2016125" cy="949554"/>
            <a:chOff x="0" y="0"/>
            <a:chExt cx="2016224" cy="949313"/>
          </a:xfrm>
        </p:grpSpPr>
        <p:sp>
          <p:nvSpPr>
            <p:cNvPr id="44" name="TextBox 33"/>
            <p:cNvSpPr txBox="1">
              <a:spLocks noChangeArrowheads="1"/>
            </p:cNvSpPr>
            <p:nvPr/>
          </p:nvSpPr>
          <p:spPr bwMode="auto">
            <a:xfrm>
              <a:off x="0" y="0"/>
              <a:ext cx="640111" cy="36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34"/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研发、科技、应用保障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35"/>
          <p:cNvGrpSpPr/>
          <p:nvPr/>
        </p:nvGrpSpPr>
        <p:grpSpPr bwMode="auto">
          <a:xfrm>
            <a:off x="6115050" y="4546600"/>
            <a:ext cx="2017713" cy="949554"/>
            <a:chOff x="0" y="0"/>
            <a:chExt cx="2016224" cy="949312"/>
          </a:xfrm>
        </p:grpSpPr>
        <p:sp>
          <p:nvSpPr>
            <p:cNvPr id="47" name="TextBox 36"/>
            <p:cNvSpPr txBox="1">
              <a:spLocks noChangeArrowheads="1"/>
            </p:cNvSpPr>
            <p:nvPr/>
          </p:nvSpPr>
          <p:spPr bwMode="auto">
            <a:xfrm>
              <a:off x="0" y="0"/>
              <a:ext cx="639608" cy="36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</a:t>
              </a:r>
              <a:endPara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37"/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城市试点、平台试点、企业试点保障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38"/>
          <p:cNvGrpSpPr/>
          <p:nvPr/>
        </p:nvGrpSpPr>
        <p:grpSpPr bwMode="auto">
          <a:xfrm>
            <a:off x="8221663" y="4546600"/>
            <a:ext cx="2016125" cy="949554"/>
            <a:chOff x="0" y="0"/>
            <a:chExt cx="2016224" cy="949312"/>
          </a:xfrm>
        </p:grpSpPr>
        <p:sp>
          <p:nvSpPr>
            <p:cNvPr id="50" name="TextBox 39"/>
            <p:cNvSpPr txBox="1">
              <a:spLocks noChangeArrowheads="1"/>
            </p:cNvSpPr>
            <p:nvPr/>
          </p:nvSpPr>
          <p:spPr bwMode="auto">
            <a:xfrm>
              <a:off x="0" y="0"/>
              <a:ext cx="640111" cy="36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机制</a:t>
              </a:r>
              <a:endPara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40"/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政府推动、市场导向、行业自律保障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2732088" y="2286000"/>
            <a:ext cx="2625725" cy="2627313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3337379" y="3234224"/>
            <a:ext cx="172013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六大支撑与保障体系</a:t>
            </a:r>
            <a:endParaRPr lang="zh-CN" altLang="en-US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95904" y="422585"/>
            <a:ext cx="875077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+mj-ea"/>
              </a:rPr>
              <a:t>(六)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+mj-ea"/>
              </a:rPr>
              <a:t>六大支撑与保障体系</a:t>
            </a:r>
            <a:endParaRPr lang="en-US" altLang="zh-CN" sz="2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 autoUpdateAnimBg="0"/>
      <p:bldP spid="5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/>
          <p:nvPr/>
        </p:nvSpPr>
        <p:spPr bwMode="auto">
          <a:xfrm>
            <a:off x="1992313" y="2697163"/>
            <a:ext cx="2276475" cy="2173287"/>
          </a:xfrm>
          <a:custGeom>
            <a:avLst/>
            <a:gdLst>
              <a:gd name="T0" fmla="*/ 128588 w 2447925"/>
              <a:gd name="T1" fmla="*/ 617538 h 2336800"/>
              <a:gd name="T2" fmla="*/ 128588 w 2447925"/>
              <a:gd name="T3" fmla="*/ 1735138 h 2336800"/>
              <a:gd name="T4" fmla="*/ 1555751 w 2447925"/>
              <a:gd name="T5" fmla="*/ 1735138 h 2336800"/>
              <a:gd name="T6" fmla="*/ 1555751 w 2447925"/>
              <a:gd name="T7" fmla="*/ 617538 h 2336800"/>
              <a:gd name="T8" fmla="*/ 128588 w 2447925"/>
              <a:gd name="T9" fmla="*/ 617538 h 2336800"/>
              <a:gd name="T10" fmla="*/ 1279945 w 2447925"/>
              <a:gd name="T11" fmla="*/ 0 h 2336800"/>
              <a:gd name="T12" fmla="*/ 2447925 w 2447925"/>
              <a:gd name="T13" fmla="*/ 1167997 h 2336800"/>
              <a:gd name="T14" fmla="*/ 1279945 w 2447925"/>
              <a:gd name="T15" fmla="*/ 2336800 h 2336800"/>
              <a:gd name="T16" fmla="*/ 1279945 w 2447925"/>
              <a:gd name="T17" fmla="*/ 1867185 h 2336800"/>
              <a:gd name="T18" fmla="*/ 0 w 2447925"/>
              <a:gd name="T19" fmla="*/ 1867185 h 2336800"/>
              <a:gd name="T20" fmla="*/ 0 w 2447925"/>
              <a:gd name="T21" fmla="*/ 469616 h 2336800"/>
              <a:gd name="T22" fmla="*/ 1279945 w 2447925"/>
              <a:gd name="T23" fmla="*/ 469616 h 2336800"/>
              <a:gd name="T24" fmla="*/ 1279945 w 2447925"/>
              <a:gd name="T25" fmla="*/ 0 h 233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47925" h="2336800">
                <a:moveTo>
                  <a:pt x="128588" y="617538"/>
                </a:moveTo>
                <a:lnTo>
                  <a:pt x="128588" y="1735138"/>
                </a:lnTo>
                <a:lnTo>
                  <a:pt x="1555751" y="1735138"/>
                </a:lnTo>
                <a:lnTo>
                  <a:pt x="1555751" y="617538"/>
                </a:lnTo>
                <a:lnTo>
                  <a:pt x="128588" y="617538"/>
                </a:lnTo>
                <a:close/>
                <a:moveTo>
                  <a:pt x="1279945" y="0"/>
                </a:moveTo>
                <a:lnTo>
                  <a:pt x="2447925" y="1167997"/>
                </a:lnTo>
                <a:lnTo>
                  <a:pt x="1279945" y="2336800"/>
                </a:lnTo>
                <a:lnTo>
                  <a:pt x="1279945" y="1867185"/>
                </a:lnTo>
                <a:lnTo>
                  <a:pt x="0" y="1867185"/>
                </a:lnTo>
                <a:lnTo>
                  <a:pt x="0" y="469616"/>
                </a:lnTo>
                <a:lnTo>
                  <a:pt x="1279945" y="469616"/>
                </a:lnTo>
                <a:lnTo>
                  <a:pt x="1279945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3209925" y="3808413"/>
            <a:ext cx="2173288" cy="2278062"/>
          </a:xfrm>
          <a:custGeom>
            <a:avLst/>
            <a:gdLst>
              <a:gd name="T0" fmla="*/ 609600 w 2336800"/>
              <a:gd name="T1" fmla="*/ 901700 h 2449513"/>
              <a:gd name="T2" fmla="*/ 609600 w 2336800"/>
              <a:gd name="T3" fmla="*/ 2328863 h 2449513"/>
              <a:gd name="T4" fmla="*/ 1727200 w 2336800"/>
              <a:gd name="T5" fmla="*/ 2328863 h 2449513"/>
              <a:gd name="T6" fmla="*/ 1727200 w 2336800"/>
              <a:gd name="T7" fmla="*/ 901700 h 2449513"/>
              <a:gd name="T8" fmla="*/ 609600 w 2336800"/>
              <a:gd name="T9" fmla="*/ 901700 h 2449513"/>
              <a:gd name="T10" fmla="*/ 1167997 w 2336800"/>
              <a:gd name="T11" fmla="*/ 0 h 2449513"/>
              <a:gd name="T12" fmla="*/ 2336800 w 2336800"/>
              <a:gd name="T13" fmla="*/ 1168738 h 2449513"/>
              <a:gd name="T14" fmla="*/ 1867185 w 2336800"/>
              <a:gd name="T15" fmla="*/ 1168738 h 2449513"/>
              <a:gd name="T16" fmla="*/ 1867185 w 2336800"/>
              <a:gd name="T17" fmla="*/ 2449513 h 2449513"/>
              <a:gd name="T18" fmla="*/ 469616 w 2336800"/>
              <a:gd name="T19" fmla="*/ 2449513 h 2449513"/>
              <a:gd name="T20" fmla="*/ 469616 w 2336800"/>
              <a:gd name="T21" fmla="*/ 1168738 h 2449513"/>
              <a:gd name="T22" fmla="*/ 0 w 2336800"/>
              <a:gd name="T23" fmla="*/ 1168738 h 2449513"/>
              <a:gd name="T24" fmla="*/ 1167997 w 2336800"/>
              <a:gd name="T25" fmla="*/ 0 h 2449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6800" h="2449513">
                <a:moveTo>
                  <a:pt x="609600" y="901700"/>
                </a:moveTo>
                <a:lnTo>
                  <a:pt x="609600" y="2328863"/>
                </a:lnTo>
                <a:lnTo>
                  <a:pt x="1727200" y="2328863"/>
                </a:lnTo>
                <a:lnTo>
                  <a:pt x="1727200" y="901700"/>
                </a:lnTo>
                <a:lnTo>
                  <a:pt x="609600" y="901700"/>
                </a:lnTo>
                <a:close/>
                <a:moveTo>
                  <a:pt x="1167997" y="0"/>
                </a:moveTo>
                <a:lnTo>
                  <a:pt x="2336800" y="1168738"/>
                </a:lnTo>
                <a:lnTo>
                  <a:pt x="1867185" y="1168738"/>
                </a:lnTo>
                <a:lnTo>
                  <a:pt x="1867185" y="2449513"/>
                </a:lnTo>
                <a:lnTo>
                  <a:pt x="469616" y="2449513"/>
                </a:lnTo>
                <a:lnTo>
                  <a:pt x="469616" y="1168738"/>
                </a:lnTo>
                <a:lnTo>
                  <a:pt x="0" y="1168738"/>
                </a:lnTo>
                <a:lnTo>
                  <a:pt x="116799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Freeform 7"/>
          <p:cNvSpPr/>
          <p:nvPr/>
        </p:nvSpPr>
        <p:spPr bwMode="auto">
          <a:xfrm>
            <a:off x="4321175" y="2697163"/>
            <a:ext cx="2278063" cy="2173287"/>
          </a:xfrm>
          <a:custGeom>
            <a:avLst/>
            <a:gdLst>
              <a:gd name="T0" fmla="*/ 893762 w 2449513"/>
              <a:gd name="T1" fmla="*/ 617538 h 2336800"/>
              <a:gd name="T2" fmla="*/ 893762 w 2449513"/>
              <a:gd name="T3" fmla="*/ 1735138 h 2336800"/>
              <a:gd name="T4" fmla="*/ 2320925 w 2449513"/>
              <a:gd name="T5" fmla="*/ 1735138 h 2336800"/>
              <a:gd name="T6" fmla="*/ 2320925 w 2449513"/>
              <a:gd name="T7" fmla="*/ 617538 h 2336800"/>
              <a:gd name="T8" fmla="*/ 893762 w 2449513"/>
              <a:gd name="T9" fmla="*/ 617538 h 2336800"/>
              <a:gd name="T10" fmla="*/ 1168738 w 2449513"/>
              <a:gd name="T11" fmla="*/ 0 h 2336800"/>
              <a:gd name="T12" fmla="*/ 1168738 w 2449513"/>
              <a:gd name="T13" fmla="*/ 469616 h 2336800"/>
              <a:gd name="T14" fmla="*/ 2449513 w 2449513"/>
              <a:gd name="T15" fmla="*/ 469616 h 2336800"/>
              <a:gd name="T16" fmla="*/ 2449513 w 2449513"/>
              <a:gd name="T17" fmla="*/ 1867185 h 2336800"/>
              <a:gd name="T18" fmla="*/ 1168738 w 2449513"/>
              <a:gd name="T19" fmla="*/ 1867185 h 2336800"/>
              <a:gd name="T20" fmla="*/ 1168738 w 2449513"/>
              <a:gd name="T21" fmla="*/ 2336800 h 2336800"/>
              <a:gd name="T22" fmla="*/ 0 w 2449513"/>
              <a:gd name="T23" fmla="*/ 1167997 h 2336800"/>
              <a:gd name="T24" fmla="*/ 1168738 w 2449513"/>
              <a:gd name="T25" fmla="*/ 0 h 233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49513" h="2336800">
                <a:moveTo>
                  <a:pt x="893762" y="617538"/>
                </a:moveTo>
                <a:lnTo>
                  <a:pt x="893762" y="1735138"/>
                </a:lnTo>
                <a:lnTo>
                  <a:pt x="2320925" y="1735138"/>
                </a:lnTo>
                <a:lnTo>
                  <a:pt x="2320925" y="617538"/>
                </a:lnTo>
                <a:lnTo>
                  <a:pt x="893762" y="617538"/>
                </a:lnTo>
                <a:close/>
                <a:moveTo>
                  <a:pt x="1168738" y="0"/>
                </a:moveTo>
                <a:lnTo>
                  <a:pt x="1168738" y="469616"/>
                </a:lnTo>
                <a:lnTo>
                  <a:pt x="2449513" y="469616"/>
                </a:lnTo>
                <a:lnTo>
                  <a:pt x="2449513" y="1867185"/>
                </a:lnTo>
                <a:lnTo>
                  <a:pt x="1168738" y="1867185"/>
                </a:lnTo>
                <a:lnTo>
                  <a:pt x="1168738" y="2336800"/>
                </a:lnTo>
                <a:lnTo>
                  <a:pt x="0" y="1167997"/>
                </a:lnTo>
                <a:lnTo>
                  <a:pt x="1168738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Freeform 8"/>
          <p:cNvSpPr/>
          <p:nvPr/>
        </p:nvSpPr>
        <p:spPr bwMode="auto">
          <a:xfrm>
            <a:off x="3209925" y="1479550"/>
            <a:ext cx="2173288" cy="2278063"/>
          </a:xfrm>
          <a:custGeom>
            <a:avLst/>
            <a:gdLst>
              <a:gd name="T0" fmla="*/ 609600 w 2336800"/>
              <a:gd name="T1" fmla="*/ 136525 h 2447925"/>
              <a:gd name="T2" fmla="*/ 609600 w 2336800"/>
              <a:gd name="T3" fmla="*/ 1563688 h 2447925"/>
              <a:gd name="T4" fmla="*/ 1727200 w 2336800"/>
              <a:gd name="T5" fmla="*/ 1563688 h 2447925"/>
              <a:gd name="T6" fmla="*/ 1727200 w 2336800"/>
              <a:gd name="T7" fmla="*/ 136525 h 2447925"/>
              <a:gd name="T8" fmla="*/ 609600 w 2336800"/>
              <a:gd name="T9" fmla="*/ 136525 h 2447925"/>
              <a:gd name="T10" fmla="*/ 469616 w 2336800"/>
              <a:gd name="T11" fmla="*/ 0 h 2447925"/>
              <a:gd name="T12" fmla="*/ 1867185 w 2336800"/>
              <a:gd name="T13" fmla="*/ 0 h 2447925"/>
              <a:gd name="T14" fmla="*/ 1867185 w 2336800"/>
              <a:gd name="T15" fmla="*/ 1279945 h 2447925"/>
              <a:gd name="T16" fmla="*/ 2336800 w 2336800"/>
              <a:gd name="T17" fmla="*/ 1279945 h 2447925"/>
              <a:gd name="T18" fmla="*/ 1167997 w 2336800"/>
              <a:gd name="T19" fmla="*/ 2447925 h 2447925"/>
              <a:gd name="T20" fmla="*/ 0 w 2336800"/>
              <a:gd name="T21" fmla="*/ 1279945 h 2447925"/>
              <a:gd name="T22" fmla="*/ 469616 w 2336800"/>
              <a:gd name="T23" fmla="*/ 1279945 h 2447925"/>
              <a:gd name="T24" fmla="*/ 469616 w 2336800"/>
              <a:gd name="T25" fmla="*/ 0 h 2447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6800" h="2447925">
                <a:moveTo>
                  <a:pt x="609600" y="136525"/>
                </a:moveTo>
                <a:lnTo>
                  <a:pt x="609600" y="1563688"/>
                </a:lnTo>
                <a:lnTo>
                  <a:pt x="1727200" y="1563688"/>
                </a:lnTo>
                <a:lnTo>
                  <a:pt x="1727200" y="136525"/>
                </a:lnTo>
                <a:lnTo>
                  <a:pt x="609600" y="136525"/>
                </a:lnTo>
                <a:close/>
                <a:moveTo>
                  <a:pt x="469616" y="0"/>
                </a:moveTo>
                <a:lnTo>
                  <a:pt x="1867185" y="0"/>
                </a:lnTo>
                <a:lnTo>
                  <a:pt x="1867185" y="1279945"/>
                </a:lnTo>
                <a:lnTo>
                  <a:pt x="2336800" y="1279945"/>
                </a:lnTo>
                <a:lnTo>
                  <a:pt x="1167997" y="2447925"/>
                </a:lnTo>
                <a:lnTo>
                  <a:pt x="0" y="1279945"/>
                </a:lnTo>
                <a:lnTo>
                  <a:pt x="469616" y="1279945"/>
                </a:lnTo>
                <a:lnTo>
                  <a:pt x="46961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3973513" y="3086100"/>
            <a:ext cx="59055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6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3478213" y="3560763"/>
            <a:ext cx="59055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6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527550" y="3560763"/>
            <a:ext cx="59055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6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3973513" y="4090988"/>
            <a:ext cx="59055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6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6821488" y="1128713"/>
            <a:ext cx="3097212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供应链积效指数经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年努力，从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位进入前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6821488" y="2487613"/>
            <a:ext cx="330696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物流总成本与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的比率经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年的努力，过到国际先进水平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6821488" y="3856038"/>
            <a:ext cx="330696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中国成为全球重要的供应链创新中心，有近百个企业成为全球有影响力的供应链优秀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6821488" y="5184775"/>
            <a:ext cx="3097212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现代物流与现代供应链的运作体系与服务体系基本建成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95904" y="422585"/>
            <a:ext cx="875077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ea"/>
              </a:rPr>
              <a:t>(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</a:rPr>
              <a:t>七</a:t>
            </a:r>
            <a:r>
              <a:rPr lang="en-US" altLang="zh-CN" sz="2400" b="1" dirty="0" smtClean="0">
                <a:solidFill>
                  <a:schemeClr val="bg1"/>
                </a:solidFill>
                <a:latin typeface="+mj-ea"/>
              </a:rPr>
              <a:t>) 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</a:rPr>
              <a:t>几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</a:rPr>
              <a:t>个主要目标</a:t>
            </a:r>
            <a:endParaRPr lang="zh-CN" altLang="en-US" sz="2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6" grpId="0" autoUpdateAnimBg="0"/>
      <p:bldP spid="38" grpId="0" autoUpdateAnimBg="0"/>
      <p:bldP spid="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55800" y="1412776"/>
            <a:ext cx="8460680" cy="2340596"/>
            <a:chOff x="0" y="1196752"/>
            <a:chExt cx="9621838" cy="3132684"/>
          </a:xfrm>
        </p:grpSpPr>
        <p:sp>
          <p:nvSpPr>
            <p:cNvPr id="15362" name="矩形 3"/>
            <p:cNvSpPr>
              <a:spLocks noChangeArrowheads="1"/>
            </p:cNvSpPr>
            <p:nvPr/>
          </p:nvSpPr>
          <p:spPr bwMode="auto">
            <a:xfrm>
              <a:off x="0" y="1196752"/>
              <a:ext cx="9144000" cy="3086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pic>
          <p:nvPicPr>
            <p:cNvPr id="19459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983192" y="1409340"/>
              <a:ext cx="1543603" cy="2628292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460" name="图片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0893" y="1409340"/>
              <a:ext cx="1543603" cy="2628292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461" name="图片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052" y="1458227"/>
              <a:ext cx="1568171" cy="2628292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462" name="图片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8594" y="1440490"/>
              <a:ext cx="1543603" cy="2628292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368" name="流程图: 可选过程 1"/>
            <p:cNvSpPr>
              <a:spLocks noChangeArrowheads="1"/>
            </p:cNvSpPr>
            <p:nvPr/>
          </p:nvSpPr>
          <p:spPr bwMode="auto">
            <a:xfrm>
              <a:off x="9575800" y="4283399"/>
              <a:ext cx="46038" cy="46037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</p:grp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955800" y="404813"/>
            <a:ext cx="80405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bg1"/>
                </a:solidFill>
                <a:ea typeface="宋体" panose="02010600030101010101" pitchFamily="2" charset="-122"/>
              </a:rPr>
              <a:t>中国供应链管理蓝皮书</a:t>
            </a:r>
            <a:r>
              <a:rPr lang="en-US" altLang="zh-CN" sz="36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endParaRPr lang="zh-CN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3" name="组合 11"/>
          <p:cNvGrpSpPr/>
          <p:nvPr/>
        </p:nvGrpSpPr>
        <p:grpSpPr>
          <a:xfrm>
            <a:off x="1952596" y="3714752"/>
            <a:ext cx="8460680" cy="2340596"/>
            <a:chOff x="0" y="1196752"/>
            <a:chExt cx="9621838" cy="3132684"/>
          </a:xfrm>
        </p:grpSpPr>
        <p:sp>
          <p:nvSpPr>
            <p:cNvPr id="13" name="矩形 3"/>
            <p:cNvSpPr>
              <a:spLocks noChangeArrowheads="1"/>
            </p:cNvSpPr>
            <p:nvPr/>
          </p:nvSpPr>
          <p:spPr bwMode="auto">
            <a:xfrm>
              <a:off x="0" y="1196752"/>
              <a:ext cx="9144000" cy="3086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pic>
          <p:nvPicPr>
            <p:cNvPr id="18" name="Picture 7" descr="C:\Documents and Settings\Administrator\桌面\15年蓝皮书_副本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876" y="1387979"/>
              <a:ext cx="1624845" cy="26282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19" name="流程图: 可选过程 1"/>
            <p:cNvSpPr>
              <a:spLocks noChangeArrowheads="1"/>
            </p:cNvSpPr>
            <p:nvPr/>
          </p:nvSpPr>
          <p:spPr bwMode="auto">
            <a:xfrm>
              <a:off x="9575800" y="4283399"/>
              <a:ext cx="46038" cy="46037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</p:grpSp>
      <p:pic>
        <p:nvPicPr>
          <p:cNvPr id="20" name="Picture 4" descr="C:\Documents and Settings\Administrator\桌面\17.4.12中国供应链管理蓝皮书-2017.jpg"/>
          <p:cNvPicPr>
            <a:picLocks noChangeAspect="1" noChangeArrowheads="1"/>
          </p:cNvPicPr>
          <p:nvPr/>
        </p:nvPicPr>
        <p:blipFill>
          <a:blip r:embed="rId6" cstate="print"/>
          <a:srcRect l="51163" r="13953"/>
          <a:stretch>
            <a:fillRect/>
          </a:stretch>
        </p:blipFill>
        <p:spPr bwMode="auto">
          <a:xfrm>
            <a:off x="7381884" y="3857628"/>
            <a:ext cx="1428760" cy="195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E:\DELL恢复文件\My Documents\六本蓝皮书\蓝皮书2016\4.8中国供应链管理蓝皮书-2016.jpg"/>
          <p:cNvPicPr>
            <a:picLocks noChangeAspect="1" noChangeArrowheads="1"/>
          </p:cNvPicPr>
          <p:nvPr/>
        </p:nvPicPr>
        <p:blipFill>
          <a:blip r:embed="rId7" cstate="print"/>
          <a:srcRect l="51087" r="14130"/>
          <a:stretch>
            <a:fillRect/>
          </a:stretch>
        </p:blipFill>
        <p:spPr bwMode="auto">
          <a:xfrm>
            <a:off x="5238744" y="3857628"/>
            <a:ext cx="142876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34" y="2143116"/>
            <a:ext cx="8040507" cy="2606050"/>
          </a:xfrm>
          <a:prstGeom prst="rect">
            <a:avLst/>
          </a:prstGeom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955800" y="404813"/>
            <a:ext cx="80405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36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中国供应链系列研究</a:t>
            </a:r>
            <a:r>
              <a:rPr lang="en-US" altLang="zh-CN" sz="36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endParaRPr lang="zh-CN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95425" y="4078288"/>
            <a:ext cx="9137650" cy="2781300"/>
          </a:xfrm>
          <a:prstGeom prst="rect">
            <a:avLst/>
          </a:prstGeom>
          <a:gradFill rotWithShape="0">
            <a:gsLst>
              <a:gs pos="0">
                <a:srgbClr val="112256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bg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20875" y="1412875"/>
            <a:ext cx="662463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 i="1" dirty="0">
                <a:latin typeface="+mn-lt"/>
                <a:cs typeface="+mn-ea"/>
                <a:sym typeface="+mn-lt"/>
              </a:rPr>
              <a:t>感谢大家的关注！</a:t>
            </a:r>
            <a:endParaRPr lang="zh-CN" altLang="en-US" sz="6000" b="1" i="1" dirty="0">
              <a:latin typeface="+mn-lt"/>
              <a:cs typeface="+mn-ea"/>
              <a:sym typeface="+mn-lt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319838" y="5062538"/>
            <a:ext cx="34131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zh-CN" altLang="en-US" sz="32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丁俊发</a:t>
            </a:r>
            <a:endParaRPr lang="zh-CN" altLang="en-US" sz="3200" b="1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占位符 12"/>
          <p:cNvSpPr txBox="1"/>
          <p:nvPr/>
        </p:nvSpPr>
        <p:spPr bwMode="auto">
          <a:xfrm>
            <a:off x="1883532" y="323978"/>
            <a:ext cx="8532440" cy="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b="1" kern="0" dirty="0" smtClean="0">
                <a:solidFill>
                  <a:schemeClr val="bg1"/>
                </a:solidFill>
                <a:cs typeface="+mn-ea"/>
                <a:sym typeface="+mn-lt"/>
              </a:rPr>
              <a:t>一、改革开放</a:t>
            </a:r>
            <a:r>
              <a:rPr lang="en-US" altLang="zh-CN" b="1" kern="0" dirty="0" smtClean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lang="zh-CN" altLang="en-US" b="1" kern="0" dirty="0" smtClean="0">
                <a:solidFill>
                  <a:schemeClr val="bg1"/>
                </a:solidFill>
                <a:cs typeface="+mn-ea"/>
                <a:sym typeface="+mn-lt"/>
              </a:rPr>
              <a:t>年中国物流业回顾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339807" y="1120098"/>
            <a:ext cx="47165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三个认识阶梯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70693" y="1806697"/>
            <a:ext cx="7361712" cy="4742086"/>
            <a:chOff x="401192" y="1231900"/>
            <a:chExt cx="7871268" cy="5332413"/>
          </a:xfrm>
        </p:grpSpPr>
        <p:sp>
          <p:nvSpPr>
            <p:cNvPr id="39" name="Freeform 5"/>
            <p:cNvSpPr/>
            <p:nvPr/>
          </p:nvSpPr>
          <p:spPr bwMode="auto">
            <a:xfrm>
              <a:off x="2989263" y="2932113"/>
              <a:ext cx="1219200" cy="977900"/>
            </a:xfrm>
            <a:custGeom>
              <a:avLst/>
              <a:gdLst>
                <a:gd name="T0" fmla="*/ 1048 w 2209"/>
                <a:gd name="T1" fmla="*/ 132 h 1776"/>
                <a:gd name="T2" fmla="*/ 2209 w 2209"/>
                <a:gd name="T3" fmla="*/ 324 h 1776"/>
                <a:gd name="T4" fmla="*/ 2018 w 2209"/>
                <a:gd name="T5" fmla="*/ 581 h 1776"/>
                <a:gd name="T6" fmla="*/ 1146 w 2209"/>
                <a:gd name="T7" fmla="*/ 437 h 1776"/>
                <a:gd name="T8" fmla="*/ 523 w 2209"/>
                <a:gd name="T9" fmla="*/ 1653 h 1776"/>
                <a:gd name="T10" fmla="*/ 529 w 2209"/>
                <a:gd name="T11" fmla="*/ 1671 h 1776"/>
                <a:gd name="T12" fmla="*/ 227 w 2209"/>
                <a:gd name="T13" fmla="*/ 1776 h 1776"/>
                <a:gd name="T14" fmla="*/ 218 w 2209"/>
                <a:gd name="T15" fmla="*/ 1751 h 1776"/>
                <a:gd name="T16" fmla="*/ 1048 w 2209"/>
                <a:gd name="T17" fmla="*/ 132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9" h="1776">
                  <a:moveTo>
                    <a:pt x="1048" y="132"/>
                  </a:moveTo>
                  <a:cubicBezTo>
                    <a:pt x="1458" y="0"/>
                    <a:pt x="1887" y="85"/>
                    <a:pt x="2209" y="324"/>
                  </a:cubicBezTo>
                  <a:lnTo>
                    <a:pt x="2018" y="581"/>
                  </a:lnTo>
                  <a:cubicBezTo>
                    <a:pt x="1776" y="402"/>
                    <a:pt x="1454" y="338"/>
                    <a:pt x="1146" y="437"/>
                  </a:cubicBezTo>
                  <a:cubicBezTo>
                    <a:pt x="639" y="601"/>
                    <a:pt x="360" y="1145"/>
                    <a:pt x="523" y="1653"/>
                  </a:cubicBezTo>
                  <a:cubicBezTo>
                    <a:pt x="525" y="1659"/>
                    <a:pt x="527" y="1665"/>
                    <a:pt x="529" y="1671"/>
                  </a:cubicBezTo>
                  <a:lnTo>
                    <a:pt x="227" y="1776"/>
                  </a:lnTo>
                  <a:cubicBezTo>
                    <a:pt x="224" y="1767"/>
                    <a:pt x="221" y="1759"/>
                    <a:pt x="218" y="1751"/>
                  </a:cubicBezTo>
                  <a:cubicBezTo>
                    <a:pt x="0" y="1075"/>
                    <a:pt x="372" y="350"/>
                    <a:pt x="1048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4102100" y="3109913"/>
              <a:ext cx="428625" cy="976312"/>
            </a:xfrm>
            <a:custGeom>
              <a:avLst/>
              <a:gdLst>
                <a:gd name="T0" fmla="*/ 191 w 777"/>
                <a:gd name="T1" fmla="*/ 0 h 1772"/>
                <a:gd name="T2" fmla="*/ 649 w 777"/>
                <a:gd name="T3" fmla="*/ 638 h 1772"/>
                <a:gd name="T4" fmla="*/ 477 w 777"/>
                <a:gd name="T5" fmla="*/ 1772 h 1772"/>
                <a:gd name="T6" fmla="*/ 215 w 777"/>
                <a:gd name="T7" fmla="*/ 1588 h 1772"/>
                <a:gd name="T8" fmla="*/ 344 w 777"/>
                <a:gd name="T9" fmla="*/ 736 h 1772"/>
                <a:gd name="T10" fmla="*/ 0 w 777"/>
                <a:gd name="T11" fmla="*/ 257 h 1772"/>
                <a:gd name="T12" fmla="*/ 191 w 777"/>
                <a:gd name="T13" fmla="*/ 0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772">
                  <a:moveTo>
                    <a:pt x="191" y="0"/>
                  </a:moveTo>
                  <a:cubicBezTo>
                    <a:pt x="399" y="154"/>
                    <a:pt x="563" y="373"/>
                    <a:pt x="649" y="638"/>
                  </a:cubicBezTo>
                  <a:cubicBezTo>
                    <a:pt x="777" y="1037"/>
                    <a:pt x="700" y="1453"/>
                    <a:pt x="477" y="1772"/>
                  </a:cubicBezTo>
                  <a:lnTo>
                    <a:pt x="215" y="1588"/>
                  </a:lnTo>
                  <a:cubicBezTo>
                    <a:pt x="383" y="1348"/>
                    <a:pt x="440" y="1036"/>
                    <a:pt x="344" y="736"/>
                  </a:cubicBezTo>
                  <a:cubicBezTo>
                    <a:pt x="279" y="537"/>
                    <a:pt x="157" y="373"/>
                    <a:pt x="0" y="257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3114675" y="3852863"/>
              <a:ext cx="1250950" cy="619125"/>
            </a:xfrm>
            <a:custGeom>
              <a:avLst/>
              <a:gdLst>
                <a:gd name="T0" fmla="*/ 2268 w 2268"/>
                <a:gd name="T1" fmla="*/ 425 h 1125"/>
                <a:gd name="T2" fmla="*/ 1610 w 2268"/>
                <a:gd name="T3" fmla="*/ 910 h 1125"/>
                <a:gd name="T4" fmla="*/ 0 w 2268"/>
                <a:gd name="T5" fmla="*/ 105 h 1125"/>
                <a:gd name="T6" fmla="*/ 302 w 2268"/>
                <a:gd name="T7" fmla="*/ 0 h 1125"/>
                <a:gd name="T8" fmla="*/ 1512 w 2268"/>
                <a:gd name="T9" fmla="*/ 605 h 1125"/>
                <a:gd name="T10" fmla="*/ 2006 w 2268"/>
                <a:gd name="T11" fmla="*/ 241 h 1125"/>
                <a:gd name="T12" fmla="*/ 2268 w 2268"/>
                <a:gd name="T13" fmla="*/ 4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8" h="1125">
                  <a:moveTo>
                    <a:pt x="2268" y="425"/>
                  </a:moveTo>
                  <a:cubicBezTo>
                    <a:pt x="2113" y="646"/>
                    <a:pt x="1887" y="820"/>
                    <a:pt x="1610" y="910"/>
                  </a:cubicBezTo>
                  <a:cubicBezTo>
                    <a:pt x="942" y="1125"/>
                    <a:pt x="227" y="765"/>
                    <a:pt x="0" y="105"/>
                  </a:cubicBezTo>
                  <a:lnTo>
                    <a:pt x="302" y="0"/>
                  </a:lnTo>
                  <a:cubicBezTo>
                    <a:pt x="473" y="496"/>
                    <a:pt x="1010" y="766"/>
                    <a:pt x="1512" y="605"/>
                  </a:cubicBezTo>
                  <a:cubicBezTo>
                    <a:pt x="1720" y="538"/>
                    <a:pt x="1889" y="407"/>
                    <a:pt x="2006" y="241"/>
                  </a:cubicBezTo>
                  <a:lnTo>
                    <a:pt x="2268" y="4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Oval 23"/>
            <p:cNvSpPr>
              <a:spLocks noChangeArrowheads="1"/>
            </p:cNvSpPr>
            <p:nvPr/>
          </p:nvSpPr>
          <p:spPr bwMode="auto">
            <a:xfrm>
              <a:off x="1377950" y="1231900"/>
              <a:ext cx="1320800" cy="13223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7" name="Oval 24"/>
            <p:cNvSpPr>
              <a:spLocks noChangeArrowheads="1"/>
            </p:cNvSpPr>
            <p:nvPr/>
          </p:nvSpPr>
          <p:spPr bwMode="auto">
            <a:xfrm>
              <a:off x="1493838" y="1349375"/>
              <a:ext cx="1087437" cy="1087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8" name="TextBox 12"/>
            <p:cNvSpPr txBox="1">
              <a:spLocks noChangeArrowheads="1"/>
            </p:cNvSpPr>
            <p:nvPr/>
          </p:nvSpPr>
          <p:spPr bwMode="auto">
            <a:xfrm>
              <a:off x="1596607" y="1598917"/>
              <a:ext cx="881899" cy="58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1919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2800" dirty="0" smtClean="0">
                  <a:solidFill>
                    <a:srgbClr val="1919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3097213" y="5241925"/>
              <a:ext cx="1320800" cy="13223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214688" y="5359400"/>
              <a:ext cx="1087437" cy="10874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1" name="TextBox 15"/>
            <p:cNvSpPr txBox="1">
              <a:spLocks noChangeArrowheads="1"/>
            </p:cNvSpPr>
            <p:nvPr/>
          </p:nvSpPr>
          <p:spPr bwMode="auto">
            <a:xfrm>
              <a:off x="3305174" y="5612465"/>
              <a:ext cx="904875" cy="58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1919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2800" dirty="0" smtClean="0">
                  <a:solidFill>
                    <a:srgbClr val="1919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5949950" y="2924175"/>
              <a:ext cx="1320800" cy="13223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3" name="Oval 24"/>
            <p:cNvSpPr>
              <a:spLocks noChangeArrowheads="1"/>
            </p:cNvSpPr>
            <p:nvPr/>
          </p:nvSpPr>
          <p:spPr bwMode="auto">
            <a:xfrm>
              <a:off x="6065838" y="3041650"/>
              <a:ext cx="1087437" cy="10874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4" name="TextBox 18"/>
            <p:cNvSpPr txBox="1">
              <a:spLocks noChangeArrowheads="1"/>
            </p:cNvSpPr>
            <p:nvPr/>
          </p:nvSpPr>
          <p:spPr bwMode="auto">
            <a:xfrm>
              <a:off x="6189686" y="3308019"/>
              <a:ext cx="850898" cy="58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1919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2800" dirty="0" smtClean="0">
                  <a:solidFill>
                    <a:srgbClr val="1919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5" name="直接连接符 9"/>
            <p:cNvCxnSpPr>
              <a:cxnSpLocks noChangeShapeType="1"/>
            </p:cNvCxnSpPr>
            <p:nvPr/>
          </p:nvCxnSpPr>
          <p:spPr bwMode="auto">
            <a:xfrm>
              <a:off x="2581275" y="2436813"/>
              <a:ext cx="633413" cy="67310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接连接符 21"/>
            <p:cNvCxnSpPr>
              <a:cxnSpLocks noChangeShapeType="1"/>
            </p:cNvCxnSpPr>
            <p:nvPr/>
          </p:nvCxnSpPr>
          <p:spPr bwMode="auto">
            <a:xfrm>
              <a:off x="4565650" y="3598863"/>
              <a:ext cx="1252538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直接连接符 24"/>
            <p:cNvCxnSpPr>
              <a:cxnSpLocks noChangeShapeType="1"/>
            </p:cNvCxnSpPr>
            <p:nvPr/>
          </p:nvCxnSpPr>
          <p:spPr bwMode="auto">
            <a:xfrm>
              <a:off x="3757613" y="4471988"/>
              <a:ext cx="0" cy="676275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TextBox 28"/>
            <p:cNvSpPr txBox="1">
              <a:spLocks noChangeArrowheads="1"/>
            </p:cNvSpPr>
            <p:nvPr/>
          </p:nvSpPr>
          <p:spPr bwMode="auto">
            <a:xfrm>
              <a:off x="2897981" y="1448934"/>
              <a:ext cx="1906500" cy="4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企业第三</a:t>
              </a: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利润源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TextBox 30"/>
            <p:cNvSpPr txBox="1">
              <a:spLocks noChangeArrowheads="1"/>
            </p:cNvSpPr>
            <p:nvPr/>
          </p:nvSpPr>
          <p:spPr bwMode="auto">
            <a:xfrm>
              <a:off x="6016626" y="4438650"/>
              <a:ext cx="2255834" cy="72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国民经济基础性、战略性产业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TextBox 32"/>
            <p:cNvSpPr txBox="1">
              <a:spLocks noChangeArrowheads="1"/>
            </p:cNvSpPr>
            <p:nvPr/>
          </p:nvSpPr>
          <p:spPr bwMode="auto">
            <a:xfrm>
              <a:off x="401192" y="4878529"/>
              <a:ext cx="2990619" cy="72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现代流通</a:t>
              </a:r>
              <a:r>
                <a:rPr lang="zh-CN" altLang="en-US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</a:t>
              </a:r>
              <a:endParaRPr lang="en-US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生产性、生活性服务业）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2"/>
          <p:cNvSpPr txBox="1"/>
          <p:nvPr/>
        </p:nvSpPr>
        <p:spPr bwMode="auto">
          <a:xfrm>
            <a:off x="1883532" y="323978"/>
            <a:ext cx="8532440" cy="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一、改革开放</a:t>
            </a: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年中国物流业回顾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9807" y="1120098"/>
            <a:ext cx="47165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三个历史进程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14" name="直接箭头连接符 4"/>
          <p:cNvCxnSpPr>
            <a:cxnSpLocks noChangeShapeType="1"/>
          </p:cNvCxnSpPr>
          <p:nvPr/>
        </p:nvCxnSpPr>
        <p:spPr bwMode="auto">
          <a:xfrm flipV="1">
            <a:off x="2675392" y="2025300"/>
            <a:ext cx="0" cy="4104000"/>
          </a:xfrm>
          <a:prstGeom prst="straightConnector1">
            <a:avLst/>
          </a:prstGeom>
          <a:noFill/>
          <a:ln w="9525" cmpd="sng">
            <a:solidFill>
              <a:srgbClr val="4D4948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6"/>
          <p:cNvCxnSpPr>
            <a:cxnSpLocks noChangeShapeType="1"/>
          </p:cNvCxnSpPr>
          <p:nvPr/>
        </p:nvCxnSpPr>
        <p:spPr bwMode="auto">
          <a:xfrm>
            <a:off x="2676979" y="6180138"/>
            <a:ext cx="6408000" cy="0"/>
          </a:xfrm>
          <a:prstGeom prst="straightConnector1">
            <a:avLst/>
          </a:prstGeom>
          <a:noFill/>
          <a:ln w="9525" cmpd="sng">
            <a:solidFill>
              <a:srgbClr val="4D4948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组合 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83" y="5051425"/>
            <a:ext cx="1482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87"/>
          <p:cNvSpPr>
            <a:spLocks noChangeArrowheads="1"/>
          </p:cNvSpPr>
          <p:nvPr/>
        </p:nvSpPr>
        <p:spPr bwMode="auto">
          <a:xfrm>
            <a:off x="2969283" y="4054685"/>
            <a:ext cx="1425034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企业实物配送物流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组合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44" y="4227513"/>
            <a:ext cx="1474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87"/>
          <p:cNvSpPr>
            <a:spLocks noChangeArrowheads="1"/>
          </p:cNvSpPr>
          <p:nvPr/>
        </p:nvSpPr>
        <p:spPr bwMode="auto">
          <a:xfrm>
            <a:off x="5124880" y="3220314"/>
            <a:ext cx="1305251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产业综合物流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5"/>
          <p:cNvCxnSpPr>
            <a:cxnSpLocks noChangeShapeType="1"/>
          </p:cNvCxnSpPr>
          <p:nvPr/>
        </p:nvCxnSpPr>
        <p:spPr bwMode="auto">
          <a:xfrm flipH="1">
            <a:off x="4726261" y="2132856"/>
            <a:ext cx="1587" cy="4032000"/>
          </a:xfrm>
          <a:prstGeom prst="line">
            <a:avLst/>
          </a:prstGeom>
          <a:noFill/>
          <a:ln w="9525" cmpd="sng">
            <a:solidFill>
              <a:srgbClr val="4D4948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组合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31" y="3367088"/>
            <a:ext cx="1481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19"/>
          <p:cNvCxnSpPr>
            <a:cxnSpLocks noChangeShapeType="1"/>
          </p:cNvCxnSpPr>
          <p:nvPr/>
        </p:nvCxnSpPr>
        <p:spPr bwMode="auto">
          <a:xfrm flipH="1">
            <a:off x="6814492" y="2132856"/>
            <a:ext cx="1588" cy="4032000"/>
          </a:xfrm>
          <a:prstGeom prst="line">
            <a:avLst/>
          </a:prstGeom>
          <a:noFill/>
          <a:ln w="9525" cmpd="sng">
            <a:solidFill>
              <a:srgbClr val="4D4948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87"/>
          <p:cNvSpPr>
            <a:spLocks noChangeArrowheads="1"/>
          </p:cNvSpPr>
          <p:nvPr/>
        </p:nvSpPr>
        <p:spPr bwMode="auto">
          <a:xfrm>
            <a:off x="6965843" y="2418114"/>
            <a:ext cx="1571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社会供应链物流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9" grpId="0" autoUpdateAnimBg="0"/>
      <p:bldP spid="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2"/>
          <p:cNvSpPr txBox="1"/>
          <p:nvPr/>
        </p:nvSpPr>
        <p:spPr bwMode="auto">
          <a:xfrm>
            <a:off x="1883532" y="323978"/>
            <a:ext cx="8532440" cy="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b="1" kern="0" smtClean="0">
                <a:solidFill>
                  <a:schemeClr val="bg1"/>
                </a:solidFill>
                <a:cs typeface="+mn-ea"/>
                <a:sym typeface="+mn-lt"/>
              </a:rPr>
              <a:t>一、改革开放</a:t>
            </a:r>
            <a:r>
              <a:rPr lang="en-US" altLang="zh-CN" b="1" kern="0" smtClean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lang="zh-CN" altLang="en-US" b="1" kern="0" smtClean="0">
                <a:solidFill>
                  <a:schemeClr val="bg1"/>
                </a:solidFill>
                <a:cs typeface="+mn-ea"/>
                <a:sym typeface="+mn-lt"/>
              </a:rPr>
              <a:t>年中国物流业回顾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27467" y="958868"/>
            <a:ext cx="47165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三</a:t>
            </a:r>
            <a:r>
              <a:rPr lang="zh-CN" altLang="en-US" sz="24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个纲领性文件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536" y="2357446"/>
            <a:ext cx="2774697" cy="41491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7" y="2357446"/>
            <a:ext cx="2556284" cy="41491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3" y="2362978"/>
            <a:ext cx="2807804" cy="41436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55541" y="1630541"/>
            <a:ext cx="2738692" cy="645160"/>
          </a:xfrm>
          <a:prstGeom prst="rect">
            <a:avLst/>
          </a:prstGeom>
          <a:solidFill>
            <a:srgbClr val="F9B56B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91919"/>
                </a:solidFill>
              </a:rPr>
              <a:t>《</a:t>
            </a:r>
            <a:r>
              <a:rPr lang="zh-CN" altLang="en-US" b="1" dirty="0">
                <a:solidFill>
                  <a:srgbClr val="191919"/>
                </a:solidFill>
              </a:rPr>
              <a:t>物流业调整和振兴规划（</a:t>
            </a:r>
            <a:r>
              <a:rPr lang="en-US" altLang="zh-CN" b="1" dirty="0">
                <a:solidFill>
                  <a:srgbClr val="191919"/>
                </a:solidFill>
              </a:rPr>
              <a:t>2009-2013</a:t>
            </a:r>
            <a:r>
              <a:rPr lang="zh-CN" altLang="en-US" b="1" dirty="0">
                <a:solidFill>
                  <a:srgbClr val="191919"/>
                </a:solidFill>
              </a:rPr>
              <a:t>）</a:t>
            </a:r>
            <a:r>
              <a:rPr lang="en-US" altLang="zh-CN" b="1" dirty="0">
                <a:solidFill>
                  <a:srgbClr val="191919"/>
                </a:solidFill>
              </a:rPr>
              <a:t>》</a:t>
            </a:r>
            <a:endParaRPr lang="en-US" altLang="zh-CN" b="1" dirty="0">
              <a:solidFill>
                <a:srgbClr val="191919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99857" y="1606713"/>
            <a:ext cx="2556284" cy="645160"/>
          </a:xfrm>
          <a:prstGeom prst="rect">
            <a:avLst/>
          </a:prstGeom>
          <a:solidFill>
            <a:srgbClr val="F9B56B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91919"/>
                </a:solidFill>
              </a:rPr>
              <a:t>《</a:t>
            </a:r>
            <a:r>
              <a:rPr lang="zh-CN" altLang="en-US" b="1" dirty="0">
                <a:solidFill>
                  <a:srgbClr val="191919"/>
                </a:solidFill>
              </a:rPr>
              <a:t>物流业中长期发展规划（</a:t>
            </a:r>
            <a:r>
              <a:rPr lang="en-US" altLang="zh-CN" b="1" dirty="0">
                <a:solidFill>
                  <a:srgbClr val="191919"/>
                </a:solidFill>
              </a:rPr>
              <a:t>2014-2020</a:t>
            </a:r>
            <a:r>
              <a:rPr lang="zh-CN" altLang="en-US" b="1" dirty="0">
                <a:solidFill>
                  <a:srgbClr val="191919"/>
                </a:solidFill>
              </a:rPr>
              <a:t>）</a:t>
            </a:r>
            <a:r>
              <a:rPr lang="en-US" altLang="zh-CN" b="1" dirty="0">
                <a:solidFill>
                  <a:srgbClr val="191919"/>
                </a:solidFill>
              </a:rPr>
              <a:t>》</a:t>
            </a:r>
            <a:endParaRPr lang="en-US" altLang="zh-CN" b="1" dirty="0">
              <a:solidFill>
                <a:srgbClr val="191919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64153" y="1624806"/>
            <a:ext cx="2807804" cy="583565"/>
          </a:xfrm>
          <a:prstGeom prst="rect">
            <a:avLst/>
          </a:prstGeom>
          <a:solidFill>
            <a:srgbClr val="F9B56B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91919"/>
                </a:solidFill>
              </a:rPr>
              <a:t>《</a:t>
            </a:r>
            <a:r>
              <a:rPr lang="zh-CN" altLang="en-US" sz="1600" b="1" dirty="0">
                <a:solidFill>
                  <a:srgbClr val="191919"/>
                </a:solidFill>
              </a:rPr>
              <a:t>关于积极推进供应链创新与应用的指导意见</a:t>
            </a:r>
            <a:r>
              <a:rPr lang="en-US" altLang="zh-CN" sz="1600" b="1" dirty="0">
                <a:solidFill>
                  <a:srgbClr val="191919"/>
                </a:solidFill>
              </a:rPr>
              <a:t>》</a:t>
            </a:r>
            <a:r>
              <a:rPr lang="zh-CN" altLang="en-US" sz="1600" b="1" dirty="0">
                <a:solidFill>
                  <a:srgbClr val="191919"/>
                </a:solidFill>
              </a:rPr>
              <a:t>（</a:t>
            </a:r>
            <a:r>
              <a:rPr lang="en-US" altLang="zh-CN" sz="1600" b="1" dirty="0">
                <a:solidFill>
                  <a:srgbClr val="191919"/>
                </a:solidFill>
              </a:rPr>
              <a:t>2017</a:t>
            </a:r>
            <a:r>
              <a:rPr lang="zh-CN" altLang="en-US" sz="1600" b="1" dirty="0">
                <a:solidFill>
                  <a:srgbClr val="191919"/>
                </a:solidFill>
              </a:rPr>
              <a:t>）</a:t>
            </a:r>
            <a:endParaRPr lang="zh-CN" altLang="en-US" sz="1600" b="1" dirty="0">
              <a:solidFill>
                <a:srgbClr val="1919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2"/>
          <p:cNvSpPr txBox="1"/>
          <p:nvPr/>
        </p:nvSpPr>
        <p:spPr bwMode="auto">
          <a:xfrm>
            <a:off x="1883532" y="323978"/>
            <a:ext cx="8532440" cy="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一、改革开放</a:t>
            </a: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年中国物流业回顾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39807" y="1120098"/>
            <a:ext cx="47165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三大发展趋势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3" name="组合 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04" y="4121352"/>
            <a:ext cx="2968376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组合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17" y="4110240"/>
            <a:ext cx="35956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组合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79" y="2096852"/>
            <a:ext cx="1511300" cy="22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2738804" y="4449843"/>
            <a:ext cx="2983761" cy="1170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从物流大国到物流强国，成为全球重要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的供应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创新中心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6850171" y="4459625"/>
            <a:ext cx="2412565" cy="8102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建立完备、高效的物流与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服务体系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5561" y="2543511"/>
            <a:ext cx="736600" cy="1796322"/>
          </a:xfrm>
          <a:prstGeom prst="rect">
            <a:avLst/>
          </a:prstGeom>
          <a:solidFill>
            <a:srgbClr val="D9D9D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191919"/>
                </a:solidFill>
              </a:rPr>
              <a:t>智慧物流与智慧供应链</a:t>
            </a:r>
            <a:endParaRPr lang="zh-CN" altLang="en-US" b="1" dirty="0">
              <a:solidFill>
                <a:srgbClr val="1919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 autoUpdateAnimBg="0"/>
      <p:bldP spid="33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2"/>
          <p:cNvSpPr txBox="1"/>
          <p:nvPr/>
        </p:nvSpPr>
        <p:spPr bwMode="auto">
          <a:xfrm>
            <a:off x="1883532" y="323978"/>
            <a:ext cx="8532440" cy="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二、为什么要把供应链提升为国家战略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9807" y="1120098"/>
            <a:ext cx="47165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一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) 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什么是供应链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Oval 65"/>
          <p:cNvSpPr>
            <a:spLocks noChangeArrowheads="1"/>
          </p:cNvSpPr>
          <p:nvPr/>
        </p:nvSpPr>
        <p:spPr bwMode="auto">
          <a:xfrm rot="10800000" flipV="1">
            <a:off x="6565397" y="5877272"/>
            <a:ext cx="3294984" cy="28240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val 65"/>
          <p:cNvSpPr>
            <a:spLocks noChangeArrowheads="1"/>
          </p:cNvSpPr>
          <p:nvPr/>
        </p:nvSpPr>
        <p:spPr bwMode="auto">
          <a:xfrm rot="10800000" flipV="1">
            <a:off x="2755113" y="5877272"/>
            <a:ext cx="3294984" cy="28240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8" y="1857364"/>
            <a:ext cx="3306160" cy="45265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54" y="1928802"/>
            <a:ext cx="3163284" cy="4455155"/>
          </a:xfrm>
          <a:prstGeom prst="rect">
            <a:avLst/>
          </a:prstGeom>
        </p:spPr>
      </p:pic>
      <p:sp>
        <p:nvSpPr>
          <p:cNvPr id="11" name="TextBox 16"/>
          <p:cNvSpPr txBox="1"/>
          <p:nvPr/>
        </p:nvSpPr>
        <p:spPr>
          <a:xfrm>
            <a:off x="5095900" y="3453766"/>
            <a:ext cx="2084184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altLang="zh-CN" sz="1400" b="1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全球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供应链，即以全球为目标空间，利用计算机网络技术，全面协调供应链的商流、物流、信息流、资金流等，并进行共商、共享、共赢的运行模式。</a:t>
            </a:r>
            <a:endParaRPr lang="zh-CN" altLang="en-US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8024858" y="3571876"/>
            <a:ext cx="2084184" cy="138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en-US" altLang="zh-CN" sz="1400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一帶一路”是中国引领全球化的重大倡议，是中国的全球供应链战略，目的是打造全球经济命运共同体</a:t>
            </a: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98308"/>
            <a:ext cx="3377598" cy="4455155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166942" y="3653764"/>
            <a:ext cx="2084184" cy="189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供应链，是以客户需求为导向，以提高质量和效益为目标，以整合资源为手段，实现产品设计、采购、生产、銷售、服务等全过程高效协同的组织形态。</a:t>
            </a:r>
            <a:endParaRPr lang="zh-CN" altLang="en-US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38414" y="2928934"/>
            <a:ext cx="1143008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11244" y="2902430"/>
            <a:ext cx="1357322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全球供应链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2016" y="2973868"/>
            <a:ext cx="1727026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2"/>
          <p:cNvSpPr txBox="1"/>
          <p:nvPr/>
        </p:nvSpPr>
        <p:spPr bwMode="auto">
          <a:xfrm>
            <a:off x="1883532" y="323978"/>
            <a:ext cx="8532440" cy="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二、为什么要把供应链提升为国家战略</a:t>
            </a:r>
            <a:endParaRPr lang="zh-CN" altLang="en-US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9508" y="1061387"/>
            <a:ext cx="47165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（二）市场规律与国家意志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71310" y="1605513"/>
            <a:ext cx="795688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国家领导人对供应链的创新变革提出了大的目标，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年国务院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号文提出了总体方案，文章如何做，这是必须要明确回答与具体实施的问题。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3510604" flipH="1">
            <a:off x="1920401" y="3479750"/>
            <a:ext cx="3192811" cy="24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06" y="2582572"/>
            <a:ext cx="2376264" cy="214768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3510604" flipH="1">
            <a:off x="4654736" y="3479750"/>
            <a:ext cx="3192811" cy="24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41" y="2582572"/>
            <a:ext cx="2376264" cy="2147685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>
            <a:fillRect/>
          </a:stretch>
        </p:blipFill>
        <p:spPr bwMode="auto">
          <a:xfrm rot="13510604" flipH="1">
            <a:off x="7389071" y="3479750"/>
            <a:ext cx="3192811" cy="24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582572"/>
            <a:ext cx="2376264" cy="2147685"/>
          </a:xfrm>
          <a:prstGeom prst="rect">
            <a:avLst/>
          </a:prstGeom>
        </p:spPr>
      </p:pic>
      <p:sp>
        <p:nvSpPr>
          <p:cNvPr id="16" name="TextBox 20"/>
          <p:cNvSpPr txBox="1"/>
          <p:nvPr/>
        </p:nvSpPr>
        <p:spPr>
          <a:xfrm rot="19291159">
            <a:off x="2283040" y="3245139"/>
            <a:ext cx="227111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3200" i="1" dirty="0">
                <a:solidFill>
                  <a:srgbClr val="595959"/>
                </a:solidFill>
                <a:latin typeface="Agency FB" panose="020B0503020202020204" pitchFamily="34" charset="0"/>
                <a:sym typeface="Calibri" panose="020F0502020204030204" pitchFamily="34" charset="0"/>
              </a:rPr>
              <a:t>邓小平</a:t>
            </a:r>
            <a:endParaRPr lang="en-US" altLang="zh-CN" sz="3600" i="1" dirty="0">
              <a:solidFill>
                <a:srgbClr val="595959"/>
              </a:solidFill>
              <a:latin typeface="Agency FB" panose="020B0503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 rot="19291159">
            <a:off x="5019344" y="3173131"/>
            <a:ext cx="227111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595959"/>
                </a:solidFill>
                <a:latin typeface="Agency FB" panose="020B0503020202020204" pitchFamily="34" charset="0"/>
                <a:sym typeface="Calibri" panose="020F0502020204030204" pitchFamily="34" charset="0"/>
              </a:rPr>
              <a:t>习近平</a:t>
            </a:r>
            <a:endParaRPr lang="en-US" altLang="zh-CN" sz="3600" i="1" dirty="0">
              <a:solidFill>
                <a:srgbClr val="595959"/>
              </a:solidFill>
              <a:latin typeface="Agency FB" panose="020B0503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Box 22"/>
          <p:cNvSpPr txBox="1"/>
          <p:nvPr/>
        </p:nvSpPr>
        <p:spPr>
          <a:xfrm rot="19291159">
            <a:off x="7755648" y="3173131"/>
            <a:ext cx="227111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3200" i="1" dirty="0">
                <a:solidFill>
                  <a:srgbClr val="595959"/>
                </a:solidFill>
                <a:latin typeface="Agency FB" panose="020B0503020202020204" pitchFamily="34" charset="0"/>
                <a:sym typeface="Calibri" panose="020F0502020204030204" pitchFamily="34" charset="0"/>
              </a:rPr>
              <a:t>李克强</a:t>
            </a:r>
            <a:endParaRPr lang="en-US" altLang="zh-CN" sz="3600" i="1" dirty="0">
              <a:solidFill>
                <a:srgbClr val="595959"/>
              </a:solidFill>
              <a:latin typeface="Agency FB" panose="020B0503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2170278" y="4908632"/>
            <a:ext cx="221457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中国经济的发展要充分利用国内外两种资源和国内外两个市场。</a:t>
            </a:r>
            <a:endParaRPr lang="zh-CN" altLang="en-US" sz="1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4875802" y="4966803"/>
            <a:ext cx="237626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中国的经济发展要敢于和善于整合全球资源，形成完整高效的产业供应链，在全球供应链、产业链、价值链</a:t>
            </a:r>
            <a:r>
              <a:rPr lang="zh-CN" altLang="en-US" sz="1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中占据有利</a:t>
            </a: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位置，提高综合竞爭力</a:t>
            </a:r>
            <a:r>
              <a:rPr lang="zh-CN" altLang="en-US" sz="1400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。十九大提出把现代供应链培养成新的经济增长点和发展新动能</a:t>
            </a:r>
            <a:endParaRPr lang="zh-CN" altLang="en-US" sz="1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7828130" y="4966803"/>
            <a:ext cx="22283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利用信息网络等现代技术，推动生产、管理和营销模式变革，重塑产业链、供应链、价值链，改造提升传统动能，使之焕发新的生机和活力。</a:t>
            </a:r>
            <a:endParaRPr lang="zh-CN" altLang="en-US" sz="14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01677" y="1465441"/>
            <a:ext cx="368493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世界银行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推出“全球供应链绩效指数”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(LPI),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由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个指标构成，每二年发布一次，参与的国家与地区有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160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多个，用于衡量各国全球供应链竞爭能力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CN" sz="16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2867" y="568298"/>
            <a:ext cx="3840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</a:rPr>
              <a:t>（三）供应链正在改变世界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320136" y="2579712"/>
            <a:ext cx="2232248" cy="2361456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69315" y="4149080"/>
            <a:ext cx="3453838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</a:rPr>
              <a:t>美国在</a:t>
            </a:r>
            <a:r>
              <a:rPr lang="en-US" altLang="zh-CN" sz="1600" dirty="0">
                <a:solidFill>
                  <a:schemeClr val="bg1"/>
                </a:solidFill>
                <a:latin typeface="+mj-ea"/>
              </a:rPr>
              <a:t>2012</a:t>
            </a:r>
            <a:r>
              <a:rPr lang="zh-CN" altLang="en-US" sz="1600" dirty="0">
                <a:solidFill>
                  <a:schemeClr val="bg1"/>
                </a:solidFill>
                <a:latin typeface="+mj-ea"/>
              </a:rPr>
              <a:t>年，奥巴马总统颁发了“美国全球供应链国家安全战略”，指出“我们谋求加强全球供应链，以维护美国人民的福祉和利益，保障我国的经济繁荣”。世界发展历史证明，任何国家都不可能單打独斗，要在全球范围内去发展产业链、供应链与价值链，以取得国家之间的平衡与优势。</a:t>
            </a:r>
            <a:endParaRPr lang="en-US" altLang="zh-CN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08040" y="2573288"/>
            <a:ext cx="1872208" cy="1202940"/>
          </a:xfrm>
          <a:prstGeom prst="ellipse">
            <a:avLst/>
          </a:prstGeom>
          <a:noFill/>
          <a:ln w="38100">
            <a:solidFill>
              <a:srgbClr val="C20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68108" y="4941168"/>
            <a:ext cx="2736304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+mj-ea"/>
              </a:rPr>
              <a:t>2014</a:t>
            </a:r>
            <a:r>
              <a:rPr lang="zh-CN" altLang="en-US" sz="1600" dirty="0">
                <a:solidFill>
                  <a:schemeClr val="bg1"/>
                </a:solidFill>
                <a:latin typeface="+mj-ea"/>
              </a:rPr>
              <a:t>年的亚太经合组织（</a:t>
            </a:r>
            <a:r>
              <a:rPr lang="en-US" altLang="zh-CN" sz="1600" dirty="0">
                <a:solidFill>
                  <a:schemeClr val="bg1"/>
                </a:solidFill>
                <a:latin typeface="+mj-ea"/>
              </a:rPr>
              <a:t>APEC</a:t>
            </a:r>
            <a:r>
              <a:rPr lang="zh-CN" altLang="en-US" sz="1600" dirty="0">
                <a:solidFill>
                  <a:schemeClr val="bg1"/>
                </a:solidFill>
                <a:latin typeface="+mj-ea"/>
              </a:rPr>
              <a:t>）会议，在讨论到如何应对全球经济发展下行压力时，明确提出了供应链战略，</a:t>
            </a:r>
            <a:endParaRPr lang="en-US" altLang="zh-CN" sz="1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77437" y="2764084"/>
            <a:ext cx="1526738" cy="1051942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55641" y="1426768"/>
            <a:ext cx="391682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</a:rPr>
              <a:t>欧美国家推出供应链管理模型与供应链绩效模型软件，並得到广泛应用，物流业与其他产业的融合度明显增强，降本增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</a:rPr>
              <a:t>效</a:t>
            </a:r>
            <a:r>
              <a:rPr lang="en-US" altLang="zh-CN" sz="1600" dirty="0">
                <a:solidFill>
                  <a:schemeClr val="bg1"/>
                </a:solidFill>
                <a:latin typeface="+mj-ea"/>
              </a:rPr>
              <a:t>	</a:t>
            </a:r>
            <a:endParaRPr lang="zh-CN" altLang="en-US" sz="1600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2" name="直接箭头连接符 11"/>
          <p:cNvCxnSpPr>
            <a:stCxn id="5" idx="2"/>
          </p:cNvCxnSpPr>
          <p:nvPr/>
        </p:nvCxnSpPr>
        <p:spPr>
          <a:xfrm flipH="1" flipV="1">
            <a:off x="5460395" y="2420253"/>
            <a:ext cx="8384" cy="121771"/>
          </a:xfrm>
          <a:prstGeom prst="straightConnector1">
            <a:avLst/>
          </a:prstGeom>
          <a:ln>
            <a:solidFill>
              <a:srgbClr val="C20F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7" idx="4"/>
            <a:endCxn id="4" idx="0"/>
          </p:cNvCxnSpPr>
          <p:nvPr/>
        </p:nvCxnSpPr>
        <p:spPr>
          <a:xfrm>
            <a:off x="3944144" y="3775593"/>
            <a:ext cx="1376680" cy="373380"/>
          </a:xfrm>
          <a:prstGeom prst="straightConnector1">
            <a:avLst/>
          </a:prstGeom>
          <a:ln>
            <a:solidFill>
              <a:srgbClr val="C20F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9" idx="0"/>
            <a:endCxn id="10" idx="1"/>
          </p:cNvCxnSpPr>
          <p:nvPr/>
        </p:nvCxnSpPr>
        <p:spPr>
          <a:xfrm flipV="1">
            <a:off x="7664171" y="1842064"/>
            <a:ext cx="215265" cy="92202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576061" y="2976537"/>
            <a:ext cx="1008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北美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774067" y="3138007"/>
            <a:ext cx="1008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欧洲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075106" y="3345869"/>
            <a:ext cx="1008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亚太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0ltw1lu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0ltw1lu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ltw1lu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683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BFBFBF"/>
    </a:accent6>
    <a:hlink>
      <a:srgbClr val="BD374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3201</Words>
  <Application>WPS 演示</Application>
  <PresentationFormat>全屏显示(4:3)</PresentationFormat>
  <Paragraphs>326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Agency FB</vt:lpstr>
      <vt:lpstr>Calibri</vt:lpstr>
      <vt:lpstr>黑体</vt:lpstr>
      <vt:lpstr>Arial Unicode MS</vt:lpstr>
      <vt:lpstr>Malgun Gothic</vt:lpstr>
      <vt:lpstr>HY견고딕</vt:lpstr>
      <vt:lpstr>Arial Rounded MT Bold</vt:lpstr>
      <vt:lpstr>Calibri</vt:lpstr>
      <vt:lpstr>Times New Roman</vt:lpstr>
      <vt:lpstr>Bernard MT Condensed</vt:lpstr>
      <vt:lpstr>Arial Black</vt:lpstr>
      <vt:lpstr>Adobe Myungjo Std M</vt:lpstr>
      <vt:lpstr>Default Design</vt:lpstr>
      <vt:lpstr>1_Default Design</vt:lpstr>
      <vt:lpstr>默认设计模板</vt:lpstr>
      <vt:lpstr>决战供应链  —中国供应链大趋势大格局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中国物流业发展的新动力新机遇新模式</dc:title>
  <dc:creator/>
  <cp:lastModifiedBy>cold5656</cp:lastModifiedBy>
  <cp:revision>194</cp:revision>
  <cp:lastPrinted>2411-12-30T00:00:00Z</cp:lastPrinted>
  <dcterms:created xsi:type="dcterms:W3CDTF">2011-07-06T15:45:00Z</dcterms:created>
  <dcterms:modified xsi:type="dcterms:W3CDTF">2018-12-19T03:54:10Z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2052-11.1.0.8002</vt:lpwstr>
  </property>
</Properties>
</file>