
<file path=[Content_Types].xml><?xml version="1.0" encoding="utf-8"?>
<Types xmlns="http://schemas.openxmlformats.org/package/2006/content-types">
  <Default Extension="jpeg" ContentType="image/jpeg"/>
  <Default Extension="wdp" ContentType="image/vnd.ms-photo"/>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3"/>
    <p:sldId id="317" r:id="rId4"/>
    <p:sldId id="319" r:id="rId5"/>
    <p:sldId id="309" r:id="rId6"/>
    <p:sldId id="318" r:id="rId7"/>
    <p:sldId id="311" r:id="rId8"/>
    <p:sldId id="321" r:id="rId9"/>
    <p:sldId id="316" r:id="rId10"/>
    <p:sldId id="264" r:id="rId12"/>
    <p:sldId id="263" r:id="rId13"/>
    <p:sldId id="307" r:id="rId14"/>
    <p:sldId id="306" r:id="rId15"/>
    <p:sldId id="314" r:id="rId16"/>
    <p:sldId id="315" r:id="rId17"/>
    <p:sldId id="267" r:id="rId18"/>
    <p:sldId id="302" r:id="rId19"/>
    <p:sldId id="303" r:id="rId20"/>
    <p:sldId id="320" r:id="rId21"/>
    <p:sldId id="305" r:id="rId22"/>
    <p:sldId id="294" r:id="rId23"/>
    <p:sldId id="295" r:id="rId24"/>
    <p:sldId id="284" r:id="rId25"/>
  </p:sldIdLst>
  <p:sldSz cx="9144000" cy="5143500" type="screen16x9"/>
  <p:notesSz cx="6858000" cy="9144000"/>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5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8" d="100"/>
          <a:sy n="88" d="100"/>
        </p:scale>
        <p:origin x="-876" y="-102"/>
      </p:cViewPr>
      <p:guideLst>
        <p:guide orient="horz" pos="1620"/>
        <p:guide pos="290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notesMaster" Target="notesMasters/notesMaster1.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D:\My%20documents\&#36143;&#36890;&#20113;&#32593;\&#36143;&#36890;&#20113;&#32593;&#19994;&#21153;\2016&#24180;\&#36816;&#33829;&#26085;&#25253;&#34920;\&#24555;&#36882;&#34892;&#19994;&#36816;&#34892;&#25968;&#25454;.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My%20documents\&#36143;&#36890;&#20113;&#32593;\&#36143;&#36890;&#20113;&#32593;&#19994;&#21153;\2016&#24180;\&#36816;&#33829;&#26085;&#25253;&#34920;\&#24555;&#36882;&#34892;&#19994;&#36816;&#34892;&#25968;&#2545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zh-CN" sz="1800" b="1" i="0" u="none" strike="noStrike" kern="1200" baseline="0">
                <a:solidFill>
                  <a:schemeClr val="tx1"/>
                </a:solidFill>
                <a:latin typeface="+mn-lt"/>
                <a:ea typeface="+mn-ea"/>
                <a:cs typeface="+mn-cs"/>
              </a:defRPr>
            </a:pPr>
            <a:r>
              <a:rPr lang="zh-CN" altLang="en-US" sz="1200" dirty="0"/>
              <a:t>快递业务量（亿件）</a:t>
            </a:r>
            <a:endParaRPr lang="zh-CN" altLang="en-US" sz="1200" dirty="0"/>
          </a:p>
        </c:rich>
      </c:tx>
      <c:layout/>
      <c:overlay val="0"/>
    </c:title>
    <c:autoTitleDeleted val="0"/>
    <c:plotArea>
      <c:layout>
        <c:manualLayout>
          <c:layoutTarget val="inner"/>
          <c:xMode val="edge"/>
          <c:yMode val="edge"/>
          <c:x val="0.145149556367529"/>
          <c:y val="0.129434609389822"/>
          <c:w val="0.778033743574113"/>
          <c:h val="0.592884573105095"/>
        </c:manualLayout>
      </c:layout>
      <c:barChart>
        <c:barDir val="col"/>
        <c:grouping val="clustered"/>
        <c:varyColors val="0"/>
        <c:ser>
          <c:idx val="0"/>
          <c:order val="0"/>
          <c:tx>
            <c:strRef>
              <c:f>Sheet2!$C$4</c:f>
              <c:strCache>
                <c:ptCount val="1"/>
                <c:pt idx="0">
                  <c:v>快递业务量（亿件）</c:v>
                </c:pt>
              </c:strCache>
            </c:strRef>
          </c:tx>
          <c:invertIfNegative val="0"/>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trendline>
            <c:trendlineType val="movingAvg"/>
            <c:period val="3"/>
            <c:dispRSqr val="0"/>
            <c:dispEq val="0"/>
          </c:trendline>
          <c:cat>
            <c:strRef>
              <c:f>Sheet2!$B$5:$B$15</c:f>
              <c:strCache>
                <c:ptCount val="11"/>
                <c:pt idx="0">
                  <c:v>2010</c:v>
                </c:pt>
                <c:pt idx="1">
                  <c:v>2011</c:v>
                </c:pt>
                <c:pt idx="2">
                  <c:v>2012</c:v>
                </c:pt>
                <c:pt idx="3">
                  <c:v>2013</c:v>
                </c:pt>
                <c:pt idx="4">
                  <c:v>2014</c:v>
                </c:pt>
                <c:pt idx="5">
                  <c:v>2015</c:v>
                </c:pt>
                <c:pt idx="6">
                  <c:v>2016E</c:v>
                </c:pt>
                <c:pt idx="7">
                  <c:v>2017E</c:v>
                </c:pt>
                <c:pt idx="8">
                  <c:v>2018E</c:v>
                </c:pt>
                <c:pt idx="9">
                  <c:v>2019E</c:v>
                </c:pt>
                <c:pt idx="10">
                  <c:v>2020E</c:v>
                </c:pt>
              </c:strCache>
            </c:strRef>
          </c:cat>
          <c:val>
            <c:numRef>
              <c:f>Sheet2!$C$5:$C$15</c:f>
              <c:numCache>
                <c:formatCode>_(* #,##0.00_);_(* \(#,##0.00\);_(* "-"??_);_(@_)</c:formatCode>
                <c:ptCount val="11"/>
                <c:pt idx="0">
                  <c:v>23.4</c:v>
                </c:pt>
                <c:pt idx="1">
                  <c:v>36.7</c:v>
                </c:pt>
                <c:pt idx="2">
                  <c:v>56.9</c:v>
                </c:pt>
                <c:pt idx="3">
                  <c:v>91.9</c:v>
                </c:pt>
                <c:pt idx="4">
                  <c:v>139.6</c:v>
                </c:pt>
                <c:pt idx="5">
                  <c:v>206.7</c:v>
                </c:pt>
                <c:pt idx="6">
                  <c:v>312</c:v>
                </c:pt>
                <c:pt idx="7">
                  <c:v>452.4</c:v>
                </c:pt>
                <c:pt idx="8">
                  <c:v>633.36</c:v>
                </c:pt>
                <c:pt idx="9">
                  <c:v>855.036</c:v>
                </c:pt>
                <c:pt idx="10">
                  <c:v>1111.5468</c:v>
                </c:pt>
              </c:numCache>
            </c:numRef>
          </c:val>
        </c:ser>
        <c:dLbls>
          <c:showLegendKey val="0"/>
          <c:showVal val="0"/>
          <c:showCatName val="0"/>
          <c:showSerName val="0"/>
          <c:showPercent val="0"/>
          <c:showBubbleSize val="0"/>
        </c:dLbls>
        <c:gapWidth val="150"/>
        <c:axId val="84214144"/>
        <c:axId val="84215680"/>
      </c:barChart>
      <c:catAx>
        <c:axId val="84214144"/>
        <c:scaling>
          <c:orientation val="minMax"/>
        </c:scaling>
        <c:delete val="0"/>
        <c:axPos val="b"/>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84215680"/>
        <c:crosses val="autoZero"/>
        <c:auto val="1"/>
        <c:lblAlgn val="ctr"/>
        <c:lblOffset val="100"/>
        <c:noMultiLvlLbl val="0"/>
      </c:catAx>
      <c:valAx>
        <c:axId val="84215680"/>
        <c:scaling>
          <c:orientation val="minMax"/>
        </c:scaling>
        <c:delete val="0"/>
        <c:axPos val="l"/>
        <c:majorGridlines/>
        <c:numFmt formatCode="_(* #,##0.00_);_(* \(#,##0.00\);_(* &quot;-&quot;??_);_(@_)"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84214144"/>
        <c:crosses val="autoZero"/>
        <c:crossBetween val="between"/>
      </c:valAx>
    </c:plotArea>
    <c:legend>
      <c:legendPos val="r"/>
      <c:layout>
        <c:manualLayout>
          <c:xMode val="edge"/>
          <c:yMode val="edge"/>
          <c:x val="0.334807325604303"/>
          <c:y val="0.829951245404863"/>
          <c:w val="0.29086232082132"/>
          <c:h val="0.1674343832021"/>
        </c:manualLayout>
      </c:layout>
      <c:overlay val="0"/>
      <c:txPr>
        <a:bodyPr rot="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legend>
    <c:plotVisOnly val="1"/>
    <c:dispBlanksAs val="gap"/>
    <c:showDLblsOverMax val="0"/>
  </c:chart>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zh-CN" sz="1800" b="1" i="0" u="none" strike="noStrike" kern="1200" baseline="0">
                <a:solidFill>
                  <a:schemeClr val="tx1"/>
                </a:solidFill>
                <a:latin typeface="+mn-lt"/>
                <a:ea typeface="+mn-ea"/>
                <a:cs typeface="+mn-cs"/>
              </a:defRPr>
            </a:pPr>
            <a:r>
              <a:rPr lang="zh-CN" altLang="en-US" sz="1200" dirty="0"/>
              <a:t>年同比增长率（</a:t>
            </a:r>
            <a:r>
              <a:rPr lang="en-US" altLang="zh-CN" sz="1200" dirty="0"/>
              <a:t>%</a:t>
            </a:r>
            <a:r>
              <a:rPr lang="zh-CN" altLang="en-US" sz="1200" dirty="0"/>
              <a:t>）</a:t>
            </a:r>
            <a:endParaRPr lang="zh-CN" altLang="en-US" sz="1200" dirty="0"/>
          </a:p>
        </c:rich>
      </c:tx>
      <c:layout>
        <c:manualLayout>
          <c:xMode val="edge"/>
          <c:yMode val="edge"/>
          <c:x val="0.379700645335676"/>
          <c:y val="0.0690846286701209"/>
        </c:manualLayout>
      </c:layout>
      <c:overlay val="0"/>
    </c:title>
    <c:autoTitleDeleted val="0"/>
    <c:plotArea>
      <c:layout>
        <c:manualLayout>
          <c:layoutTarget val="inner"/>
          <c:xMode val="edge"/>
          <c:yMode val="edge"/>
          <c:x val="0.0685876076514058"/>
          <c:y val="0.150267770932778"/>
          <c:w val="0.84454331512836"/>
          <c:h val="0.573215291093795"/>
        </c:manualLayout>
      </c:layout>
      <c:barChart>
        <c:barDir val="col"/>
        <c:grouping val="clustered"/>
        <c:varyColors val="0"/>
        <c:ser>
          <c:idx val="1"/>
          <c:order val="0"/>
          <c:tx>
            <c:strRef>
              <c:f>Sheet2!$D$4</c:f>
              <c:strCache>
                <c:ptCount val="1"/>
                <c:pt idx="0">
                  <c:v>年同比增长率（%）</c:v>
                </c:pt>
              </c:strCache>
            </c:strRef>
          </c:tx>
          <c:invertIfNegative val="0"/>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trendline>
            <c:trendlineType val="movingAvg"/>
            <c:period val="3"/>
            <c:dispRSqr val="0"/>
            <c:dispEq val="0"/>
          </c:trendline>
          <c:cat>
            <c:strRef>
              <c:f>Sheet2!$B$5:$B$15</c:f>
              <c:strCache>
                <c:ptCount val="11"/>
                <c:pt idx="0">
                  <c:v>2010</c:v>
                </c:pt>
                <c:pt idx="1">
                  <c:v>2011</c:v>
                </c:pt>
                <c:pt idx="2">
                  <c:v>2012</c:v>
                </c:pt>
                <c:pt idx="3">
                  <c:v>2013</c:v>
                </c:pt>
                <c:pt idx="4">
                  <c:v>2014</c:v>
                </c:pt>
                <c:pt idx="5">
                  <c:v>2015</c:v>
                </c:pt>
                <c:pt idx="6">
                  <c:v>2016E</c:v>
                </c:pt>
                <c:pt idx="7">
                  <c:v>2017E</c:v>
                </c:pt>
                <c:pt idx="8">
                  <c:v>2018E</c:v>
                </c:pt>
                <c:pt idx="9">
                  <c:v>2019E</c:v>
                </c:pt>
                <c:pt idx="10">
                  <c:v>2020E</c:v>
                </c:pt>
              </c:strCache>
            </c:strRef>
          </c:cat>
          <c:val>
            <c:numRef>
              <c:f>Sheet2!$D$5:$D$15</c:f>
              <c:numCache>
                <c:formatCode>0.00%</c:formatCode>
                <c:ptCount val="11"/>
                <c:pt idx="0">
                  <c:v>0.259</c:v>
                </c:pt>
                <c:pt idx="1">
                  <c:v>0.568376068376069</c:v>
                </c:pt>
                <c:pt idx="2">
                  <c:v>0.550408719346049</c:v>
                </c:pt>
                <c:pt idx="3">
                  <c:v>0.615114235500879</c:v>
                </c:pt>
                <c:pt idx="4">
                  <c:v>0.519042437431991</c:v>
                </c:pt>
                <c:pt idx="5">
                  <c:v>0.480659025787966</c:v>
                </c:pt>
                <c:pt idx="6">
                  <c:v>0.509433962264151</c:v>
                </c:pt>
                <c:pt idx="7">
                  <c:v>0.45</c:v>
                </c:pt>
                <c:pt idx="8">
                  <c:v>0.4</c:v>
                </c:pt>
                <c:pt idx="9">
                  <c:v>0.35</c:v>
                </c:pt>
                <c:pt idx="10">
                  <c:v>0.3</c:v>
                </c:pt>
              </c:numCache>
            </c:numRef>
          </c:val>
        </c:ser>
        <c:dLbls>
          <c:showLegendKey val="0"/>
          <c:showVal val="0"/>
          <c:showCatName val="0"/>
          <c:showSerName val="0"/>
          <c:showPercent val="0"/>
          <c:showBubbleSize val="0"/>
        </c:dLbls>
        <c:gapWidth val="150"/>
        <c:axId val="84265984"/>
        <c:axId val="84271872"/>
      </c:barChart>
      <c:catAx>
        <c:axId val="84265984"/>
        <c:scaling>
          <c:orientation val="minMax"/>
        </c:scaling>
        <c:delete val="0"/>
        <c:axPos val="b"/>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84271872"/>
        <c:crosses val="autoZero"/>
        <c:auto val="1"/>
        <c:lblAlgn val="ctr"/>
        <c:lblOffset val="100"/>
        <c:noMultiLvlLbl val="0"/>
      </c:catAx>
      <c:valAx>
        <c:axId val="84271872"/>
        <c:scaling>
          <c:orientation val="minMax"/>
        </c:scaling>
        <c:delete val="0"/>
        <c:axPos val="l"/>
        <c:majorGridlines/>
        <c:numFmt formatCode="0.00%"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84265984"/>
        <c:crosses val="autoZero"/>
        <c:crossBetween val="between"/>
      </c:valAx>
    </c:plotArea>
    <c:legend>
      <c:legendPos val="r"/>
      <c:layout>
        <c:manualLayout>
          <c:xMode val="edge"/>
          <c:yMode val="edge"/>
          <c:x val="0.263005800974756"/>
          <c:y val="0.820923963808198"/>
          <c:w val="0.408425427643824"/>
          <c:h val="0.0989047094501788"/>
        </c:manualLayout>
      </c:layout>
      <c:overlay val="0"/>
      <c:txPr>
        <a:bodyPr rot="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legend>
    <c:plotVisOnly val="1"/>
    <c:dispBlanksAs val="gap"/>
    <c:showDLblsOverMax val="0"/>
  </c:chart>
  <c:txPr>
    <a:bodyPr/>
    <a:lstStyle/>
    <a:p>
      <a:pPr>
        <a:defRPr lang="zh-CN"/>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8085C0-71B4-4268-89E1-3060849B833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0CC962-6A43-419C-8878-C6034DA6133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00CC962-6A43-419C-8878-C6034DA6133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00CC962-6A43-419C-8878-C6034DA6133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00CC962-6A43-419C-8878-C6034DA6133E}"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00CC962-6A43-419C-8878-C6034DA6133E}"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00CC962-6A43-419C-8878-C6034DA6133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00CC962-6A43-419C-8878-C6034DA6133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00CC962-6A43-419C-8878-C6034DA6133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00CC962-6A43-419C-8878-C6034DA6133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00CC962-6A43-419C-8878-C6034DA6133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00CC962-6A43-419C-8878-C6034DA6133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00CC962-6A43-419C-8878-C6034DA6133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00CC962-6A43-419C-8878-C6034DA6133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00CC962-6A43-419C-8878-C6034DA6133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03E608B5-C654-41DA-978D-94A0154855F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803D22-3CC3-4550-97A3-52EC6B4BB822}"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3E608B5-C654-41DA-978D-94A0154855F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803D22-3CC3-4550-97A3-52EC6B4BB822}"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3"/>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3843"/>
            <a:ext cx="5800725" cy="4358879"/>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3E608B5-C654-41DA-978D-94A0154855F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803D22-3CC3-4550-97A3-52EC6B4BB822}"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3E608B5-C654-41DA-978D-94A0154855F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803D22-3CC3-4550-97A3-52EC6B4BB822}"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7" y="1282304"/>
            <a:ext cx="7886700" cy="2139553"/>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7"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03E608B5-C654-41DA-978D-94A0154855F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803D22-3CC3-4550-97A3-52EC6B4BB822}"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8"/>
            <a:ext cx="3886200" cy="326350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369218"/>
            <a:ext cx="3886200" cy="326350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03E608B5-C654-41DA-978D-94A0154855F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803D22-3CC3-4550-97A3-52EC6B4BB822}"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29842" y="1878806"/>
            <a:ext cx="3868340" cy="2763441"/>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29150" y="1878806"/>
            <a:ext cx="3887391" cy="2763441"/>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03E608B5-C654-41DA-978D-94A0154855F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7803D22-3CC3-4550-97A3-52EC6B4BB822}"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3E608B5-C654-41DA-978D-94A0154855F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7803D22-3CC3-4550-97A3-52EC6B4BB822}"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3E608B5-C654-41DA-978D-94A0154855F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7803D22-3CC3-4550-97A3-52EC6B4BB822}"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03E608B5-C654-41DA-978D-94A0154855F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803D22-3CC3-4550-97A3-52EC6B4BB822}"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03E608B5-C654-41DA-978D-94A0154855F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803D22-3CC3-4550-97A3-52EC6B4BB822}"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ot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8"/>
            <a:ext cx="7886700" cy="3263504"/>
          </a:xfrm>
          <a:prstGeom prst="rect">
            <a:avLst/>
          </a:prstGeom>
        </p:spPr>
        <p:txBody>
          <a:bodyPr vert="horz" lIns="68580" tIns="34290" rIns="68580" bIns="3429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03E608B5-C654-41DA-978D-94A0154855F3}" type="datetimeFigureOut">
              <a:rPr lang="zh-CN" altLang="en-US" smtClean="0"/>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97803D22-3CC3-4550-97A3-52EC6B4BB82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9.png"/><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1.xml"/><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image" Target="../media/image15.png"/><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image" Target="../media/image16.png"/><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18.png"/><Relationship Id="rId2" Type="http://schemas.microsoft.com/office/2007/relationships/hdphoto" Target="../media/hdphoto2.wdp"/><Relationship Id="rId1"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9" Type="http://schemas.openxmlformats.org/officeDocument/2006/relationships/image" Target="../media/image26.png"/><Relationship Id="rId8" Type="http://schemas.openxmlformats.org/officeDocument/2006/relationships/image" Target="../media/image25.png"/><Relationship Id="rId7" Type="http://schemas.openxmlformats.org/officeDocument/2006/relationships/image" Target="../media/image24.png"/><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35" Type="http://schemas.openxmlformats.org/officeDocument/2006/relationships/slideLayout" Target="../slideLayouts/slideLayout2.xml"/><Relationship Id="rId34" Type="http://schemas.openxmlformats.org/officeDocument/2006/relationships/image" Target="../media/image51.png"/><Relationship Id="rId33" Type="http://schemas.openxmlformats.org/officeDocument/2006/relationships/image" Target="../media/image50.png"/><Relationship Id="rId32" Type="http://schemas.openxmlformats.org/officeDocument/2006/relationships/image" Target="../media/image49.png"/><Relationship Id="rId31" Type="http://schemas.openxmlformats.org/officeDocument/2006/relationships/image" Target="../media/image48.png"/><Relationship Id="rId30" Type="http://schemas.openxmlformats.org/officeDocument/2006/relationships/image" Target="../media/image47.png"/><Relationship Id="rId3" Type="http://schemas.openxmlformats.org/officeDocument/2006/relationships/image" Target="../media/image2.png"/><Relationship Id="rId29" Type="http://schemas.openxmlformats.org/officeDocument/2006/relationships/image" Target="../media/image46.png"/><Relationship Id="rId28" Type="http://schemas.openxmlformats.org/officeDocument/2006/relationships/image" Target="../media/image45.png"/><Relationship Id="rId27" Type="http://schemas.openxmlformats.org/officeDocument/2006/relationships/image" Target="../media/image44.png"/><Relationship Id="rId26" Type="http://schemas.openxmlformats.org/officeDocument/2006/relationships/image" Target="../media/image43.png"/><Relationship Id="rId25" Type="http://schemas.openxmlformats.org/officeDocument/2006/relationships/image" Target="../media/image42.png"/><Relationship Id="rId24" Type="http://schemas.openxmlformats.org/officeDocument/2006/relationships/image" Target="../media/image41.png"/><Relationship Id="rId23" Type="http://schemas.openxmlformats.org/officeDocument/2006/relationships/image" Target="../media/image40.png"/><Relationship Id="rId22" Type="http://schemas.openxmlformats.org/officeDocument/2006/relationships/image" Target="../media/image39.png"/><Relationship Id="rId21" Type="http://schemas.openxmlformats.org/officeDocument/2006/relationships/image" Target="../media/image38.png"/><Relationship Id="rId20" Type="http://schemas.openxmlformats.org/officeDocument/2006/relationships/image" Target="../media/image37.png"/><Relationship Id="rId2" Type="http://schemas.openxmlformats.org/officeDocument/2006/relationships/image" Target="../media/image20.png"/><Relationship Id="rId19" Type="http://schemas.openxmlformats.org/officeDocument/2006/relationships/image" Target="../media/image36.png"/><Relationship Id="rId18" Type="http://schemas.openxmlformats.org/officeDocument/2006/relationships/image" Target="../media/image35.png"/><Relationship Id="rId17" Type="http://schemas.openxmlformats.org/officeDocument/2006/relationships/image" Target="../media/image34.png"/><Relationship Id="rId16" Type="http://schemas.openxmlformats.org/officeDocument/2006/relationships/image" Target="../media/image33.jpeg"/><Relationship Id="rId15" Type="http://schemas.openxmlformats.org/officeDocument/2006/relationships/image" Target="../media/image32.png"/><Relationship Id="rId14" Type="http://schemas.openxmlformats.org/officeDocument/2006/relationships/image" Target="../media/image31.png"/><Relationship Id="rId13" Type="http://schemas.openxmlformats.org/officeDocument/2006/relationships/image" Target="../media/image30.png"/><Relationship Id="rId12" Type="http://schemas.openxmlformats.org/officeDocument/2006/relationships/image" Target="../media/image29.png"/><Relationship Id="rId11" Type="http://schemas.openxmlformats.org/officeDocument/2006/relationships/image" Target="../media/image28.png"/><Relationship Id="rId10" Type="http://schemas.openxmlformats.org/officeDocument/2006/relationships/image" Target="../media/image27.png"/><Relationship Id="rId1" Type="http://schemas.openxmlformats.org/officeDocument/2006/relationships/image" Target="../media/image19.png"/></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54.png"/><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chart" Target="../charts/chart2.xml"/><Relationship Id="rId1" Type="http://schemas.openxmlformats.org/officeDocument/2006/relationships/chart" Target="../charts/chart1.xml"/></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56.jpeg"/><Relationship Id="rId1" Type="http://schemas.openxmlformats.org/officeDocument/2006/relationships/image" Target="../media/image55.jpeg"/></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58.jpeg"/><Relationship Id="rId1" Type="http://schemas.openxmlformats.org/officeDocument/2006/relationships/image" Target="../media/image57.jpe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59.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stretch>
            <a:fillRect/>
          </a:stretch>
        </p:blipFill>
        <p:spPr>
          <a:xfrm>
            <a:off x="341589" y="292532"/>
            <a:ext cx="2019647" cy="494152"/>
          </a:xfrm>
          <a:prstGeom prst="rect">
            <a:avLst/>
          </a:prstGeom>
        </p:spPr>
      </p:pic>
      <p:sp>
        <p:nvSpPr>
          <p:cNvPr id="20" name="文本框 19"/>
          <p:cNvSpPr txBox="1"/>
          <p:nvPr/>
        </p:nvSpPr>
        <p:spPr>
          <a:xfrm>
            <a:off x="-10821" y="4204121"/>
            <a:ext cx="9154821" cy="946413"/>
          </a:xfrm>
          <a:prstGeom prst="rect">
            <a:avLst/>
          </a:prstGeom>
          <a:solidFill>
            <a:schemeClr val="bg2">
              <a:lumMod val="10000"/>
            </a:schemeClr>
          </a:solidFill>
        </p:spPr>
        <p:txBody>
          <a:bodyPr wrap="square" lIns="68580" tIns="34290" rIns="68580" bIns="34290" rtlCol="0" anchor="ctr">
            <a:spAutoFit/>
          </a:bodyPr>
          <a:lstStyle/>
          <a:p>
            <a:pPr algn="ctr">
              <a:lnSpc>
                <a:spcPct val="150000"/>
              </a:lnSpc>
              <a:defRPr/>
            </a:pPr>
            <a:r>
              <a:rPr kumimoji="1" lang="zh-CN" altLang="en-US" sz="2100" b="1" kern="0" dirty="0">
                <a:ln>
                  <a:solidFill>
                    <a:schemeClr val="accent2">
                      <a:lumMod val="75000"/>
                    </a:schemeClr>
                  </a:solidFill>
                </a:ln>
                <a:solidFill>
                  <a:schemeClr val="bg1"/>
                </a:solidFill>
                <a:latin typeface="微软雅黑" panose="020B0503020204020204" pitchFamily="34" charset="-122"/>
                <a:ea typeface="微软雅黑" panose="020B0503020204020204" pitchFamily="34" charset="-122"/>
                <a:cs typeface="微软雅黑"/>
              </a:rPr>
              <a:t>贯通云网</a:t>
            </a:r>
            <a:r>
              <a:rPr kumimoji="1" lang="en-US" altLang="zh-CN" sz="2100" b="1" kern="0" dirty="0">
                <a:ln>
                  <a:solidFill>
                    <a:schemeClr val="accent2">
                      <a:lumMod val="75000"/>
                    </a:schemeClr>
                  </a:solidFill>
                </a:ln>
                <a:solidFill>
                  <a:schemeClr val="bg1"/>
                </a:solidFill>
                <a:latin typeface="微软雅黑" panose="020B0503020204020204" pitchFamily="34" charset="-122"/>
                <a:ea typeface="微软雅黑" panose="020B0503020204020204" pitchFamily="34" charset="-122"/>
                <a:cs typeface="微软雅黑"/>
              </a:rPr>
              <a:t>(</a:t>
            </a:r>
            <a:r>
              <a:rPr kumimoji="1" lang="zh-CN" altLang="en-US" sz="2100" b="1" kern="0" dirty="0">
                <a:ln>
                  <a:solidFill>
                    <a:schemeClr val="accent2">
                      <a:lumMod val="75000"/>
                    </a:schemeClr>
                  </a:solidFill>
                </a:ln>
                <a:solidFill>
                  <a:schemeClr val="bg1"/>
                </a:solidFill>
                <a:latin typeface="微软雅黑" panose="020B0503020204020204" pitchFamily="34" charset="-122"/>
                <a:ea typeface="微软雅黑" panose="020B0503020204020204" pitchFamily="34" charset="-122"/>
                <a:cs typeface="微软雅黑"/>
              </a:rPr>
              <a:t>北京</a:t>
            </a:r>
            <a:r>
              <a:rPr kumimoji="1" lang="en-US" altLang="zh-CN" sz="2100" b="1" kern="0" dirty="0">
                <a:ln>
                  <a:solidFill>
                    <a:schemeClr val="accent2">
                      <a:lumMod val="75000"/>
                    </a:schemeClr>
                  </a:solidFill>
                </a:ln>
                <a:solidFill>
                  <a:schemeClr val="bg1"/>
                </a:solidFill>
                <a:latin typeface="微软雅黑" panose="020B0503020204020204" pitchFamily="34" charset="-122"/>
                <a:ea typeface="微软雅黑" panose="020B0503020204020204" pitchFamily="34" charset="-122"/>
                <a:cs typeface="微软雅黑"/>
              </a:rPr>
              <a:t>)</a:t>
            </a:r>
            <a:r>
              <a:rPr kumimoji="1" lang="zh-CN" altLang="en-US" sz="2100" b="1" kern="0" dirty="0">
                <a:ln>
                  <a:solidFill>
                    <a:schemeClr val="accent2">
                      <a:lumMod val="75000"/>
                    </a:schemeClr>
                  </a:solidFill>
                </a:ln>
                <a:solidFill>
                  <a:schemeClr val="bg1"/>
                </a:solidFill>
                <a:latin typeface="微软雅黑" panose="020B0503020204020204" pitchFamily="34" charset="-122"/>
                <a:ea typeface="微软雅黑" panose="020B0503020204020204" pitchFamily="34" charset="-122"/>
                <a:cs typeface="微软雅黑"/>
              </a:rPr>
              <a:t>信息技术有限公司</a:t>
            </a:r>
            <a:endParaRPr kumimoji="1" lang="en-US" altLang="zh-CN" sz="2100" b="1" kern="0" dirty="0">
              <a:ln>
                <a:solidFill>
                  <a:schemeClr val="accent2">
                    <a:lumMod val="75000"/>
                  </a:schemeClr>
                </a:solidFill>
              </a:ln>
              <a:solidFill>
                <a:schemeClr val="bg1"/>
              </a:solidFill>
              <a:latin typeface="微软雅黑" panose="020B0503020204020204" pitchFamily="34" charset="-122"/>
              <a:ea typeface="微软雅黑" panose="020B0503020204020204" pitchFamily="34" charset="-122"/>
              <a:cs typeface="微软雅黑"/>
            </a:endParaRPr>
          </a:p>
          <a:p>
            <a:pPr lvl="0" algn="ctr">
              <a:lnSpc>
                <a:spcPct val="150000"/>
              </a:lnSpc>
            </a:pPr>
            <a:r>
              <a:rPr kumimoji="1" lang="en-US" altLang="zh-CN" sz="1100" b="1" kern="0" dirty="0">
                <a:ln>
                  <a:solidFill>
                    <a:schemeClr val="accent2">
                      <a:lumMod val="75000"/>
                    </a:schemeClr>
                  </a:solidFill>
                </a:ln>
                <a:solidFill>
                  <a:schemeClr val="bg1"/>
                </a:solidFill>
                <a:latin typeface="微软雅黑" panose="020B0503020204020204" pitchFamily="34" charset="-122"/>
                <a:ea typeface="微软雅黑" panose="020B0503020204020204" pitchFamily="34" charset="-122"/>
                <a:cs typeface="微软雅黑"/>
              </a:rPr>
              <a:t>GTEXPRESS (BEIJING) Information Technology Co., Ltd.</a:t>
            </a:r>
            <a:r>
              <a:rPr kumimoji="1" lang="zh-CN" altLang="en-US" sz="1100" b="1" kern="0" dirty="0">
                <a:ln>
                  <a:solidFill>
                    <a:schemeClr val="accent2">
                      <a:lumMod val="75000"/>
                    </a:schemeClr>
                  </a:solidFill>
                </a:ln>
                <a:solidFill>
                  <a:schemeClr val="bg1"/>
                </a:solidFill>
                <a:latin typeface="微软雅黑" panose="020B0503020204020204" pitchFamily="34" charset="-122"/>
                <a:ea typeface="微软雅黑" panose="020B0503020204020204" pitchFamily="34" charset="-122"/>
                <a:cs typeface="微软雅黑"/>
              </a:rPr>
              <a:t>                                    </a:t>
            </a:r>
            <a:endParaRPr kumimoji="1" lang="en-US" altLang="zh-CN" sz="1100" b="1" kern="0" dirty="0">
              <a:ln>
                <a:solidFill>
                  <a:schemeClr val="accent2">
                    <a:lumMod val="75000"/>
                  </a:schemeClr>
                </a:solidFill>
              </a:ln>
              <a:solidFill>
                <a:schemeClr val="bg1"/>
              </a:solidFill>
              <a:latin typeface="微软雅黑" panose="020B0503020204020204" pitchFamily="34" charset="-122"/>
              <a:ea typeface="微软雅黑" panose="020B0503020204020204" pitchFamily="34" charset="-122"/>
              <a:cs typeface="微软雅黑"/>
            </a:endParaRPr>
          </a:p>
          <a:p>
            <a:pPr algn="ctr">
              <a:lnSpc>
                <a:spcPct val="150000"/>
              </a:lnSpc>
              <a:defRPr/>
            </a:pPr>
            <a:r>
              <a:rPr kumimoji="1" lang="en-US" altLang="zh-CN" sz="600" b="1" kern="0" dirty="0">
                <a:solidFill>
                  <a:schemeClr val="tx1">
                    <a:lumMod val="75000"/>
                    <a:lumOff val="25000"/>
                  </a:schemeClr>
                </a:solidFill>
                <a:latin typeface="微软雅黑" panose="020B0503020204020204" pitchFamily="34" charset="-122"/>
                <a:ea typeface="微软雅黑" panose="020B0503020204020204" pitchFamily="34" charset="-122"/>
                <a:cs typeface="微软雅黑"/>
              </a:rPr>
              <a:t>                                                                                              </a:t>
            </a:r>
            <a:endParaRPr kumimoji="1" lang="zh-CN" altLang="en-US" sz="900" kern="0" dirty="0">
              <a:solidFill>
                <a:schemeClr val="tx1">
                  <a:lumMod val="75000"/>
                  <a:lumOff val="25000"/>
                </a:schemeClr>
              </a:solidFill>
              <a:latin typeface="微软雅黑" panose="020B0503020204020204" pitchFamily="34" charset="-122"/>
              <a:ea typeface="微软雅黑" panose="020B0503020204020204" pitchFamily="34" charset="-122"/>
              <a:cs typeface="微软雅黑"/>
            </a:endParaRPr>
          </a:p>
        </p:txBody>
      </p:sp>
      <p:sp>
        <p:nvSpPr>
          <p:cNvPr id="6" name="TextBox 5"/>
          <p:cNvSpPr txBox="1"/>
          <p:nvPr/>
        </p:nvSpPr>
        <p:spPr>
          <a:xfrm>
            <a:off x="1736622" y="1575939"/>
            <a:ext cx="5751871" cy="1177245"/>
          </a:xfrm>
          <a:prstGeom prst="rect">
            <a:avLst/>
          </a:prstGeom>
          <a:solidFill>
            <a:srgbClr val="F79646">
              <a:lumMod val="75000"/>
            </a:srgbClr>
          </a:solidFill>
        </p:spPr>
        <p:txBody>
          <a:bodyPr wrap="square" lIns="68580" tIns="34290" rIns="68580" bIns="34290" rtlCol="0" anchor="ctr">
            <a:spAutoFit/>
          </a:bodyPr>
          <a:lstStyle/>
          <a:p>
            <a:pPr algn="ctr">
              <a:lnSpc>
                <a:spcPct val="150000"/>
              </a:lnSpc>
            </a:pPr>
            <a:r>
              <a:rPr kumimoji="1" lang="zh-CN" altLang="en-US" sz="2400" b="1" kern="0" dirty="0">
                <a:solidFill>
                  <a:prstClr val="black"/>
                </a:solidFill>
                <a:latin typeface="微软雅黑" panose="020B0503020204020204" pitchFamily="34" charset="-122"/>
                <a:ea typeface="微软雅黑" panose="020B0503020204020204" pitchFamily="34" charset="-122"/>
                <a:cs typeface="微软雅黑"/>
              </a:rPr>
              <a:t>快递公共末端与本地生活服务</a:t>
            </a:r>
            <a:endParaRPr kumimoji="1" lang="en-US" altLang="zh-CN" sz="2400" b="1" kern="0" dirty="0">
              <a:solidFill>
                <a:prstClr val="black"/>
              </a:solidFill>
              <a:latin typeface="微软雅黑" panose="020B0503020204020204" pitchFamily="34" charset="-122"/>
              <a:ea typeface="微软雅黑" panose="020B0503020204020204" pitchFamily="34" charset="-122"/>
              <a:cs typeface="微软雅黑"/>
            </a:endParaRPr>
          </a:p>
          <a:p>
            <a:pPr algn="ctr">
              <a:lnSpc>
                <a:spcPct val="150000"/>
              </a:lnSpc>
            </a:pPr>
            <a:endParaRPr kumimoji="1" lang="en-US" altLang="zh-CN" sz="2400" kern="0" dirty="0">
              <a:solidFill>
                <a:prstClr val="black"/>
              </a:solidFill>
              <a:latin typeface="微软雅黑" panose="020B0503020204020204" pitchFamily="34" charset="-122"/>
              <a:ea typeface="微软雅黑" panose="020B0503020204020204" pitchFamily="34" charset="-122"/>
              <a:cs typeface="微软雅黑"/>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217025"/>
            <a:ext cx="9144000" cy="5903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kumimoji="1" lang="zh-CN" altLang="en-US" sz="2100" b="1" kern="0" dirty="0">
                <a:ln>
                  <a:solidFill>
                    <a:schemeClr val="accent2">
                      <a:lumMod val="75000"/>
                    </a:schemeClr>
                  </a:solidFill>
                </a:ln>
                <a:solidFill>
                  <a:schemeClr val="bg1"/>
                </a:solidFill>
                <a:latin typeface="微软雅黑" panose="020B0503020204020204" pitchFamily="34" charset="-122"/>
                <a:ea typeface="微软雅黑" panose="020B0503020204020204" pitchFamily="34" charset="-122"/>
                <a:cs typeface="微软雅黑"/>
              </a:rPr>
              <a:t>线上产品</a:t>
            </a:r>
            <a:r>
              <a:rPr kumimoji="1" lang="en-US" altLang="zh-CN" sz="2100" b="1" kern="0" dirty="0">
                <a:ln>
                  <a:solidFill>
                    <a:schemeClr val="accent2">
                      <a:lumMod val="75000"/>
                    </a:schemeClr>
                  </a:solidFill>
                </a:ln>
                <a:solidFill>
                  <a:schemeClr val="bg1"/>
                </a:solidFill>
                <a:latin typeface="微软雅黑" panose="020B0503020204020204" pitchFamily="34" charset="-122"/>
                <a:ea typeface="微软雅黑" panose="020B0503020204020204" pitchFamily="34" charset="-122"/>
                <a:cs typeface="微软雅黑"/>
              </a:rPr>
              <a:t>——</a:t>
            </a:r>
            <a:r>
              <a:rPr kumimoji="1" lang="zh-CN" altLang="en-US" sz="2100" b="1" kern="0" dirty="0">
                <a:ln>
                  <a:solidFill>
                    <a:schemeClr val="accent2">
                      <a:lumMod val="75000"/>
                    </a:schemeClr>
                  </a:solidFill>
                </a:ln>
                <a:solidFill>
                  <a:schemeClr val="bg1"/>
                </a:solidFill>
                <a:latin typeface="微软雅黑" panose="020B0503020204020204" pitchFamily="34" charset="-122"/>
                <a:ea typeface="微软雅黑" panose="020B0503020204020204" pitchFamily="34" charset="-122"/>
                <a:cs typeface="微软雅黑"/>
              </a:rPr>
              <a:t>指尖快递</a:t>
            </a:r>
            <a:r>
              <a:rPr kumimoji="1" lang="en-US" altLang="zh-CN" sz="2100" b="1" kern="0" dirty="0">
                <a:ln>
                  <a:solidFill>
                    <a:schemeClr val="accent2">
                      <a:lumMod val="75000"/>
                    </a:schemeClr>
                  </a:solidFill>
                </a:ln>
                <a:solidFill>
                  <a:schemeClr val="bg1"/>
                </a:solidFill>
                <a:latin typeface="微软雅黑" panose="020B0503020204020204" pitchFamily="34" charset="-122"/>
                <a:ea typeface="微软雅黑" panose="020B0503020204020204" pitchFamily="34" charset="-122"/>
                <a:cs typeface="微软雅黑"/>
              </a:rPr>
              <a:t>APP</a:t>
            </a:r>
            <a:endParaRPr kumimoji="1" lang="zh-CN" altLang="en-US" sz="2100" b="1" kern="0" dirty="0">
              <a:ln>
                <a:solidFill>
                  <a:schemeClr val="accent2">
                    <a:lumMod val="75000"/>
                  </a:schemeClr>
                </a:solidFill>
              </a:ln>
              <a:solidFill>
                <a:schemeClr val="bg1"/>
              </a:solidFill>
              <a:latin typeface="微软雅黑" panose="020B0503020204020204" pitchFamily="34" charset="-122"/>
              <a:ea typeface="微软雅黑" panose="020B0503020204020204" pitchFamily="34" charset="-122"/>
              <a:cs typeface="微软雅黑"/>
            </a:endParaRPr>
          </a:p>
        </p:txBody>
      </p:sp>
      <p:grpSp>
        <p:nvGrpSpPr>
          <p:cNvPr id="12" name="组合 11"/>
          <p:cNvGrpSpPr/>
          <p:nvPr/>
        </p:nvGrpSpPr>
        <p:grpSpPr>
          <a:xfrm>
            <a:off x="559608" y="1203472"/>
            <a:ext cx="3303443" cy="2839254"/>
            <a:chOff x="1811015" y="1334374"/>
            <a:chExt cx="4404590" cy="3785672"/>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086165" y="1334374"/>
              <a:ext cx="2129440" cy="3785671"/>
            </a:xfrm>
            <a:prstGeom prst="rect">
              <a:avLst/>
            </a:prstGeom>
          </p:spPr>
        </p:pic>
        <p:pic>
          <p:nvPicPr>
            <p:cNvPr id="5" name="图片 4"/>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811015" y="1334375"/>
              <a:ext cx="2129440" cy="3785671"/>
            </a:xfrm>
            <a:prstGeom prst="rect">
              <a:avLst/>
            </a:prstGeom>
          </p:spPr>
        </p:pic>
      </p:grpSp>
      <p:sp>
        <p:nvSpPr>
          <p:cNvPr id="13" name="文本框 12"/>
          <p:cNvSpPr txBox="1"/>
          <p:nvPr/>
        </p:nvSpPr>
        <p:spPr>
          <a:xfrm>
            <a:off x="4428854" y="2959207"/>
            <a:ext cx="4132162" cy="1107996"/>
          </a:xfrm>
          <a:prstGeom prst="rect">
            <a:avLst/>
          </a:prstGeom>
          <a:noFill/>
        </p:spPr>
        <p:txBody>
          <a:bodyPr wrap="square" lIns="68580" tIns="34290" rIns="68580" bIns="34290" rtlCol="0" anchor="t">
            <a:spAutoFit/>
          </a:bodyPr>
          <a:lstStyle/>
          <a:p>
            <a:pPr>
              <a:lnSpc>
                <a:spcPct val="150000"/>
              </a:lnSpc>
            </a:pPr>
            <a:r>
              <a:rPr kumimoji="1" lang="zh-CN" altLang="en-US" sz="900" kern="0" dirty="0">
                <a:solidFill>
                  <a:schemeClr val="tx1">
                    <a:lumMod val="75000"/>
                    <a:lumOff val="25000"/>
                  </a:schemeClr>
                </a:solidFill>
                <a:latin typeface="微软雅黑" panose="020B0503020204020204" pitchFamily="34" charset="-122"/>
                <a:ea typeface="微软雅黑" panose="020B0503020204020204" pitchFamily="34" charset="-122"/>
                <a:cs typeface="微软雅黑"/>
              </a:rPr>
              <a:t>指尖快递</a:t>
            </a:r>
            <a:r>
              <a:rPr kumimoji="1" lang="en-US" altLang="zh-CN" sz="900" kern="0" dirty="0">
                <a:solidFill>
                  <a:schemeClr val="tx1">
                    <a:lumMod val="75000"/>
                    <a:lumOff val="25000"/>
                  </a:schemeClr>
                </a:solidFill>
                <a:latin typeface="微软雅黑" panose="020B0503020204020204" pitchFamily="34" charset="-122"/>
                <a:ea typeface="微软雅黑" panose="020B0503020204020204" pitchFamily="34" charset="-122"/>
                <a:cs typeface="微软雅黑"/>
              </a:rPr>
              <a:t>APP</a:t>
            </a:r>
            <a:r>
              <a:rPr kumimoji="1" lang="zh-CN" altLang="en-US" sz="900" kern="0" dirty="0">
                <a:solidFill>
                  <a:schemeClr val="tx1">
                    <a:lumMod val="75000"/>
                    <a:lumOff val="25000"/>
                  </a:schemeClr>
                </a:solidFill>
                <a:latin typeface="微软雅黑" panose="020B0503020204020204" pitchFamily="34" charset="-122"/>
                <a:ea typeface="微软雅黑" panose="020B0503020204020204" pitchFamily="34" charset="-122"/>
                <a:cs typeface="微软雅黑"/>
              </a:rPr>
              <a:t>提供查快递、发快递、我的信息管理三大主体功能。</a:t>
            </a:r>
            <a:r>
              <a:rPr kumimoji="1" lang="en-US" altLang="zh-CN" sz="900" kern="0" dirty="0">
                <a:solidFill>
                  <a:schemeClr val="tx1">
                    <a:lumMod val="75000"/>
                    <a:lumOff val="25000"/>
                  </a:schemeClr>
                </a:solidFill>
                <a:latin typeface="微软雅黑" panose="020B0503020204020204" pitchFamily="34" charset="-122"/>
                <a:ea typeface="微软雅黑" panose="020B0503020204020204" pitchFamily="34" charset="-122"/>
                <a:cs typeface="微软雅黑"/>
              </a:rPr>
              <a:t>APP</a:t>
            </a:r>
            <a:r>
              <a:rPr kumimoji="1" lang="zh-CN" altLang="en-US" sz="900" kern="0" dirty="0">
                <a:solidFill>
                  <a:schemeClr val="tx1">
                    <a:lumMod val="75000"/>
                    <a:lumOff val="25000"/>
                  </a:schemeClr>
                </a:solidFill>
                <a:latin typeface="微软雅黑" panose="020B0503020204020204" pitchFamily="34" charset="-122"/>
                <a:ea typeface="微软雅黑" panose="020B0503020204020204" pitchFamily="34" charset="-122"/>
                <a:cs typeface="微软雅黑"/>
              </a:rPr>
              <a:t>界面清新、功能清晰、使用便捷。</a:t>
            </a:r>
            <a:endParaRPr kumimoji="1" lang="en-US" altLang="zh-CN" sz="900" kern="0" dirty="0">
              <a:solidFill>
                <a:schemeClr val="tx1">
                  <a:lumMod val="75000"/>
                  <a:lumOff val="25000"/>
                </a:schemeClr>
              </a:solidFill>
              <a:latin typeface="微软雅黑" panose="020B0503020204020204" pitchFamily="34" charset="-122"/>
              <a:ea typeface="微软雅黑" panose="020B0503020204020204" pitchFamily="34" charset="-122"/>
              <a:cs typeface="微软雅黑"/>
            </a:endParaRPr>
          </a:p>
          <a:p>
            <a:pPr>
              <a:lnSpc>
                <a:spcPct val="150000"/>
              </a:lnSpc>
            </a:pPr>
            <a:endParaRPr kumimoji="1" lang="en-US" altLang="zh-CN" sz="900" kern="0" dirty="0">
              <a:solidFill>
                <a:schemeClr val="tx1">
                  <a:lumMod val="75000"/>
                  <a:lumOff val="25000"/>
                </a:schemeClr>
              </a:solidFill>
              <a:latin typeface="微软雅黑" panose="020B0503020204020204" pitchFamily="34" charset="-122"/>
              <a:ea typeface="微软雅黑" panose="020B0503020204020204" pitchFamily="34" charset="-122"/>
              <a:cs typeface="微软雅黑"/>
            </a:endParaRPr>
          </a:p>
          <a:p>
            <a:pPr>
              <a:lnSpc>
                <a:spcPct val="150000"/>
              </a:lnSpc>
            </a:pPr>
            <a:r>
              <a:rPr kumimoji="1" lang="zh-CN" altLang="en-US" sz="900" kern="0" dirty="0">
                <a:solidFill>
                  <a:schemeClr val="tx1">
                    <a:lumMod val="75000"/>
                    <a:lumOff val="25000"/>
                  </a:schemeClr>
                </a:solidFill>
                <a:latin typeface="微软雅黑" panose="020B0503020204020204" pitchFamily="34" charset="-122"/>
                <a:ea typeface="微软雅黑" panose="020B0503020204020204" pitchFamily="34" charset="-122"/>
                <a:cs typeface="微软雅黑"/>
              </a:rPr>
              <a:t>用户可以通过</a:t>
            </a:r>
            <a:r>
              <a:rPr kumimoji="1" lang="en-US" altLang="zh-CN" sz="900" kern="0" dirty="0">
                <a:solidFill>
                  <a:schemeClr val="tx1">
                    <a:lumMod val="75000"/>
                    <a:lumOff val="25000"/>
                  </a:schemeClr>
                </a:solidFill>
                <a:latin typeface="微软雅黑" panose="020B0503020204020204" pitchFamily="34" charset="-122"/>
                <a:ea typeface="微软雅黑" panose="020B0503020204020204" pitchFamily="34" charset="-122"/>
                <a:cs typeface="微软雅黑"/>
              </a:rPr>
              <a:t>APP</a:t>
            </a:r>
            <a:r>
              <a:rPr kumimoji="1" lang="zh-CN" altLang="en-US" sz="900" kern="0" dirty="0">
                <a:solidFill>
                  <a:schemeClr val="tx1">
                    <a:lumMod val="75000"/>
                    <a:lumOff val="25000"/>
                  </a:schemeClr>
                </a:solidFill>
                <a:latin typeface="微软雅黑" panose="020B0503020204020204" pitchFamily="34" charset="-122"/>
                <a:ea typeface="微软雅黑" panose="020B0503020204020204" pitchFamily="34" charset="-122"/>
                <a:cs typeface="微软雅黑"/>
              </a:rPr>
              <a:t>管理自己的物流数据，预估物流发货费用、对快递公司进行评价、参加活动获取积分等。</a:t>
            </a:r>
            <a:endParaRPr kumimoji="1" lang="zh-CN" altLang="en-US" sz="900" kern="0" dirty="0">
              <a:solidFill>
                <a:schemeClr val="tx1">
                  <a:lumMod val="75000"/>
                  <a:lumOff val="25000"/>
                </a:schemeClr>
              </a:solidFill>
              <a:latin typeface="微软雅黑" panose="020B0503020204020204" pitchFamily="34" charset="-122"/>
              <a:ea typeface="微软雅黑" panose="020B0503020204020204" pitchFamily="34" charset="-122"/>
              <a:cs typeface="微软雅黑"/>
            </a:endParaRPr>
          </a:p>
        </p:txBody>
      </p:sp>
      <p:pic>
        <p:nvPicPr>
          <p:cNvPr id="15" name="图片 14"/>
          <p:cNvPicPr>
            <a:picLocks noChangeAspect="1"/>
          </p:cNvPicPr>
          <p:nvPr/>
        </p:nvPicPr>
        <p:blipFill>
          <a:blip r:embed="rId4" cstate="print"/>
          <a:stretch>
            <a:fillRect/>
          </a:stretch>
        </p:blipFill>
        <p:spPr>
          <a:xfrm>
            <a:off x="5444803" y="985837"/>
            <a:ext cx="2100263" cy="1900238"/>
          </a:xfrm>
          <a:prstGeom prst="rect">
            <a:avLst/>
          </a:prstGeom>
        </p:spPr>
      </p:pic>
      <p:pic>
        <p:nvPicPr>
          <p:cNvPr id="9" name="图片 8"/>
          <p:cNvPicPr>
            <a:picLocks noChangeAspect="1"/>
          </p:cNvPicPr>
          <p:nvPr/>
        </p:nvPicPr>
        <p:blipFill>
          <a:blip r:embed="rId5" cstate="print"/>
          <a:stretch>
            <a:fillRect/>
          </a:stretch>
        </p:blipFill>
        <p:spPr>
          <a:xfrm>
            <a:off x="7377344" y="4558320"/>
            <a:ext cx="1374771" cy="33636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217025"/>
            <a:ext cx="9144000" cy="5903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kumimoji="1" lang="zh-CN" altLang="en-US" sz="2100" b="1" kern="0" dirty="0">
                <a:ln>
                  <a:solidFill>
                    <a:schemeClr val="accent2">
                      <a:lumMod val="75000"/>
                    </a:schemeClr>
                  </a:solidFill>
                </a:ln>
                <a:solidFill>
                  <a:schemeClr val="bg1"/>
                </a:solidFill>
                <a:latin typeface="微软雅黑" panose="020B0503020204020204" pitchFamily="34" charset="-122"/>
                <a:ea typeface="微软雅黑" panose="020B0503020204020204" pitchFamily="34" charset="-122"/>
                <a:cs typeface="微软雅黑"/>
              </a:rPr>
              <a:t>线下作业系统</a:t>
            </a:r>
            <a:r>
              <a:rPr kumimoji="1" lang="en-US" altLang="zh-CN" sz="2100" b="1" kern="0" dirty="0">
                <a:ln>
                  <a:solidFill>
                    <a:schemeClr val="accent2">
                      <a:lumMod val="75000"/>
                    </a:schemeClr>
                  </a:solidFill>
                </a:ln>
                <a:solidFill>
                  <a:schemeClr val="bg1"/>
                </a:solidFill>
                <a:latin typeface="微软雅黑" panose="020B0503020204020204" pitchFamily="34" charset="-122"/>
                <a:ea typeface="微软雅黑" panose="020B0503020204020204" pitchFamily="34" charset="-122"/>
                <a:cs typeface="微软雅黑"/>
              </a:rPr>
              <a:t>——</a:t>
            </a:r>
            <a:r>
              <a:rPr kumimoji="1" lang="zh-CN" altLang="en-US" sz="2100" b="1" kern="0" dirty="0">
                <a:ln>
                  <a:solidFill>
                    <a:schemeClr val="accent2">
                      <a:lumMod val="75000"/>
                    </a:schemeClr>
                  </a:solidFill>
                </a:ln>
                <a:solidFill>
                  <a:schemeClr val="bg1"/>
                </a:solidFill>
                <a:latin typeface="微软雅黑" panose="020B0503020204020204" pitchFamily="34" charset="-122"/>
                <a:ea typeface="微软雅黑" panose="020B0503020204020204" pitchFamily="34" charset="-122"/>
                <a:cs typeface="微软雅黑"/>
              </a:rPr>
              <a:t>指尖快递服务站客户端</a:t>
            </a:r>
            <a:endParaRPr kumimoji="1" lang="zh-CN" altLang="en-US" sz="2100" b="1" kern="0" dirty="0">
              <a:ln>
                <a:solidFill>
                  <a:schemeClr val="accent2">
                    <a:lumMod val="75000"/>
                  </a:schemeClr>
                </a:solidFill>
              </a:ln>
              <a:solidFill>
                <a:schemeClr val="bg1"/>
              </a:solidFill>
              <a:latin typeface="微软雅黑" panose="020B0503020204020204" pitchFamily="34" charset="-122"/>
              <a:ea typeface="微软雅黑" panose="020B0503020204020204" pitchFamily="34" charset="-122"/>
              <a:cs typeface="微软雅黑"/>
            </a:endParaRPr>
          </a:p>
        </p:txBody>
      </p:sp>
      <p:sp>
        <p:nvSpPr>
          <p:cNvPr id="4" name="文本框 3"/>
          <p:cNvSpPr txBox="1"/>
          <p:nvPr/>
        </p:nvSpPr>
        <p:spPr>
          <a:xfrm>
            <a:off x="350148" y="1026642"/>
            <a:ext cx="2908490" cy="346249"/>
          </a:xfrm>
          <a:prstGeom prst="rect">
            <a:avLst/>
          </a:prstGeom>
          <a:noFill/>
          <a:ln>
            <a:noFill/>
          </a:ln>
        </p:spPr>
        <p:txBody>
          <a:bodyPr wrap="none" lIns="68580" tIns="34290" rIns="68580" bIns="34290" rtlCol="0" anchor="ctr">
            <a:spAutoFit/>
          </a:bodyPr>
          <a:lstStyle/>
          <a:p>
            <a:pPr algn="ctr">
              <a:lnSpc>
                <a:spcPct val="150000"/>
              </a:lnSpc>
            </a:pPr>
            <a:r>
              <a:rPr kumimoji="1" lang="zh-CN" altLang="en-US" sz="1200" b="1" kern="0" dirty="0">
                <a:solidFill>
                  <a:prstClr val="black"/>
                </a:solidFill>
                <a:latin typeface="微软雅黑" panose="020B0503020204020204" pitchFamily="34" charset="-122"/>
                <a:ea typeface="微软雅黑" panose="020B0503020204020204" pitchFamily="34" charset="-122"/>
                <a:cs typeface="微软雅黑"/>
              </a:rPr>
              <a:t>部署在指尖快递服务站的站点作业客户端</a:t>
            </a:r>
            <a:endParaRPr kumimoji="1" lang="zh-CN" altLang="en-US" sz="1200" b="1" kern="0" dirty="0">
              <a:solidFill>
                <a:prstClr val="black"/>
              </a:solidFill>
              <a:latin typeface="微软雅黑" panose="020B0503020204020204" pitchFamily="34" charset="-122"/>
              <a:ea typeface="微软雅黑" panose="020B0503020204020204" pitchFamily="34" charset="-122"/>
              <a:cs typeface="微软雅黑"/>
            </a:endParaRPr>
          </a:p>
        </p:txBody>
      </p:sp>
      <p:sp>
        <p:nvSpPr>
          <p:cNvPr id="16" name="文本框 15"/>
          <p:cNvSpPr txBox="1"/>
          <p:nvPr/>
        </p:nvSpPr>
        <p:spPr>
          <a:xfrm>
            <a:off x="3381359" y="4194704"/>
            <a:ext cx="2475877" cy="577081"/>
          </a:xfrm>
          <a:prstGeom prst="rect">
            <a:avLst/>
          </a:prstGeom>
          <a:noFill/>
        </p:spPr>
        <p:txBody>
          <a:bodyPr wrap="square" lIns="68580" tIns="34290" rIns="68580" bIns="34290" rtlCol="0" anchor="ctr">
            <a:spAutoFit/>
          </a:bodyPr>
          <a:lstStyle/>
          <a:p>
            <a:pPr algn="ctr">
              <a:lnSpc>
                <a:spcPct val="150000"/>
              </a:lnSpc>
            </a:pPr>
            <a:r>
              <a:rPr kumimoji="1" lang="zh-CN" altLang="en-US" sz="1100" kern="0" dirty="0">
                <a:solidFill>
                  <a:schemeClr val="tx1">
                    <a:lumMod val="75000"/>
                    <a:lumOff val="25000"/>
                  </a:schemeClr>
                </a:solidFill>
                <a:latin typeface="微软雅黑" panose="020B0503020204020204" pitchFamily="34" charset="-122"/>
                <a:ea typeface="微软雅黑" panose="020B0503020204020204" pitchFamily="34" charset="-122"/>
                <a:cs typeface="微软雅黑"/>
              </a:rPr>
              <a:t>完成入库、派件管理、问题件管理及签收等所有站点作业的操作。</a:t>
            </a:r>
            <a:endParaRPr kumimoji="1" lang="zh-CN" altLang="en-US" sz="1100" kern="0" dirty="0">
              <a:solidFill>
                <a:schemeClr val="tx1">
                  <a:lumMod val="75000"/>
                  <a:lumOff val="25000"/>
                </a:schemeClr>
              </a:solidFill>
              <a:latin typeface="微软雅黑" panose="020B0503020204020204" pitchFamily="34" charset="-122"/>
              <a:ea typeface="微软雅黑" panose="020B0503020204020204" pitchFamily="34" charset="-122"/>
              <a:cs typeface="微软雅黑"/>
            </a:endParaRPr>
          </a:p>
        </p:txBody>
      </p:sp>
      <p:pic>
        <p:nvPicPr>
          <p:cNvPr id="17" name="图片 16"/>
          <p:cNvPicPr>
            <a:picLocks noChangeAspect="1"/>
          </p:cNvPicPr>
          <p:nvPr/>
        </p:nvPicPr>
        <p:blipFill>
          <a:blip r:embed="rId1" cstate="print"/>
          <a:stretch>
            <a:fillRect/>
          </a:stretch>
        </p:blipFill>
        <p:spPr>
          <a:xfrm>
            <a:off x="7377344" y="4558320"/>
            <a:ext cx="1374771" cy="336368"/>
          </a:xfrm>
          <a:prstGeom prst="rect">
            <a:avLst/>
          </a:prstGeom>
        </p:spPr>
      </p:pic>
      <p:pic>
        <p:nvPicPr>
          <p:cNvPr id="1026" name="Picture 2" descr="D:\My documents\贯通云网\贯通云网业务\融资与预测\快递公司融资\3bc149a1-09ef-4a(01-07-15-07-08).png"/>
          <p:cNvPicPr>
            <a:picLocks noChangeAspect="1" noChangeArrowheads="1"/>
          </p:cNvPicPr>
          <p:nvPr/>
        </p:nvPicPr>
        <p:blipFill>
          <a:blip r:embed="rId2" cstate="print"/>
          <a:srcRect/>
          <a:stretch>
            <a:fillRect/>
          </a:stretch>
        </p:blipFill>
        <p:spPr bwMode="auto">
          <a:xfrm>
            <a:off x="4808306" y="1430721"/>
            <a:ext cx="4166214" cy="2421103"/>
          </a:xfrm>
          <a:prstGeom prst="rect">
            <a:avLst/>
          </a:prstGeom>
          <a:noFill/>
        </p:spPr>
      </p:pic>
      <p:pic>
        <p:nvPicPr>
          <p:cNvPr id="1027" name="Picture 3" descr="D:\My documents\贯通云网\贯通云网业务\融资与预测\快递公司融资\b438ba59-1595-47(01-07-15-07-08).png"/>
          <p:cNvPicPr>
            <a:picLocks noChangeAspect="1" noChangeArrowheads="1"/>
          </p:cNvPicPr>
          <p:nvPr/>
        </p:nvPicPr>
        <p:blipFill>
          <a:blip r:embed="rId3" cstate="print"/>
          <a:srcRect/>
          <a:stretch>
            <a:fillRect/>
          </a:stretch>
        </p:blipFill>
        <p:spPr bwMode="auto">
          <a:xfrm>
            <a:off x="614856" y="1477142"/>
            <a:ext cx="4043855" cy="246029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217025"/>
            <a:ext cx="9144000" cy="5903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kumimoji="1" lang="zh-CN" altLang="en-US" sz="2100" b="1" kern="0" dirty="0">
                <a:ln>
                  <a:solidFill>
                    <a:schemeClr val="accent2">
                      <a:lumMod val="75000"/>
                    </a:schemeClr>
                  </a:solidFill>
                </a:ln>
                <a:solidFill>
                  <a:schemeClr val="bg1"/>
                </a:solidFill>
                <a:latin typeface="微软雅黑" panose="020B0503020204020204" pitchFamily="34" charset="-122"/>
                <a:ea typeface="微软雅黑" panose="020B0503020204020204" pitchFamily="34" charset="-122"/>
                <a:cs typeface="微软雅黑"/>
              </a:rPr>
              <a:t>线下作业系统</a:t>
            </a:r>
            <a:r>
              <a:rPr kumimoji="1" lang="en-US" altLang="zh-CN" sz="2100" b="1" kern="0" dirty="0">
                <a:ln>
                  <a:solidFill>
                    <a:schemeClr val="accent2">
                      <a:lumMod val="75000"/>
                    </a:schemeClr>
                  </a:solidFill>
                </a:ln>
                <a:solidFill>
                  <a:schemeClr val="bg1"/>
                </a:solidFill>
                <a:latin typeface="微软雅黑" panose="020B0503020204020204" pitchFamily="34" charset="-122"/>
                <a:ea typeface="微软雅黑" panose="020B0503020204020204" pitchFamily="34" charset="-122"/>
                <a:cs typeface="微软雅黑"/>
              </a:rPr>
              <a:t>——</a:t>
            </a:r>
            <a:r>
              <a:rPr kumimoji="1" lang="zh-CN" altLang="en-US" sz="2100" b="1" kern="0" dirty="0">
                <a:ln>
                  <a:solidFill>
                    <a:schemeClr val="accent2">
                      <a:lumMod val="75000"/>
                    </a:schemeClr>
                  </a:solidFill>
                </a:ln>
                <a:solidFill>
                  <a:schemeClr val="bg1"/>
                </a:solidFill>
                <a:latin typeface="微软雅黑" panose="020B0503020204020204" pitchFamily="34" charset="-122"/>
                <a:ea typeface="微软雅黑" panose="020B0503020204020204" pitchFamily="34" charset="-122"/>
                <a:cs typeface="微软雅黑"/>
              </a:rPr>
              <a:t>指尖快递代办员</a:t>
            </a:r>
            <a:r>
              <a:rPr kumimoji="1" lang="en-US" altLang="zh-CN" sz="2100" b="1" kern="0" dirty="0">
                <a:ln>
                  <a:solidFill>
                    <a:schemeClr val="accent2">
                      <a:lumMod val="75000"/>
                    </a:schemeClr>
                  </a:solidFill>
                </a:ln>
                <a:solidFill>
                  <a:schemeClr val="bg1"/>
                </a:solidFill>
                <a:latin typeface="微软雅黑" panose="020B0503020204020204" pitchFamily="34" charset="-122"/>
                <a:ea typeface="微软雅黑" panose="020B0503020204020204" pitchFamily="34" charset="-122"/>
                <a:cs typeface="微软雅黑"/>
              </a:rPr>
              <a:t>APP</a:t>
            </a:r>
            <a:endParaRPr kumimoji="1" lang="zh-CN" altLang="en-US" sz="2100" b="1" kern="0" dirty="0">
              <a:ln>
                <a:solidFill>
                  <a:schemeClr val="accent2">
                    <a:lumMod val="75000"/>
                  </a:schemeClr>
                </a:solidFill>
              </a:ln>
              <a:solidFill>
                <a:schemeClr val="bg1"/>
              </a:solidFill>
              <a:latin typeface="微软雅黑" panose="020B0503020204020204" pitchFamily="34" charset="-122"/>
              <a:ea typeface="微软雅黑" panose="020B0503020204020204" pitchFamily="34" charset="-122"/>
              <a:cs typeface="微软雅黑"/>
            </a:endParaRPr>
          </a:p>
        </p:txBody>
      </p:sp>
      <p:sp>
        <p:nvSpPr>
          <p:cNvPr id="4" name="文本框 3"/>
          <p:cNvSpPr txBox="1"/>
          <p:nvPr/>
        </p:nvSpPr>
        <p:spPr>
          <a:xfrm>
            <a:off x="483155" y="979345"/>
            <a:ext cx="4487046" cy="346249"/>
          </a:xfrm>
          <a:prstGeom prst="rect">
            <a:avLst/>
          </a:prstGeom>
          <a:noFill/>
          <a:ln>
            <a:noFill/>
          </a:ln>
        </p:spPr>
        <p:txBody>
          <a:bodyPr wrap="none" lIns="68580" tIns="34290" rIns="68580" bIns="34290" rtlCol="0" anchor="ctr">
            <a:spAutoFit/>
          </a:bodyPr>
          <a:lstStyle/>
          <a:p>
            <a:pPr algn="ctr">
              <a:lnSpc>
                <a:spcPct val="150000"/>
              </a:lnSpc>
            </a:pPr>
            <a:r>
              <a:rPr kumimoji="1" lang="zh-CN" altLang="en-US" sz="1200" b="1" kern="0" dirty="0">
                <a:solidFill>
                  <a:prstClr val="black"/>
                </a:solidFill>
                <a:latin typeface="微软雅黑" panose="020B0503020204020204" pitchFamily="34" charset="-122"/>
                <a:ea typeface="微软雅黑" panose="020B0503020204020204" pitchFamily="34" charset="-122"/>
                <a:cs typeface="微软雅黑"/>
              </a:rPr>
              <a:t>指尖快递服务站人员使用的业务处理</a:t>
            </a:r>
            <a:r>
              <a:rPr kumimoji="1" lang="en-US" altLang="zh-CN" sz="1200" b="1" kern="0" dirty="0">
                <a:solidFill>
                  <a:prstClr val="black"/>
                </a:solidFill>
                <a:latin typeface="微软雅黑" panose="020B0503020204020204" pitchFamily="34" charset="-122"/>
                <a:ea typeface="微软雅黑" panose="020B0503020204020204" pitchFamily="34" charset="-122"/>
                <a:cs typeface="微软雅黑"/>
              </a:rPr>
              <a:t>APP</a:t>
            </a:r>
            <a:r>
              <a:rPr kumimoji="1" lang="zh-CN" altLang="en-US" sz="1200" b="1" kern="0" dirty="0">
                <a:solidFill>
                  <a:prstClr val="black"/>
                </a:solidFill>
                <a:latin typeface="微软雅黑" panose="020B0503020204020204" pitchFamily="34" charset="-122"/>
                <a:ea typeface="微软雅黑" panose="020B0503020204020204" pitchFamily="34" charset="-122"/>
                <a:cs typeface="微软雅黑"/>
              </a:rPr>
              <a:t>（有手机版和</a:t>
            </a:r>
            <a:r>
              <a:rPr kumimoji="1" lang="en-US" altLang="zh-CN" sz="1200" b="1" kern="0" dirty="0">
                <a:solidFill>
                  <a:prstClr val="black"/>
                </a:solidFill>
                <a:latin typeface="微软雅黑" panose="020B0503020204020204" pitchFamily="34" charset="-122"/>
                <a:ea typeface="微软雅黑" panose="020B0503020204020204" pitchFamily="34" charset="-122"/>
                <a:cs typeface="微软雅黑"/>
              </a:rPr>
              <a:t>PDA</a:t>
            </a:r>
            <a:r>
              <a:rPr kumimoji="1" lang="zh-CN" altLang="en-US" sz="1200" b="1" kern="0" dirty="0">
                <a:solidFill>
                  <a:prstClr val="black"/>
                </a:solidFill>
                <a:latin typeface="微软雅黑" panose="020B0503020204020204" pitchFamily="34" charset="-122"/>
                <a:ea typeface="微软雅黑" panose="020B0503020204020204" pitchFamily="34" charset="-122"/>
                <a:cs typeface="微软雅黑"/>
              </a:rPr>
              <a:t>版）</a:t>
            </a:r>
            <a:endParaRPr kumimoji="1" lang="zh-CN" altLang="en-US" sz="1200" b="1" kern="0" dirty="0">
              <a:solidFill>
                <a:prstClr val="black"/>
              </a:solidFill>
              <a:latin typeface="微软雅黑" panose="020B0503020204020204" pitchFamily="34" charset="-122"/>
              <a:ea typeface="微软雅黑" panose="020B0503020204020204" pitchFamily="34" charset="-122"/>
              <a:cs typeface="微软雅黑"/>
            </a:endParaRPr>
          </a:p>
        </p:txBody>
      </p:sp>
      <p:sp>
        <p:nvSpPr>
          <p:cNvPr id="16" name="文本框 15"/>
          <p:cNvSpPr txBox="1"/>
          <p:nvPr/>
        </p:nvSpPr>
        <p:spPr>
          <a:xfrm>
            <a:off x="2908737" y="4301122"/>
            <a:ext cx="3653659" cy="577081"/>
          </a:xfrm>
          <a:prstGeom prst="rect">
            <a:avLst/>
          </a:prstGeom>
          <a:noFill/>
        </p:spPr>
        <p:txBody>
          <a:bodyPr wrap="square" lIns="68580" tIns="34290" rIns="68580" bIns="34290" rtlCol="0" anchor="ctr">
            <a:spAutoFit/>
          </a:bodyPr>
          <a:lstStyle/>
          <a:p>
            <a:pPr algn="ctr">
              <a:lnSpc>
                <a:spcPct val="150000"/>
              </a:lnSpc>
            </a:pPr>
            <a:r>
              <a:rPr kumimoji="1" lang="zh-CN" altLang="en-US" sz="1100" kern="0" dirty="0">
                <a:solidFill>
                  <a:schemeClr val="tx1">
                    <a:lumMod val="75000"/>
                    <a:lumOff val="25000"/>
                  </a:schemeClr>
                </a:solidFill>
                <a:latin typeface="微软雅黑" panose="020B0503020204020204" pitchFamily="34" charset="-122"/>
                <a:ea typeface="微软雅黑" panose="020B0503020204020204" pitchFamily="34" charset="-122"/>
                <a:cs typeface="微软雅黑"/>
              </a:rPr>
              <a:t>指尖快递代办员用于业务操作的移动</a:t>
            </a:r>
            <a:r>
              <a:rPr kumimoji="1" lang="en-US" altLang="zh-CN" sz="1100" kern="0" dirty="0">
                <a:solidFill>
                  <a:schemeClr val="tx1">
                    <a:lumMod val="75000"/>
                    <a:lumOff val="25000"/>
                  </a:schemeClr>
                </a:solidFill>
                <a:latin typeface="微软雅黑" panose="020B0503020204020204" pitchFamily="34" charset="-122"/>
                <a:ea typeface="微软雅黑" panose="020B0503020204020204" pitchFamily="34" charset="-122"/>
                <a:cs typeface="微软雅黑"/>
              </a:rPr>
              <a:t>APP</a:t>
            </a:r>
            <a:r>
              <a:rPr kumimoji="1" lang="zh-CN" altLang="en-US" sz="1100" kern="0" dirty="0">
                <a:solidFill>
                  <a:schemeClr val="tx1">
                    <a:lumMod val="75000"/>
                    <a:lumOff val="25000"/>
                  </a:schemeClr>
                </a:solidFill>
                <a:latin typeface="微软雅黑" panose="020B0503020204020204" pitchFamily="34" charset="-122"/>
                <a:ea typeface="微软雅黑" panose="020B0503020204020204" pitchFamily="34" charset="-122"/>
                <a:cs typeface="微软雅黑"/>
              </a:rPr>
              <a:t>，完成到件扫描、派件任务出库、签收以及线上订单的揽件操作等。</a:t>
            </a:r>
            <a:endParaRPr kumimoji="1" lang="zh-CN" altLang="en-US" sz="1100" kern="0" dirty="0">
              <a:solidFill>
                <a:schemeClr val="tx1">
                  <a:lumMod val="75000"/>
                  <a:lumOff val="25000"/>
                </a:schemeClr>
              </a:solidFill>
              <a:latin typeface="微软雅黑" panose="020B0503020204020204" pitchFamily="34" charset="-122"/>
              <a:ea typeface="微软雅黑" panose="020B0503020204020204" pitchFamily="34" charset="-122"/>
              <a:cs typeface="微软雅黑"/>
            </a:endParaRPr>
          </a:p>
        </p:txBody>
      </p:sp>
      <p:pic>
        <p:nvPicPr>
          <p:cNvPr id="17" name="图片 16"/>
          <p:cNvPicPr>
            <a:picLocks noChangeAspect="1"/>
          </p:cNvPicPr>
          <p:nvPr/>
        </p:nvPicPr>
        <p:blipFill>
          <a:blip r:embed="rId1" cstate="print"/>
          <a:stretch>
            <a:fillRect/>
          </a:stretch>
        </p:blipFill>
        <p:spPr>
          <a:xfrm>
            <a:off x="7377344" y="4558320"/>
            <a:ext cx="1374771" cy="336368"/>
          </a:xfrm>
          <a:prstGeom prst="rect">
            <a:avLst/>
          </a:prstGeom>
        </p:spPr>
      </p:pic>
      <p:pic>
        <p:nvPicPr>
          <p:cNvPr id="15" name="图片 14" descr="C:\Users\Administrator\Desktop\楼宇代办点功能截图\首页.png"/>
          <p:cNvPicPr/>
          <p:nvPr/>
        </p:nvPicPr>
        <p:blipFill>
          <a:blip r:embed="rId2" cstate="print"/>
          <a:srcRect/>
          <a:stretch>
            <a:fillRect/>
          </a:stretch>
        </p:blipFill>
        <p:spPr bwMode="auto">
          <a:xfrm>
            <a:off x="532088" y="1489842"/>
            <a:ext cx="2258409" cy="2755025"/>
          </a:xfrm>
          <a:prstGeom prst="rect">
            <a:avLst/>
          </a:prstGeom>
          <a:noFill/>
          <a:ln w="9525">
            <a:noFill/>
            <a:miter lim="800000"/>
            <a:headEnd/>
            <a:tailEnd/>
          </a:ln>
        </p:spPr>
      </p:pic>
      <p:pic>
        <p:nvPicPr>
          <p:cNvPr id="18" name="图片 17" descr="C:\Users\Administrator\Desktop\楼宇代办点功能截图\快件入库--选择快递公司.png"/>
          <p:cNvPicPr/>
          <p:nvPr/>
        </p:nvPicPr>
        <p:blipFill>
          <a:blip r:embed="rId3" cstate="print"/>
          <a:srcRect/>
          <a:stretch>
            <a:fillRect/>
          </a:stretch>
        </p:blipFill>
        <p:spPr bwMode="auto">
          <a:xfrm>
            <a:off x="3405351" y="1489841"/>
            <a:ext cx="2163818" cy="2684079"/>
          </a:xfrm>
          <a:prstGeom prst="rect">
            <a:avLst/>
          </a:prstGeom>
          <a:noFill/>
          <a:ln w="9525">
            <a:noFill/>
            <a:miter lim="800000"/>
            <a:headEnd/>
            <a:tailEnd/>
          </a:ln>
        </p:spPr>
      </p:pic>
      <p:pic>
        <p:nvPicPr>
          <p:cNvPr id="19" name="图片 18" descr="C:\Users\Administrator\Desktop\楼宇代办点功能截图\快件入库--2998576.png"/>
          <p:cNvPicPr/>
          <p:nvPr/>
        </p:nvPicPr>
        <p:blipFill>
          <a:blip r:embed="rId4" cstate="print"/>
          <a:srcRect/>
          <a:stretch>
            <a:fillRect/>
          </a:stretch>
        </p:blipFill>
        <p:spPr bwMode="auto">
          <a:xfrm>
            <a:off x="6124904" y="1064174"/>
            <a:ext cx="2222938" cy="3086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217025"/>
            <a:ext cx="9144000" cy="5903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kumimoji="1" lang="zh-CN" altLang="en-US" sz="2100" b="1" kern="0" dirty="0">
                <a:ln>
                  <a:solidFill>
                    <a:schemeClr val="accent2">
                      <a:lumMod val="75000"/>
                    </a:schemeClr>
                  </a:solidFill>
                </a:ln>
                <a:solidFill>
                  <a:schemeClr val="bg1"/>
                </a:solidFill>
                <a:latin typeface="微软雅黑" panose="020B0503020204020204" pitchFamily="34" charset="-122"/>
                <a:ea typeface="微软雅黑" panose="020B0503020204020204" pitchFamily="34" charset="-122"/>
                <a:cs typeface="微软雅黑"/>
              </a:rPr>
              <a:t>线下作业系统</a:t>
            </a:r>
            <a:r>
              <a:rPr kumimoji="1" lang="en-US" altLang="zh-CN" sz="2100" b="1" kern="0" dirty="0">
                <a:ln>
                  <a:solidFill>
                    <a:schemeClr val="accent2">
                      <a:lumMod val="75000"/>
                    </a:schemeClr>
                  </a:solidFill>
                </a:ln>
                <a:solidFill>
                  <a:schemeClr val="bg1"/>
                </a:solidFill>
                <a:latin typeface="微软雅黑" panose="020B0503020204020204" pitchFamily="34" charset="-122"/>
                <a:ea typeface="微软雅黑" panose="020B0503020204020204" pitchFamily="34" charset="-122"/>
                <a:cs typeface="微软雅黑"/>
              </a:rPr>
              <a:t>——</a:t>
            </a:r>
            <a:r>
              <a:rPr kumimoji="1" lang="zh-CN" altLang="en-US" sz="2100" b="1" kern="0" dirty="0">
                <a:ln>
                  <a:solidFill>
                    <a:schemeClr val="accent2">
                      <a:lumMod val="75000"/>
                    </a:schemeClr>
                  </a:solidFill>
                </a:ln>
                <a:solidFill>
                  <a:schemeClr val="bg1"/>
                </a:solidFill>
                <a:latin typeface="微软雅黑" panose="020B0503020204020204" pitchFamily="34" charset="-122"/>
                <a:ea typeface="微软雅黑" panose="020B0503020204020204" pitchFamily="34" charset="-122"/>
                <a:cs typeface="微软雅黑"/>
              </a:rPr>
              <a:t>后台管理与统计分析系统</a:t>
            </a:r>
            <a:endParaRPr kumimoji="1" lang="zh-CN" altLang="en-US" sz="2100" b="1" kern="0" dirty="0">
              <a:ln>
                <a:solidFill>
                  <a:schemeClr val="accent2">
                    <a:lumMod val="75000"/>
                  </a:schemeClr>
                </a:solidFill>
              </a:ln>
              <a:solidFill>
                <a:schemeClr val="bg1"/>
              </a:solidFill>
              <a:latin typeface="微软雅黑" panose="020B0503020204020204" pitchFamily="34" charset="-122"/>
              <a:ea typeface="微软雅黑" panose="020B0503020204020204" pitchFamily="34" charset="-122"/>
              <a:cs typeface="微软雅黑"/>
            </a:endParaRPr>
          </a:p>
        </p:txBody>
      </p:sp>
      <p:sp>
        <p:nvSpPr>
          <p:cNvPr id="4" name="文本框 3"/>
          <p:cNvSpPr txBox="1"/>
          <p:nvPr/>
        </p:nvSpPr>
        <p:spPr>
          <a:xfrm>
            <a:off x="887711" y="979345"/>
            <a:ext cx="3677930" cy="346249"/>
          </a:xfrm>
          <a:prstGeom prst="rect">
            <a:avLst/>
          </a:prstGeom>
          <a:noFill/>
          <a:ln>
            <a:noFill/>
          </a:ln>
        </p:spPr>
        <p:txBody>
          <a:bodyPr wrap="none" lIns="68580" tIns="34290" rIns="68580" bIns="34290" rtlCol="0" anchor="ctr">
            <a:spAutoFit/>
          </a:bodyPr>
          <a:lstStyle/>
          <a:p>
            <a:pPr algn="ctr">
              <a:lnSpc>
                <a:spcPct val="150000"/>
              </a:lnSpc>
            </a:pPr>
            <a:r>
              <a:rPr kumimoji="1" lang="zh-CN" altLang="en-US" sz="1200" b="1" kern="0" dirty="0">
                <a:solidFill>
                  <a:prstClr val="black"/>
                </a:solidFill>
                <a:latin typeface="微软雅黑" panose="020B0503020204020204" pitchFamily="34" charset="-122"/>
                <a:ea typeface="微软雅黑" panose="020B0503020204020204" pitchFamily="34" charset="-122"/>
                <a:cs typeface="微软雅黑"/>
              </a:rPr>
              <a:t>运营中心及相关运营人员使用的管理和业务分析系统</a:t>
            </a:r>
            <a:endParaRPr kumimoji="1" lang="zh-CN" altLang="en-US" sz="1200" b="1" kern="0" dirty="0">
              <a:solidFill>
                <a:prstClr val="black"/>
              </a:solidFill>
              <a:latin typeface="微软雅黑" panose="020B0503020204020204" pitchFamily="34" charset="-122"/>
              <a:ea typeface="微软雅黑" panose="020B0503020204020204" pitchFamily="34" charset="-122"/>
              <a:cs typeface="微软雅黑"/>
            </a:endParaRPr>
          </a:p>
        </p:txBody>
      </p:sp>
      <p:sp>
        <p:nvSpPr>
          <p:cNvPr id="16" name="文本框 15"/>
          <p:cNvSpPr txBox="1"/>
          <p:nvPr/>
        </p:nvSpPr>
        <p:spPr>
          <a:xfrm>
            <a:off x="2908737" y="4301122"/>
            <a:ext cx="3653659" cy="577081"/>
          </a:xfrm>
          <a:prstGeom prst="rect">
            <a:avLst/>
          </a:prstGeom>
          <a:noFill/>
        </p:spPr>
        <p:txBody>
          <a:bodyPr wrap="square" lIns="68580" tIns="34290" rIns="68580" bIns="34290" rtlCol="0" anchor="ctr">
            <a:spAutoFit/>
          </a:bodyPr>
          <a:lstStyle/>
          <a:p>
            <a:pPr algn="ctr">
              <a:lnSpc>
                <a:spcPct val="150000"/>
              </a:lnSpc>
            </a:pPr>
            <a:r>
              <a:rPr kumimoji="1" lang="zh-CN" altLang="en-US" sz="1100" kern="0" dirty="0">
                <a:solidFill>
                  <a:schemeClr val="tx1">
                    <a:lumMod val="75000"/>
                    <a:lumOff val="25000"/>
                  </a:schemeClr>
                </a:solidFill>
                <a:latin typeface="微软雅黑" panose="020B0503020204020204" pitchFamily="34" charset="-122"/>
                <a:ea typeface="微软雅黑" panose="020B0503020204020204" pitchFamily="34" charset="-122"/>
                <a:cs typeface="微软雅黑"/>
              </a:rPr>
              <a:t>各级管理人员根据其不同的权限查看运营数据及对数据进行分析，用于指导和监督及评估业务操作。</a:t>
            </a:r>
            <a:endParaRPr kumimoji="1" lang="zh-CN" altLang="en-US" sz="1100" kern="0" dirty="0">
              <a:solidFill>
                <a:schemeClr val="tx1">
                  <a:lumMod val="75000"/>
                  <a:lumOff val="25000"/>
                </a:schemeClr>
              </a:solidFill>
              <a:latin typeface="微软雅黑" panose="020B0503020204020204" pitchFamily="34" charset="-122"/>
              <a:ea typeface="微软雅黑" panose="020B0503020204020204" pitchFamily="34" charset="-122"/>
              <a:cs typeface="微软雅黑"/>
            </a:endParaRPr>
          </a:p>
        </p:txBody>
      </p:sp>
      <p:pic>
        <p:nvPicPr>
          <p:cNvPr id="17" name="图片 16"/>
          <p:cNvPicPr>
            <a:picLocks noChangeAspect="1"/>
          </p:cNvPicPr>
          <p:nvPr/>
        </p:nvPicPr>
        <p:blipFill>
          <a:blip r:embed="rId1" cstate="print"/>
          <a:stretch>
            <a:fillRect/>
          </a:stretch>
        </p:blipFill>
        <p:spPr>
          <a:xfrm>
            <a:off x="7377344" y="4558320"/>
            <a:ext cx="1374771" cy="336368"/>
          </a:xfrm>
          <a:prstGeom prst="rect">
            <a:avLst/>
          </a:prstGeom>
        </p:spPr>
      </p:pic>
      <p:pic>
        <p:nvPicPr>
          <p:cNvPr id="1026" name="Picture 2" descr="D:\My documents\贯通云网\贯通云网业务\2016年\产品说明文档\LSYIYVAS~Y(Y5Z~}S62DJ66.png"/>
          <p:cNvPicPr>
            <a:picLocks noChangeAspect="1" noChangeArrowheads="1"/>
          </p:cNvPicPr>
          <p:nvPr/>
        </p:nvPicPr>
        <p:blipFill>
          <a:blip r:embed="rId2" cstate="print"/>
          <a:srcRect/>
          <a:stretch>
            <a:fillRect/>
          </a:stretch>
        </p:blipFill>
        <p:spPr bwMode="auto">
          <a:xfrm>
            <a:off x="608370" y="1460091"/>
            <a:ext cx="7831394" cy="283169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217025"/>
            <a:ext cx="9144000" cy="5903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kumimoji="1" lang="zh-CN" altLang="en-US" sz="2100" b="1" kern="0" dirty="0">
                <a:ln>
                  <a:solidFill>
                    <a:schemeClr val="accent2">
                      <a:lumMod val="75000"/>
                    </a:schemeClr>
                  </a:solidFill>
                </a:ln>
                <a:solidFill>
                  <a:schemeClr val="bg1"/>
                </a:solidFill>
                <a:latin typeface="微软雅黑" panose="020B0503020204020204" pitchFamily="34" charset="-122"/>
                <a:ea typeface="微软雅黑" panose="020B0503020204020204" pitchFamily="34" charset="-122"/>
                <a:cs typeface="微软雅黑"/>
              </a:rPr>
              <a:t>线下作业系统</a:t>
            </a:r>
            <a:r>
              <a:rPr kumimoji="1" lang="en-US" altLang="zh-CN" sz="2100" b="1" kern="0" dirty="0">
                <a:ln>
                  <a:solidFill>
                    <a:schemeClr val="accent2">
                      <a:lumMod val="75000"/>
                    </a:schemeClr>
                  </a:solidFill>
                </a:ln>
                <a:solidFill>
                  <a:schemeClr val="bg1"/>
                </a:solidFill>
                <a:latin typeface="微软雅黑" panose="020B0503020204020204" pitchFamily="34" charset="-122"/>
                <a:ea typeface="微软雅黑" panose="020B0503020204020204" pitchFamily="34" charset="-122"/>
                <a:cs typeface="微软雅黑"/>
              </a:rPr>
              <a:t>——</a:t>
            </a:r>
            <a:r>
              <a:rPr kumimoji="1" lang="zh-CN" altLang="en-US" sz="2100" b="1" kern="0" dirty="0">
                <a:ln>
                  <a:solidFill>
                    <a:schemeClr val="accent2">
                      <a:lumMod val="75000"/>
                    </a:schemeClr>
                  </a:solidFill>
                </a:ln>
                <a:solidFill>
                  <a:schemeClr val="bg1"/>
                </a:solidFill>
                <a:latin typeface="微软雅黑" panose="020B0503020204020204" pitchFamily="34" charset="-122"/>
                <a:ea typeface="微软雅黑" panose="020B0503020204020204" pitchFamily="34" charset="-122"/>
                <a:cs typeface="微软雅黑"/>
              </a:rPr>
              <a:t>后台管理与统计分析系统</a:t>
            </a:r>
            <a:endParaRPr kumimoji="1" lang="zh-CN" altLang="en-US" sz="2100" b="1" kern="0" dirty="0">
              <a:ln>
                <a:solidFill>
                  <a:schemeClr val="accent2">
                    <a:lumMod val="75000"/>
                  </a:schemeClr>
                </a:solidFill>
              </a:ln>
              <a:solidFill>
                <a:schemeClr val="bg1"/>
              </a:solidFill>
              <a:latin typeface="微软雅黑" panose="020B0503020204020204" pitchFamily="34" charset="-122"/>
              <a:ea typeface="微软雅黑" panose="020B0503020204020204" pitchFamily="34" charset="-122"/>
              <a:cs typeface="微软雅黑"/>
            </a:endParaRPr>
          </a:p>
        </p:txBody>
      </p:sp>
      <p:sp>
        <p:nvSpPr>
          <p:cNvPr id="4" name="文本框 3"/>
          <p:cNvSpPr txBox="1"/>
          <p:nvPr/>
        </p:nvSpPr>
        <p:spPr>
          <a:xfrm>
            <a:off x="387146" y="979345"/>
            <a:ext cx="4178495" cy="346249"/>
          </a:xfrm>
          <a:prstGeom prst="rect">
            <a:avLst/>
          </a:prstGeom>
          <a:noFill/>
          <a:ln>
            <a:noFill/>
          </a:ln>
        </p:spPr>
        <p:txBody>
          <a:bodyPr wrap="square" lIns="68580" tIns="34290" rIns="68580" bIns="34290" rtlCol="0" anchor="ctr">
            <a:spAutoFit/>
          </a:bodyPr>
          <a:lstStyle/>
          <a:p>
            <a:pPr algn="ctr">
              <a:lnSpc>
                <a:spcPct val="150000"/>
              </a:lnSpc>
            </a:pPr>
            <a:r>
              <a:rPr kumimoji="1" lang="zh-CN" altLang="en-US" sz="1200" b="1" kern="0" dirty="0">
                <a:solidFill>
                  <a:prstClr val="black"/>
                </a:solidFill>
                <a:latin typeface="微软雅黑" panose="020B0503020204020204" pitchFamily="34" charset="-122"/>
                <a:ea typeface="微软雅黑" panose="020B0503020204020204" pitchFamily="34" charset="-122"/>
                <a:cs typeface="微软雅黑"/>
              </a:rPr>
              <a:t>运营中心及相关运营人员使用的管理和业务分析系统</a:t>
            </a:r>
            <a:endParaRPr kumimoji="1" lang="zh-CN" altLang="en-US" sz="1200" b="1" kern="0" dirty="0">
              <a:solidFill>
                <a:prstClr val="black"/>
              </a:solidFill>
              <a:latin typeface="微软雅黑" panose="020B0503020204020204" pitchFamily="34" charset="-122"/>
              <a:ea typeface="微软雅黑" panose="020B0503020204020204" pitchFamily="34" charset="-122"/>
              <a:cs typeface="微软雅黑"/>
            </a:endParaRPr>
          </a:p>
        </p:txBody>
      </p:sp>
      <p:sp>
        <p:nvSpPr>
          <p:cNvPr id="16" name="文本框 15"/>
          <p:cNvSpPr txBox="1"/>
          <p:nvPr/>
        </p:nvSpPr>
        <p:spPr>
          <a:xfrm>
            <a:off x="2908737" y="4301122"/>
            <a:ext cx="3653659" cy="577081"/>
          </a:xfrm>
          <a:prstGeom prst="rect">
            <a:avLst/>
          </a:prstGeom>
          <a:noFill/>
        </p:spPr>
        <p:txBody>
          <a:bodyPr wrap="square" lIns="68580" tIns="34290" rIns="68580" bIns="34290" rtlCol="0" anchor="ctr">
            <a:spAutoFit/>
          </a:bodyPr>
          <a:lstStyle/>
          <a:p>
            <a:pPr algn="ctr">
              <a:lnSpc>
                <a:spcPct val="150000"/>
              </a:lnSpc>
            </a:pPr>
            <a:r>
              <a:rPr kumimoji="1" lang="zh-CN" altLang="en-US" sz="1100" kern="0" dirty="0">
                <a:solidFill>
                  <a:schemeClr val="tx1">
                    <a:lumMod val="75000"/>
                    <a:lumOff val="25000"/>
                  </a:schemeClr>
                </a:solidFill>
                <a:latin typeface="微软雅黑" panose="020B0503020204020204" pitchFamily="34" charset="-122"/>
                <a:ea typeface="微软雅黑" panose="020B0503020204020204" pitchFamily="34" charset="-122"/>
                <a:cs typeface="微软雅黑"/>
              </a:rPr>
              <a:t>各级管理人员根据其不同的权限查看运营数据及对数据进行分析，用于指导和监督及评估业务操作。</a:t>
            </a:r>
            <a:endParaRPr kumimoji="1" lang="zh-CN" altLang="en-US" sz="1100" kern="0" dirty="0">
              <a:solidFill>
                <a:schemeClr val="tx1">
                  <a:lumMod val="75000"/>
                  <a:lumOff val="25000"/>
                </a:schemeClr>
              </a:solidFill>
              <a:latin typeface="微软雅黑" panose="020B0503020204020204" pitchFamily="34" charset="-122"/>
              <a:ea typeface="微软雅黑" panose="020B0503020204020204" pitchFamily="34" charset="-122"/>
              <a:cs typeface="微软雅黑"/>
            </a:endParaRPr>
          </a:p>
        </p:txBody>
      </p:sp>
      <p:pic>
        <p:nvPicPr>
          <p:cNvPr id="17" name="图片 16"/>
          <p:cNvPicPr>
            <a:picLocks noChangeAspect="1"/>
          </p:cNvPicPr>
          <p:nvPr/>
        </p:nvPicPr>
        <p:blipFill>
          <a:blip r:embed="rId1" cstate="print"/>
          <a:stretch>
            <a:fillRect/>
          </a:stretch>
        </p:blipFill>
        <p:spPr>
          <a:xfrm>
            <a:off x="7377344" y="4558320"/>
            <a:ext cx="1374771" cy="336368"/>
          </a:xfrm>
          <a:prstGeom prst="rect">
            <a:avLst/>
          </a:prstGeom>
        </p:spPr>
      </p:pic>
      <p:pic>
        <p:nvPicPr>
          <p:cNvPr id="2050" name="Picture 2" descr="D:\My documents\贯通云网\贯通云网业务\2016年\产品说明文档\PRD3B2OURH3MAT$44@RBWJE.png"/>
          <p:cNvPicPr>
            <a:picLocks noChangeAspect="1" noChangeArrowheads="1"/>
          </p:cNvPicPr>
          <p:nvPr/>
        </p:nvPicPr>
        <p:blipFill>
          <a:blip r:embed="rId2" cstate="print"/>
          <a:srcRect/>
          <a:stretch>
            <a:fillRect/>
          </a:stretch>
        </p:blipFill>
        <p:spPr bwMode="auto">
          <a:xfrm>
            <a:off x="342900" y="1382662"/>
            <a:ext cx="8539317" cy="2853813"/>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217025"/>
            <a:ext cx="9144000" cy="5903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kumimoji="1" lang="zh-CN" altLang="en-US" sz="2100" b="1" kern="0" dirty="0">
                <a:ln>
                  <a:solidFill>
                    <a:schemeClr val="accent2">
                      <a:lumMod val="75000"/>
                    </a:schemeClr>
                  </a:solidFill>
                </a:ln>
                <a:solidFill>
                  <a:schemeClr val="bg1"/>
                </a:solidFill>
                <a:latin typeface="微软雅黑" panose="020B0503020204020204" pitchFamily="34" charset="-122"/>
                <a:ea typeface="微软雅黑" panose="020B0503020204020204" pitchFamily="34" charset="-122"/>
                <a:cs typeface="微软雅黑"/>
              </a:rPr>
              <a:t>指尖快递服务站</a:t>
            </a:r>
            <a:endParaRPr kumimoji="1" lang="zh-CN" altLang="en-US" sz="2100" b="1" kern="0" dirty="0">
              <a:ln>
                <a:solidFill>
                  <a:schemeClr val="accent2">
                    <a:lumMod val="75000"/>
                  </a:schemeClr>
                </a:solidFill>
              </a:ln>
              <a:solidFill>
                <a:schemeClr val="bg1"/>
              </a:solidFill>
              <a:latin typeface="微软雅黑" panose="020B0503020204020204" pitchFamily="34" charset="-122"/>
              <a:ea typeface="微软雅黑" panose="020B0503020204020204" pitchFamily="34" charset="-122"/>
              <a:cs typeface="微软雅黑"/>
            </a:endParaRPr>
          </a:p>
        </p:txBody>
      </p:sp>
      <p:sp>
        <p:nvSpPr>
          <p:cNvPr id="12" name="文本框 11"/>
          <p:cNvSpPr txBox="1"/>
          <p:nvPr/>
        </p:nvSpPr>
        <p:spPr>
          <a:xfrm>
            <a:off x="652758" y="1123950"/>
            <a:ext cx="7838485" cy="567468"/>
          </a:xfrm>
          <a:prstGeom prst="rect">
            <a:avLst/>
          </a:prstGeom>
          <a:noFill/>
        </p:spPr>
        <p:txBody>
          <a:bodyPr wrap="square" lIns="68580" tIns="34290" rIns="68580" bIns="34290" rtlCol="0" anchor="t">
            <a:noAutofit/>
          </a:bodyPr>
          <a:lstStyle/>
          <a:p>
            <a:pPr>
              <a:lnSpc>
                <a:spcPct val="150000"/>
              </a:lnSpc>
            </a:pPr>
            <a:r>
              <a:rPr kumimoji="1" lang="zh-CN" altLang="en-US" kern="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a:rPr>
              <a:t>目前在北京、上海、广州、深圳、天津、济南、合肥设立分公司。</a:t>
            </a:r>
            <a:endParaRPr kumimoji="1" lang="en-US" altLang="zh-CN" kern="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a:endParaRPr>
          </a:p>
        </p:txBody>
      </p:sp>
      <p:grpSp>
        <p:nvGrpSpPr>
          <p:cNvPr id="18" name="组合 17"/>
          <p:cNvGrpSpPr/>
          <p:nvPr/>
        </p:nvGrpSpPr>
        <p:grpSpPr>
          <a:xfrm>
            <a:off x="1953355" y="1692155"/>
            <a:ext cx="4922116" cy="3139881"/>
            <a:chOff x="2604473" y="2256206"/>
            <a:chExt cx="6562821" cy="4186508"/>
          </a:xfrm>
        </p:grpSpPr>
        <p:pic>
          <p:nvPicPr>
            <p:cNvPr id="2" name="图片 1"/>
            <p:cNvPicPr>
              <a:picLocks noChangeAspect="1"/>
            </p:cNvPicPr>
            <p:nvPr/>
          </p:nvPicPr>
          <p:blipFill>
            <a:blip r:embed="rId1" cstate="print">
              <a:extLst>
                <a:ext uri="{BEBA8EAE-BF5A-486C-A8C5-ECC9F3942E4B}">
                  <a14:imgProps xmlns:a14="http://schemas.microsoft.com/office/drawing/2010/main">
                    <a14:imgLayer r:embed="rId2">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604473" y="2256206"/>
              <a:ext cx="5286677" cy="4186508"/>
            </a:xfrm>
            <a:prstGeom prst="rect">
              <a:avLst/>
            </a:prstGeom>
          </p:spPr>
        </p:pic>
        <p:grpSp>
          <p:nvGrpSpPr>
            <p:cNvPr id="17" name="组合 16"/>
            <p:cNvGrpSpPr/>
            <p:nvPr/>
          </p:nvGrpSpPr>
          <p:grpSpPr>
            <a:xfrm>
              <a:off x="6363093" y="3873294"/>
              <a:ext cx="2804201" cy="2298977"/>
              <a:chOff x="6363093" y="3873294"/>
              <a:chExt cx="2804201" cy="2298977"/>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8932" y="3873294"/>
                <a:ext cx="174226" cy="165741"/>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8658" y="4753813"/>
                <a:ext cx="174226" cy="165741"/>
              </a:xfrm>
              <a:prstGeom prst="rect">
                <a:avLst/>
              </a:prstGeom>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6181" y="4753813"/>
                <a:ext cx="174226" cy="165741"/>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3093" y="5738993"/>
                <a:ext cx="174226" cy="165741"/>
              </a:xfrm>
              <a:prstGeom prst="rect">
                <a:avLst/>
              </a:prstGeom>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4432" y="5738993"/>
                <a:ext cx="174226" cy="165741"/>
              </a:xfrm>
              <a:prstGeom prst="rect">
                <a:avLst/>
              </a:prstGeom>
            </p:spPr>
          </p:pic>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4432" y="4017246"/>
                <a:ext cx="174226" cy="165741"/>
              </a:xfrm>
              <a:prstGeom prst="rect">
                <a:avLst/>
              </a:prstGeom>
            </p:spPr>
          </p:pic>
          <p:grpSp>
            <p:nvGrpSpPr>
              <p:cNvPr id="16" name="组合 15"/>
              <p:cNvGrpSpPr/>
              <p:nvPr/>
            </p:nvGrpSpPr>
            <p:grpSpPr>
              <a:xfrm>
                <a:off x="7586145" y="5802938"/>
                <a:ext cx="1581149" cy="369333"/>
                <a:chOff x="8075628" y="5798779"/>
                <a:chExt cx="1581149" cy="369333"/>
              </a:xfrm>
            </p:grpSpPr>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5628" y="5900575"/>
                  <a:ext cx="174226" cy="165741"/>
                </a:xfrm>
                <a:prstGeom prst="rect">
                  <a:avLst/>
                </a:prstGeom>
              </p:spPr>
            </p:pic>
            <p:sp>
              <p:nvSpPr>
                <p:cNvPr id="4" name="文本框 3"/>
                <p:cNvSpPr txBox="1"/>
                <p:nvPr/>
              </p:nvSpPr>
              <p:spPr>
                <a:xfrm>
                  <a:off x="8179448" y="5798779"/>
                  <a:ext cx="1477329" cy="369333"/>
                </a:xfrm>
                <a:prstGeom prst="rect">
                  <a:avLst/>
                </a:prstGeom>
                <a:noFill/>
              </p:spPr>
              <p:txBody>
                <a:bodyPr wrap="none" rtlCol="0" anchor="ctr">
                  <a:spAutoFit/>
                </a:bodyPr>
                <a:lstStyle/>
                <a:p>
                  <a:pPr algn="ctr">
                    <a:lnSpc>
                      <a:spcPct val="150000"/>
                    </a:lnSpc>
                  </a:pPr>
                  <a:r>
                    <a:rPr kumimoji="1" lang="zh-CN" altLang="en-US" sz="800" b="1" kern="0" dirty="0">
                      <a:latin typeface="微软雅黑" panose="020B0503020204020204" pitchFamily="34" charset="-122"/>
                      <a:ea typeface="微软雅黑" panose="020B0503020204020204" pitchFamily="34" charset="-122"/>
                      <a:cs typeface="微软雅黑"/>
                    </a:rPr>
                    <a:t>已成立分公司的城市</a:t>
                  </a:r>
                  <a:endParaRPr kumimoji="1" lang="zh-CN" altLang="en-US" sz="800" b="1" kern="0" dirty="0">
                    <a:latin typeface="微软雅黑" panose="020B0503020204020204" pitchFamily="34" charset="-122"/>
                    <a:ea typeface="微软雅黑" panose="020B0503020204020204" pitchFamily="34" charset="-122"/>
                    <a:cs typeface="微软雅黑"/>
                  </a:endParaRPr>
                </a:p>
              </p:txBody>
            </p:sp>
          </p:grpSp>
        </p:grpSp>
      </p:grpSp>
      <p:pic>
        <p:nvPicPr>
          <p:cNvPr id="19" name="图片 18"/>
          <p:cNvPicPr>
            <a:picLocks noChangeAspect="1"/>
          </p:cNvPicPr>
          <p:nvPr/>
        </p:nvPicPr>
        <p:blipFill>
          <a:blip r:embed="rId4" cstate="print"/>
          <a:stretch>
            <a:fillRect/>
          </a:stretch>
        </p:blipFill>
        <p:spPr>
          <a:xfrm>
            <a:off x="7377344" y="4558320"/>
            <a:ext cx="1374771" cy="336368"/>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217025"/>
            <a:ext cx="9144000" cy="5903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kumimoji="1" lang="zh-CN" altLang="en-US" sz="2100" b="1" kern="0" dirty="0">
                <a:ln>
                  <a:solidFill>
                    <a:schemeClr val="accent2">
                      <a:lumMod val="75000"/>
                    </a:schemeClr>
                  </a:solidFill>
                </a:ln>
                <a:solidFill>
                  <a:schemeClr val="bg1"/>
                </a:solidFill>
                <a:latin typeface="微软雅黑" panose="020B0503020204020204" pitchFamily="34" charset="-122"/>
                <a:ea typeface="微软雅黑" panose="020B0503020204020204" pitchFamily="34" charset="-122"/>
                <a:cs typeface="微软雅黑"/>
              </a:rPr>
              <a:t>指尖快递服务站</a:t>
            </a:r>
            <a:endParaRPr kumimoji="1" lang="zh-CN" altLang="en-US" sz="2100" b="1" kern="0" dirty="0">
              <a:ln>
                <a:solidFill>
                  <a:schemeClr val="accent2">
                    <a:lumMod val="75000"/>
                  </a:schemeClr>
                </a:solidFill>
              </a:ln>
              <a:solidFill>
                <a:schemeClr val="bg1"/>
              </a:solidFill>
              <a:latin typeface="微软雅黑" panose="020B0503020204020204" pitchFamily="34" charset="-122"/>
              <a:ea typeface="微软雅黑" panose="020B0503020204020204" pitchFamily="34" charset="-122"/>
              <a:cs typeface="微软雅黑"/>
            </a:endParaRPr>
          </a:p>
        </p:txBody>
      </p:sp>
      <p:sp>
        <p:nvSpPr>
          <p:cNvPr id="12" name="文本框 11"/>
          <p:cNvSpPr txBox="1"/>
          <p:nvPr/>
        </p:nvSpPr>
        <p:spPr>
          <a:xfrm>
            <a:off x="629110" y="1478673"/>
            <a:ext cx="7838485" cy="2529710"/>
          </a:xfrm>
          <a:prstGeom prst="rect">
            <a:avLst/>
          </a:prstGeom>
          <a:noFill/>
        </p:spPr>
        <p:txBody>
          <a:bodyPr wrap="square" lIns="68580" tIns="34290" rIns="68580" bIns="34290" rtlCol="0" anchor="t">
            <a:noAutofit/>
          </a:bodyPr>
          <a:lstStyle/>
          <a:p>
            <a:pPr>
              <a:lnSpc>
                <a:spcPct val="150000"/>
              </a:lnSpc>
            </a:pPr>
            <a:r>
              <a:rPr kumimoji="1" lang="zh-CN" altLang="en-US"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a:rPr>
              <a:t>指尖快递服务站运营的主要场景：</a:t>
            </a:r>
            <a:r>
              <a:rPr kumimoji="1"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cs typeface="微软雅黑"/>
              </a:rPr>
              <a:t>写字楼、社区以及大学，也包括部分科技园区和大客户；</a:t>
            </a:r>
            <a:endParaRPr kumimoji="1" lang="en-US" altLang="zh-CN" sz="1200" kern="0" dirty="0">
              <a:solidFill>
                <a:schemeClr val="tx1">
                  <a:lumMod val="75000"/>
                  <a:lumOff val="25000"/>
                </a:schemeClr>
              </a:solidFill>
              <a:latin typeface="微软雅黑" panose="020B0503020204020204" pitchFamily="34" charset="-122"/>
              <a:ea typeface="微软雅黑" panose="020B0503020204020204" pitchFamily="34" charset="-122"/>
              <a:cs typeface="微软雅黑"/>
            </a:endParaRPr>
          </a:p>
          <a:p>
            <a:pPr>
              <a:lnSpc>
                <a:spcPct val="150000"/>
              </a:lnSpc>
            </a:pPr>
            <a:r>
              <a:rPr kumimoji="1"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cs typeface="微软雅黑"/>
              </a:rPr>
              <a:t>管理严格的写字楼和社区是首选，其主要特征是对快递员的进出有限制。这些场合的共同特征是相关的物业管理机构、用户以及快递员都有痛点！</a:t>
            </a:r>
            <a:endParaRPr kumimoji="1" lang="en-US" altLang="zh-CN" sz="1200" kern="0" dirty="0">
              <a:solidFill>
                <a:schemeClr val="tx1">
                  <a:lumMod val="75000"/>
                  <a:lumOff val="25000"/>
                </a:schemeClr>
              </a:solidFill>
              <a:latin typeface="微软雅黑" panose="020B0503020204020204" pitchFamily="34" charset="-122"/>
              <a:ea typeface="微软雅黑" panose="020B0503020204020204" pitchFamily="34" charset="-122"/>
              <a:cs typeface="微软雅黑"/>
            </a:endParaRPr>
          </a:p>
          <a:p>
            <a:pPr>
              <a:lnSpc>
                <a:spcPct val="150000"/>
              </a:lnSpc>
            </a:pPr>
            <a:r>
              <a:rPr kumimoji="1" lang="zh-CN" altLang="en-US"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a:rPr>
              <a:t>指尖快递服务站的运营模式</a:t>
            </a:r>
            <a:r>
              <a:rPr kumimoji="1"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cs typeface="微软雅黑"/>
              </a:rPr>
              <a:t>主要为直营和合作两种。</a:t>
            </a:r>
            <a:endParaRPr kumimoji="1" lang="en-US" altLang="zh-CN" sz="1200" kern="0" dirty="0">
              <a:solidFill>
                <a:schemeClr val="tx1">
                  <a:lumMod val="75000"/>
                  <a:lumOff val="25000"/>
                </a:schemeClr>
              </a:solidFill>
              <a:latin typeface="微软雅黑" panose="020B0503020204020204" pitchFamily="34" charset="-122"/>
              <a:ea typeface="微软雅黑" panose="020B0503020204020204" pitchFamily="34" charset="-122"/>
              <a:cs typeface="微软雅黑"/>
            </a:endParaRPr>
          </a:p>
          <a:p>
            <a:pPr>
              <a:lnSpc>
                <a:spcPct val="150000"/>
              </a:lnSpc>
            </a:pPr>
            <a:r>
              <a:rPr kumimoji="1" lang="zh-CN" altLang="en-US"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a:rPr>
              <a:t>服务站的作业模式为：</a:t>
            </a:r>
            <a:r>
              <a:rPr kumimoji="1"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cs typeface="微软雅黑"/>
              </a:rPr>
              <a:t>自提、派送以及自提和派送混合。鼓励用户选择自提。</a:t>
            </a:r>
            <a:endParaRPr kumimoji="1" lang="en-US" altLang="zh-CN" sz="1200" kern="0" dirty="0">
              <a:solidFill>
                <a:schemeClr val="tx1">
                  <a:lumMod val="75000"/>
                  <a:lumOff val="25000"/>
                </a:schemeClr>
              </a:solidFill>
              <a:latin typeface="微软雅黑" panose="020B0503020204020204" pitchFamily="34" charset="-122"/>
              <a:ea typeface="微软雅黑" panose="020B0503020204020204" pitchFamily="34" charset="-122"/>
              <a:cs typeface="微软雅黑"/>
            </a:endParaRPr>
          </a:p>
          <a:p>
            <a:pPr>
              <a:lnSpc>
                <a:spcPct val="150000"/>
              </a:lnSpc>
            </a:pPr>
            <a:r>
              <a:rPr kumimoji="1" lang="zh-CN" altLang="en-US"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a:rPr>
              <a:t>开设服务站的基本原则：</a:t>
            </a:r>
            <a:r>
              <a:rPr kumimoji="1"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cs typeface="微软雅黑"/>
              </a:rPr>
              <a:t>与物业管理机构进行官方的正式的合作，甚至作为物业管理机构的附属服务内容之一。</a:t>
            </a:r>
            <a:endParaRPr kumimoji="1" lang="en-US" altLang="zh-CN" sz="1200" kern="0" dirty="0">
              <a:solidFill>
                <a:schemeClr val="tx1">
                  <a:lumMod val="75000"/>
                  <a:lumOff val="25000"/>
                </a:schemeClr>
              </a:solidFill>
              <a:latin typeface="微软雅黑" panose="020B0503020204020204" pitchFamily="34" charset="-122"/>
              <a:ea typeface="微软雅黑" panose="020B0503020204020204" pitchFamily="34" charset="-122"/>
              <a:cs typeface="微软雅黑"/>
            </a:endParaRPr>
          </a:p>
          <a:p>
            <a:pPr>
              <a:lnSpc>
                <a:spcPct val="150000"/>
              </a:lnSpc>
            </a:pPr>
            <a:r>
              <a:rPr kumimoji="1"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cs typeface="微软雅黑"/>
              </a:rPr>
              <a:t>在大学校园，亦是与校方进行官方的合作，需要校方以可接受的价格提供适于运营的场地及配套条件。</a:t>
            </a:r>
            <a:endParaRPr kumimoji="1" lang="en-US" altLang="zh-CN" sz="1200" kern="0" dirty="0">
              <a:solidFill>
                <a:schemeClr val="tx1">
                  <a:lumMod val="75000"/>
                  <a:lumOff val="25000"/>
                </a:schemeClr>
              </a:solidFill>
              <a:latin typeface="微软雅黑" panose="020B0503020204020204" pitchFamily="34" charset="-122"/>
              <a:ea typeface="微软雅黑" panose="020B0503020204020204" pitchFamily="34" charset="-122"/>
              <a:cs typeface="微软雅黑"/>
            </a:endParaRPr>
          </a:p>
          <a:p>
            <a:pPr>
              <a:lnSpc>
                <a:spcPct val="150000"/>
              </a:lnSpc>
            </a:pPr>
            <a:endParaRPr kumimoji="1" lang="en-US" altLang="zh-CN" sz="1200" kern="0" dirty="0">
              <a:solidFill>
                <a:schemeClr val="tx1">
                  <a:lumMod val="75000"/>
                  <a:lumOff val="25000"/>
                </a:schemeClr>
              </a:solidFill>
              <a:latin typeface="微软雅黑" panose="020B0503020204020204" pitchFamily="34" charset="-122"/>
              <a:ea typeface="微软雅黑" panose="020B0503020204020204" pitchFamily="34" charset="-122"/>
              <a:cs typeface="微软雅黑"/>
            </a:endParaRPr>
          </a:p>
        </p:txBody>
      </p:sp>
      <p:pic>
        <p:nvPicPr>
          <p:cNvPr id="19" name="图片 18"/>
          <p:cNvPicPr>
            <a:picLocks noChangeAspect="1"/>
          </p:cNvPicPr>
          <p:nvPr/>
        </p:nvPicPr>
        <p:blipFill>
          <a:blip r:embed="rId1" cstate="print"/>
          <a:stretch>
            <a:fillRect/>
          </a:stretch>
        </p:blipFill>
        <p:spPr>
          <a:xfrm>
            <a:off x="7377344" y="4558320"/>
            <a:ext cx="1374771" cy="33636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217025"/>
            <a:ext cx="9144000" cy="5903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kumimoji="1" lang="zh-CN" altLang="en-US" sz="2100" b="1" kern="0" dirty="0">
                <a:ln>
                  <a:solidFill>
                    <a:schemeClr val="accent2">
                      <a:lumMod val="75000"/>
                    </a:schemeClr>
                  </a:solidFill>
                </a:ln>
                <a:solidFill>
                  <a:schemeClr val="bg1"/>
                </a:solidFill>
                <a:latin typeface="微软雅黑" panose="020B0503020204020204" pitchFamily="34" charset="-122"/>
                <a:ea typeface="微软雅黑" panose="020B0503020204020204" pitchFamily="34" charset="-122"/>
                <a:cs typeface="微软雅黑"/>
              </a:rPr>
              <a:t>指尖快递服务站运营状况</a:t>
            </a:r>
            <a:endParaRPr kumimoji="1" lang="zh-CN" altLang="en-US" sz="2100" b="1" kern="0" dirty="0">
              <a:ln>
                <a:solidFill>
                  <a:schemeClr val="accent2">
                    <a:lumMod val="75000"/>
                  </a:schemeClr>
                </a:solidFill>
              </a:ln>
              <a:solidFill>
                <a:schemeClr val="bg1"/>
              </a:solidFill>
              <a:latin typeface="微软雅黑" panose="020B0503020204020204" pitchFamily="34" charset="-122"/>
              <a:ea typeface="微软雅黑" panose="020B0503020204020204" pitchFamily="34" charset="-122"/>
              <a:cs typeface="微软雅黑"/>
            </a:endParaRPr>
          </a:p>
        </p:txBody>
      </p:sp>
      <p:sp>
        <p:nvSpPr>
          <p:cNvPr id="12" name="文本框 11"/>
          <p:cNvSpPr txBox="1"/>
          <p:nvPr/>
        </p:nvSpPr>
        <p:spPr>
          <a:xfrm>
            <a:off x="676406" y="1301311"/>
            <a:ext cx="7838485" cy="2837137"/>
          </a:xfrm>
          <a:prstGeom prst="rect">
            <a:avLst/>
          </a:prstGeom>
          <a:noFill/>
        </p:spPr>
        <p:txBody>
          <a:bodyPr wrap="square" lIns="68580" tIns="34290" rIns="68580" bIns="34290" rtlCol="0" anchor="t">
            <a:noAutofit/>
          </a:bodyPr>
          <a:lstStyle/>
          <a:p>
            <a:pPr>
              <a:lnSpc>
                <a:spcPct val="150000"/>
              </a:lnSpc>
            </a:pPr>
            <a:r>
              <a:rPr kumimoji="1" lang="zh-CN" altLang="en-US" kern="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a:rPr>
              <a:t>从</a:t>
            </a:r>
            <a:r>
              <a:rPr kumimoji="1" lang="en-US" altLang="zh-CN" kern="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a:rPr>
              <a:t>2015</a:t>
            </a:r>
            <a:r>
              <a:rPr kumimoji="1" lang="zh-CN" altLang="en-US" kern="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a:rPr>
              <a:t>年</a:t>
            </a:r>
            <a:r>
              <a:rPr kumimoji="1" lang="en-US" altLang="zh-CN" kern="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a:rPr>
              <a:t>4</a:t>
            </a:r>
            <a:r>
              <a:rPr kumimoji="1" lang="zh-CN" altLang="en-US" kern="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a:rPr>
              <a:t>月开始至</a:t>
            </a:r>
            <a:r>
              <a:rPr kumimoji="1" lang="en-US" altLang="zh-CN" kern="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a:rPr>
              <a:t>2016</a:t>
            </a:r>
            <a:r>
              <a:rPr kumimoji="1" lang="zh-CN" altLang="en-US" kern="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a:rPr>
              <a:t>年</a:t>
            </a:r>
            <a:r>
              <a:rPr kumimoji="1" lang="en-US" altLang="zh-CN" kern="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a:rPr>
              <a:t>11</a:t>
            </a:r>
            <a:r>
              <a:rPr kumimoji="1" lang="zh-CN" altLang="en-US" kern="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a:rPr>
              <a:t>月底，在</a:t>
            </a:r>
            <a:r>
              <a:rPr kumimoji="1" lang="en-US" altLang="zh-CN" kern="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a:rPr>
              <a:t>7</a:t>
            </a:r>
            <a:r>
              <a:rPr kumimoji="1" lang="zh-CN" altLang="en-US" kern="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a:rPr>
              <a:t>个城市投入运营的站点为</a:t>
            </a:r>
            <a:r>
              <a:rPr kumimoji="1" lang="en-US" altLang="zh-CN" kern="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a:rPr>
              <a:t>150</a:t>
            </a:r>
            <a:r>
              <a:rPr kumimoji="1" lang="zh-CN" altLang="en-US" kern="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a:rPr>
              <a:t>个。</a:t>
            </a:r>
            <a:endParaRPr kumimoji="1" lang="en-US" altLang="zh-CN" kern="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a:endParaRPr>
          </a:p>
          <a:p>
            <a:pPr>
              <a:lnSpc>
                <a:spcPct val="150000"/>
              </a:lnSpc>
            </a:pPr>
            <a:r>
              <a:rPr kumimoji="1" lang="zh-CN" altLang="en-US" kern="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a:rPr>
              <a:t>总派件量超过</a:t>
            </a:r>
            <a:r>
              <a:rPr kumimoji="1" lang="en-US" altLang="zh-CN" kern="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a:rPr>
              <a:t>1,000</a:t>
            </a:r>
            <a:r>
              <a:rPr kumimoji="1" lang="zh-CN" altLang="en-US" kern="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a:rPr>
              <a:t>万件，揽件超</a:t>
            </a:r>
            <a:r>
              <a:rPr kumimoji="1" lang="en-US" altLang="zh-CN" kern="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a:rPr>
              <a:t>20</a:t>
            </a:r>
            <a:r>
              <a:rPr kumimoji="1" lang="zh-CN" altLang="en-US" kern="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a:rPr>
              <a:t>万票。揽派比约为</a:t>
            </a:r>
            <a:r>
              <a:rPr kumimoji="1" lang="en-US" altLang="zh-CN" kern="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a:rPr>
              <a:t>2%</a:t>
            </a:r>
            <a:r>
              <a:rPr kumimoji="1" lang="zh-CN" altLang="en-US" kern="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a:rPr>
              <a:t>。</a:t>
            </a:r>
            <a:endParaRPr kumimoji="1" lang="en-US" altLang="zh-CN" kern="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a:endParaRPr>
          </a:p>
          <a:p>
            <a:pPr>
              <a:lnSpc>
                <a:spcPct val="150000"/>
              </a:lnSpc>
            </a:pPr>
            <a:r>
              <a:rPr kumimoji="1" lang="zh-CN" altLang="en-US" kern="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a:rPr>
              <a:t>最高日处理件量为</a:t>
            </a:r>
            <a:r>
              <a:rPr kumimoji="1" lang="en-US" altLang="zh-CN" kern="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a:rPr>
              <a:t>15</a:t>
            </a:r>
            <a:r>
              <a:rPr kumimoji="1" lang="zh-CN" altLang="en-US" kern="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a:rPr>
              <a:t>万件，</a:t>
            </a:r>
            <a:r>
              <a:rPr kumimoji="1" lang="en-US" altLang="zh-CN" kern="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a:rPr>
              <a:t>2016</a:t>
            </a:r>
            <a:r>
              <a:rPr kumimoji="1" lang="zh-CN" altLang="en-US" kern="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a:rPr>
              <a:t>年</a:t>
            </a:r>
            <a:r>
              <a:rPr kumimoji="1" lang="en-US" altLang="zh-CN" kern="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a:rPr>
              <a:t>11</a:t>
            </a:r>
            <a:r>
              <a:rPr kumimoji="1" lang="zh-CN" altLang="en-US" kern="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a:rPr>
              <a:t>月单月件量超过</a:t>
            </a:r>
            <a:r>
              <a:rPr kumimoji="1" lang="en-US" altLang="zh-CN" kern="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a:rPr>
              <a:t>120</a:t>
            </a:r>
            <a:r>
              <a:rPr kumimoji="1" lang="zh-CN" altLang="en-US" kern="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a:rPr>
              <a:t>万件。</a:t>
            </a:r>
            <a:endParaRPr kumimoji="1" lang="en-US" altLang="zh-CN" kern="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a:endParaRPr>
          </a:p>
          <a:p>
            <a:pPr>
              <a:lnSpc>
                <a:spcPct val="150000"/>
              </a:lnSpc>
            </a:pPr>
            <a:endParaRPr kumimoji="1" lang="en-US" altLang="zh-CN"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a:endParaRPr>
          </a:p>
          <a:p>
            <a:pPr>
              <a:lnSpc>
                <a:spcPct val="150000"/>
              </a:lnSpc>
            </a:pPr>
            <a:r>
              <a:rPr kumimoji="1" lang="zh-CN" altLang="en-US" b="1" kern="0" dirty="0" smtClean="0">
                <a:solidFill>
                  <a:srgbClr val="FF0000"/>
                </a:solidFill>
                <a:latin typeface="微软雅黑" panose="020B0503020204020204" pitchFamily="34" charset="-122"/>
                <a:ea typeface="微软雅黑" panose="020B0503020204020204" pitchFamily="34" charset="-122"/>
                <a:cs typeface="微软雅黑"/>
              </a:rPr>
              <a:t>业务合作伙伴包括：</a:t>
            </a:r>
            <a:endParaRPr kumimoji="1" lang="en-US" altLang="zh-CN" b="1" kern="0" dirty="0" smtClean="0">
              <a:solidFill>
                <a:srgbClr val="FF0000"/>
              </a:solidFill>
              <a:latin typeface="微软雅黑" panose="020B0503020204020204" pitchFamily="34" charset="-122"/>
              <a:ea typeface="微软雅黑" panose="020B0503020204020204" pitchFamily="34" charset="-122"/>
              <a:cs typeface="微软雅黑"/>
            </a:endParaRPr>
          </a:p>
          <a:p>
            <a:pPr>
              <a:lnSpc>
                <a:spcPct val="150000"/>
              </a:lnSpc>
            </a:pPr>
            <a:r>
              <a:rPr kumimoji="1" lang="en-US" altLang="zh-CN" kern="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a:rPr>
              <a:t>1</a:t>
            </a:r>
            <a:r>
              <a:rPr kumimoji="1" lang="zh-CN" altLang="en-US" kern="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a:rPr>
              <a:t>，与所有快递公司均有各种形式的合作。</a:t>
            </a:r>
            <a:endParaRPr kumimoji="1" lang="en-US" altLang="zh-CN" kern="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a:endParaRPr>
          </a:p>
          <a:p>
            <a:pPr>
              <a:lnSpc>
                <a:spcPct val="150000"/>
              </a:lnSpc>
            </a:pPr>
            <a:r>
              <a:rPr kumimoji="1" lang="en-US" altLang="zh-CN" kern="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a:rPr>
              <a:t>2</a:t>
            </a:r>
            <a:r>
              <a:rPr kumimoji="1" lang="zh-CN" altLang="en-US" kern="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a:rPr>
              <a:t>，除与快递公司的合作以外，还包括京东自提、京东速递、苏宁易购（在接入）、唯品会、一号店、当当网、亚马逊、本来生活、非凡洗衣、</a:t>
            </a:r>
            <a:r>
              <a:rPr kumimoji="1" lang="en-US" altLang="zh-CN" kern="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a:rPr>
              <a:t>e</a:t>
            </a:r>
            <a:r>
              <a:rPr kumimoji="1" lang="zh-CN" altLang="en-US" kern="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a:rPr>
              <a:t>袋洗、</a:t>
            </a:r>
            <a:r>
              <a:rPr kumimoji="1" lang="en-US" altLang="zh-CN" kern="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a:rPr>
              <a:t>5100</a:t>
            </a:r>
            <a:r>
              <a:rPr kumimoji="1" lang="zh-CN" altLang="en-US" kern="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a:rPr>
              <a:t>水业等电子商务公司及其它公司（这个名单一直在加长中！）。</a:t>
            </a:r>
            <a:endParaRPr kumimoji="1" lang="en-US" altLang="zh-CN" kern="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a:endParaRPr>
          </a:p>
          <a:p>
            <a:pPr>
              <a:lnSpc>
                <a:spcPct val="150000"/>
              </a:lnSpc>
            </a:pPr>
            <a:endParaRPr kumimoji="1" lang="en-US" altLang="zh-CN" b="1" kern="0"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a:endParaRPr>
          </a:p>
          <a:p>
            <a:pPr>
              <a:lnSpc>
                <a:spcPct val="150000"/>
              </a:lnSpc>
            </a:pPr>
            <a:endParaRPr kumimoji="1" lang="en-US" altLang="zh-CN" sz="1200" kern="0" dirty="0">
              <a:solidFill>
                <a:schemeClr val="tx1">
                  <a:lumMod val="75000"/>
                  <a:lumOff val="25000"/>
                </a:schemeClr>
              </a:solidFill>
              <a:latin typeface="微软雅黑" panose="020B0503020204020204" pitchFamily="34" charset="-122"/>
              <a:ea typeface="微软雅黑" panose="020B0503020204020204" pitchFamily="34" charset="-122"/>
              <a:cs typeface="微软雅黑"/>
            </a:endParaRPr>
          </a:p>
        </p:txBody>
      </p:sp>
      <p:pic>
        <p:nvPicPr>
          <p:cNvPr id="19" name="图片 18"/>
          <p:cNvPicPr>
            <a:picLocks noChangeAspect="1"/>
          </p:cNvPicPr>
          <p:nvPr/>
        </p:nvPicPr>
        <p:blipFill>
          <a:blip r:embed="rId1" cstate="print"/>
          <a:stretch>
            <a:fillRect/>
          </a:stretch>
        </p:blipFill>
        <p:spPr>
          <a:xfrm>
            <a:off x="7377344" y="4558320"/>
            <a:ext cx="1374771" cy="336368"/>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6" descr="矩形 21 拷贝"/>
          <p:cNvPicPr>
            <a:picLocks noChangeAspect="1" noChangeArrowheads="1"/>
          </p:cNvPicPr>
          <p:nvPr/>
        </p:nvPicPr>
        <p:blipFill>
          <a:blip r:embed="rId1" cstate="print"/>
          <a:srcRect/>
          <a:stretch>
            <a:fillRect/>
          </a:stretch>
        </p:blipFill>
        <p:spPr bwMode="auto">
          <a:xfrm>
            <a:off x="695326" y="2613025"/>
            <a:ext cx="7635875" cy="712788"/>
          </a:xfrm>
          <a:prstGeom prst="rect">
            <a:avLst/>
          </a:prstGeom>
          <a:noFill/>
          <a:ln w="9525">
            <a:noFill/>
            <a:miter lim="800000"/>
            <a:headEnd/>
            <a:tailEnd/>
          </a:ln>
        </p:spPr>
      </p:pic>
      <p:pic>
        <p:nvPicPr>
          <p:cNvPr id="46084" name="图片 1"/>
          <p:cNvPicPr>
            <a:picLocks noChangeAspect="1" noChangeArrowheads="1"/>
          </p:cNvPicPr>
          <p:nvPr/>
        </p:nvPicPr>
        <p:blipFill>
          <a:blip r:embed="rId2" cstate="print"/>
          <a:srcRect/>
          <a:stretch>
            <a:fillRect/>
          </a:stretch>
        </p:blipFill>
        <p:spPr bwMode="auto">
          <a:xfrm>
            <a:off x="6135689" y="1279526"/>
            <a:ext cx="427037" cy="420688"/>
          </a:xfrm>
          <a:prstGeom prst="rect">
            <a:avLst/>
          </a:prstGeom>
          <a:noFill/>
          <a:ln w="9525">
            <a:noFill/>
            <a:miter lim="800000"/>
            <a:headEnd/>
            <a:tailEnd/>
          </a:ln>
        </p:spPr>
      </p:pic>
      <p:pic>
        <p:nvPicPr>
          <p:cNvPr id="46085" name="Picture 2" descr="矩形 1 拷贝 2"/>
          <p:cNvPicPr>
            <a:picLocks noChangeAspect="1" noChangeArrowheads="1"/>
          </p:cNvPicPr>
          <p:nvPr/>
        </p:nvPicPr>
        <p:blipFill>
          <a:blip r:embed="rId3" cstate="print"/>
          <a:srcRect/>
          <a:stretch>
            <a:fillRect/>
          </a:stretch>
        </p:blipFill>
        <p:spPr bwMode="auto">
          <a:xfrm>
            <a:off x="285751" y="268288"/>
            <a:ext cx="409575" cy="457200"/>
          </a:xfrm>
          <a:prstGeom prst="rect">
            <a:avLst/>
          </a:prstGeom>
          <a:noFill/>
          <a:ln w="9525">
            <a:noFill/>
            <a:miter lim="800000"/>
            <a:headEnd/>
            <a:tailEnd/>
          </a:ln>
        </p:spPr>
      </p:pic>
      <p:pic>
        <p:nvPicPr>
          <p:cNvPr id="46086" name="Picture 3" descr="矩形 1 拷贝"/>
          <p:cNvPicPr>
            <a:picLocks noChangeAspect="1" noChangeArrowheads="1"/>
          </p:cNvPicPr>
          <p:nvPr/>
        </p:nvPicPr>
        <p:blipFill>
          <a:blip r:embed="rId4" cstate="print"/>
          <a:srcRect/>
          <a:stretch>
            <a:fillRect/>
          </a:stretch>
        </p:blipFill>
        <p:spPr bwMode="auto">
          <a:xfrm>
            <a:off x="-158750" y="268288"/>
            <a:ext cx="393700" cy="457200"/>
          </a:xfrm>
          <a:prstGeom prst="rect">
            <a:avLst/>
          </a:prstGeom>
          <a:noFill/>
          <a:ln w="9525">
            <a:noFill/>
            <a:miter lim="800000"/>
            <a:headEnd/>
            <a:tailEnd/>
          </a:ln>
        </p:spPr>
      </p:pic>
      <p:pic>
        <p:nvPicPr>
          <p:cNvPr id="46087" name="Picture 5" descr="矩形 2"/>
          <p:cNvPicPr>
            <a:picLocks noChangeAspect="1" noChangeArrowheads="1"/>
          </p:cNvPicPr>
          <p:nvPr/>
        </p:nvPicPr>
        <p:blipFill>
          <a:blip r:embed="rId5" cstate="print"/>
          <a:srcRect/>
          <a:stretch>
            <a:fillRect/>
          </a:stretch>
        </p:blipFill>
        <p:spPr bwMode="auto">
          <a:xfrm>
            <a:off x="0" y="4579939"/>
            <a:ext cx="9144000" cy="638175"/>
          </a:xfrm>
          <a:prstGeom prst="rect">
            <a:avLst/>
          </a:prstGeom>
          <a:noFill/>
          <a:ln w="9525">
            <a:noFill/>
            <a:miter lim="800000"/>
            <a:headEnd/>
            <a:tailEnd/>
          </a:ln>
        </p:spPr>
      </p:pic>
      <p:sp>
        <p:nvSpPr>
          <p:cNvPr id="46088" name="TextBox 7"/>
          <p:cNvSpPr txBox="1">
            <a:spLocks noChangeArrowheads="1"/>
          </p:cNvSpPr>
          <p:nvPr/>
        </p:nvSpPr>
        <p:spPr bwMode="auto">
          <a:xfrm>
            <a:off x="695325" y="263525"/>
            <a:ext cx="4427538" cy="415496"/>
          </a:xfrm>
          <a:prstGeom prst="rect">
            <a:avLst/>
          </a:prstGeom>
          <a:noFill/>
          <a:ln w="9525">
            <a:noFill/>
            <a:miter lim="800000"/>
          </a:ln>
        </p:spPr>
        <p:txBody>
          <a:bodyPr lIns="91438" tIns="45719" rIns="91438" bIns="45719">
            <a:spAutoFit/>
          </a:bodyPr>
          <a:lstStyle/>
          <a:p>
            <a:r>
              <a:rPr lang="zh-CN" altLang="en-US" sz="2100" dirty="0">
                <a:latin typeface="微软雅黑" panose="020B0503020204020204" pitchFamily="34" charset="-122"/>
                <a:ea typeface="微软雅黑" panose="020B0503020204020204" pitchFamily="34" charset="-122"/>
                <a:cs typeface="Arial Unicode MS" pitchFamily="34" charset="-122"/>
              </a:rPr>
              <a:t>合作伙伴</a:t>
            </a:r>
            <a:endParaRPr lang="zh-CN" altLang="en-US" sz="2100" dirty="0">
              <a:latin typeface="微软雅黑" panose="020B0503020204020204" pitchFamily="34" charset="-122"/>
              <a:ea typeface="微软雅黑" panose="020B0503020204020204" pitchFamily="34" charset="-122"/>
              <a:cs typeface="Arial Unicode MS" pitchFamily="34" charset="-122"/>
            </a:endParaRPr>
          </a:p>
        </p:txBody>
      </p:sp>
      <p:pic>
        <p:nvPicPr>
          <p:cNvPr id="46089" name="Picture 7"/>
          <p:cNvPicPr>
            <a:picLocks noChangeAspect="1" noChangeArrowheads="1"/>
          </p:cNvPicPr>
          <p:nvPr/>
        </p:nvPicPr>
        <p:blipFill>
          <a:blip r:embed="rId6" cstate="print"/>
          <a:srcRect/>
          <a:stretch>
            <a:fillRect/>
          </a:stretch>
        </p:blipFill>
        <p:spPr bwMode="auto">
          <a:xfrm>
            <a:off x="8196263" y="4438650"/>
            <a:ext cx="695325" cy="704850"/>
          </a:xfrm>
          <a:prstGeom prst="rect">
            <a:avLst/>
          </a:prstGeom>
          <a:noFill/>
          <a:ln w="9525">
            <a:noFill/>
            <a:miter lim="800000"/>
            <a:headEnd/>
            <a:tailEnd/>
          </a:ln>
        </p:spPr>
      </p:pic>
      <p:pic>
        <p:nvPicPr>
          <p:cNvPr id="46090" name="Picture 7" descr="组 30"/>
          <p:cNvPicPr>
            <a:picLocks noChangeAspect="1" noChangeArrowheads="1"/>
          </p:cNvPicPr>
          <p:nvPr/>
        </p:nvPicPr>
        <p:blipFill>
          <a:blip r:embed="rId7" cstate="print"/>
          <a:srcRect/>
          <a:stretch>
            <a:fillRect/>
          </a:stretch>
        </p:blipFill>
        <p:spPr bwMode="auto">
          <a:xfrm>
            <a:off x="695326" y="1416050"/>
            <a:ext cx="7635875" cy="1152525"/>
          </a:xfrm>
          <a:prstGeom prst="rect">
            <a:avLst/>
          </a:prstGeom>
          <a:noFill/>
          <a:ln w="9525">
            <a:noFill/>
            <a:miter lim="800000"/>
            <a:headEnd/>
            <a:tailEnd/>
          </a:ln>
        </p:spPr>
      </p:pic>
      <p:sp>
        <p:nvSpPr>
          <p:cNvPr id="46091" name="TextBox 8"/>
          <p:cNvSpPr txBox="1">
            <a:spLocks noChangeArrowheads="1"/>
          </p:cNvSpPr>
          <p:nvPr/>
        </p:nvSpPr>
        <p:spPr bwMode="auto">
          <a:xfrm>
            <a:off x="6845300" y="1862139"/>
            <a:ext cx="1181100" cy="522287"/>
          </a:xfrm>
          <a:prstGeom prst="rect">
            <a:avLst/>
          </a:prstGeom>
          <a:noFill/>
          <a:ln w="9525">
            <a:noFill/>
            <a:miter lim="800000"/>
          </a:ln>
        </p:spPr>
        <p:txBody>
          <a:bodyPr lIns="91438" tIns="45719" rIns="91438" bIns="45719">
            <a:spAutoFit/>
          </a:bodyPr>
          <a:lstStyle/>
          <a:p>
            <a:r>
              <a:rPr lang="zh-CN" altLang="en-US" sz="2800" b="1" dirty="0">
                <a:latin typeface="经典综艺体简" pitchFamily="49" charset="-122"/>
                <a:ea typeface="经典综艺体简" pitchFamily="49" charset="-122"/>
              </a:rPr>
              <a:t>物业</a:t>
            </a:r>
            <a:endParaRPr lang="en-US" altLang="zh-CN" sz="2800" b="1" dirty="0">
              <a:latin typeface="经典综艺体简" pitchFamily="49" charset="-122"/>
              <a:ea typeface="经典综艺体简" pitchFamily="49" charset="-122"/>
            </a:endParaRPr>
          </a:p>
        </p:txBody>
      </p:sp>
      <p:sp>
        <p:nvSpPr>
          <p:cNvPr id="46092" name="TextBox 9"/>
          <p:cNvSpPr txBox="1">
            <a:spLocks noChangeArrowheads="1"/>
          </p:cNvSpPr>
          <p:nvPr/>
        </p:nvSpPr>
        <p:spPr bwMode="auto">
          <a:xfrm>
            <a:off x="6854825" y="2613026"/>
            <a:ext cx="1179513" cy="523875"/>
          </a:xfrm>
          <a:prstGeom prst="rect">
            <a:avLst/>
          </a:prstGeom>
          <a:noFill/>
          <a:ln w="9525">
            <a:noFill/>
            <a:miter lim="800000"/>
          </a:ln>
        </p:spPr>
        <p:txBody>
          <a:bodyPr lIns="91438" tIns="45719" rIns="91438" bIns="45719">
            <a:spAutoFit/>
          </a:bodyPr>
          <a:lstStyle/>
          <a:p>
            <a:r>
              <a:rPr lang="zh-CN" altLang="en-US" sz="2800" b="1" dirty="0">
                <a:latin typeface="经典综艺体简" pitchFamily="49" charset="-122"/>
                <a:ea typeface="经典综艺体简" pitchFamily="49" charset="-122"/>
              </a:rPr>
              <a:t>快递</a:t>
            </a:r>
            <a:endParaRPr lang="en-US" altLang="zh-CN" sz="2800" b="1" dirty="0">
              <a:latin typeface="经典综艺体简" pitchFamily="49" charset="-122"/>
              <a:ea typeface="经典综艺体简" pitchFamily="49" charset="-122"/>
            </a:endParaRPr>
          </a:p>
        </p:txBody>
      </p:sp>
      <p:pic>
        <p:nvPicPr>
          <p:cNvPr id="46093" name="图片 1"/>
          <p:cNvPicPr>
            <a:picLocks noChangeAspect="1" noChangeArrowheads="1"/>
          </p:cNvPicPr>
          <p:nvPr/>
        </p:nvPicPr>
        <p:blipFill>
          <a:blip r:embed="rId8" cstate="print"/>
          <a:srcRect/>
          <a:stretch>
            <a:fillRect/>
          </a:stretch>
        </p:blipFill>
        <p:spPr bwMode="auto">
          <a:xfrm>
            <a:off x="813567" y="805082"/>
            <a:ext cx="1244600" cy="425450"/>
          </a:xfrm>
          <a:prstGeom prst="rect">
            <a:avLst/>
          </a:prstGeom>
          <a:noFill/>
          <a:ln w="9525">
            <a:noFill/>
            <a:miter lim="800000"/>
            <a:headEnd/>
            <a:tailEnd/>
          </a:ln>
        </p:spPr>
      </p:pic>
      <p:pic>
        <p:nvPicPr>
          <p:cNvPr id="46094" name="图片 1"/>
          <p:cNvPicPr>
            <a:picLocks noChangeAspect="1" noChangeArrowheads="1"/>
          </p:cNvPicPr>
          <p:nvPr/>
        </p:nvPicPr>
        <p:blipFill>
          <a:blip r:embed="rId9" cstate="print"/>
          <a:srcRect/>
          <a:stretch>
            <a:fillRect/>
          </a:stretch>
        </p:blipFill>
        <p:spPr bwMode="auto">
          <a:xfrm>
            <a:off x="796926" y="1487489"/>
            <a:ext cx="896938" cy="492125"/>
          </a:xfrm>
          <a:prstGeom prst="rect">
            <a:avLst/>
          </a:prstGeom>
          <a:noFill/>
          <a:ln w="9525">
            <a:noFill/>
            <a:miter lim="800000"/>
            <a:headEnd/>
            <a:tailEnd/>
          </a:ln>
        </p:spPr>
      </p:pic>
      <p:pic>
        <p:nvPicPr>
          <p:cNvPr id="46095" name="图片 1"/>
          <p:cNvPicPr>
            <a:picLocks noChangeAspect="1" noChangeArrowheads="1"/>
          </p:cNvPicPr>
          <p:nvPr/>
        </p:nvPicPr>
        <p:blipFill>
          <a:blip r:embed="rId10" cstate="print"/>
          <a:srcRect/>
          <a:stretch>
            <a:fillRect/>
          </a:stretch>
        </p:blipFill>
        <p:spPr bwMode="auto">
          <a:xfrm>
            <a:off x="763589" y="1978026"/>
            <a:ext cx="930275" cy="539750"/>
          </a:xfrm>
          <a:prstGeom prst="rect">
            <a:avLst/>
          </a:prstGeom>
          <a:noFill/>
          <a:ln w="9525">
            <a:noFill/>
            <a:miter lim="800000"/>
            <a:headEnd/>
            <a:tailEnd/>
          </a:ln>
        </p:spPr>
      </p:pic>
      <p:pic>
        <p:nvPicPr>
          <p:cNvPr id="46096" name="图片 1"/>
          <p:cNvPicPr>
            <a:picLocks noChangeAspect="1" noChangeArrowheads="1"/>
          </p:cNvPicPr>
          <p:nvPr/>
        </p:nvPicPr>
        <p:blipFill>
          <a:blip r:embed="rId11" cstate="print"/>
          <a:srcRect/>
          <a:stretch>
            <a:fillRect/>
          </a:stretch>
        </p:blipFill>
        <p:spPr bwMode="auto">
          <a:xfrm>
            <a:off x="2063803" y="1065213"/>
            <a:ext cx="1397000" cy="422275"/>
          </a:xfrm>
          <a:prstGeom prst="rect">
            <a:avLst/>
          </a:prstGeom>
          <a:noFill/>
          <a:ln w="9525">
            <a:noFill/>
            <a:miter lim="800000"/>
            <a:headEnd/>
            <a:tailEnd/>
          </a:ln>
        </p:spPr>
      </p:pic>
      <p:pic>
        <p:nvPicPr>
          <p:cNvPr id="46097" name="图片 1"/>
          <p:cNvPicPr>
            <a:picLocks noChangeAspect="1" noChangeArrowheads="1"/>
          </p:cNvPicPr>
          <p:nvPr/>
        </p:nvPicPr>
        <p:blipFill>
          <a:blip r:embed="rId12" cstate="print"/>
          <a:srcRect/>
          <a:stretch>
            <a:fillRect/>
          </a:stretch>
        </p:blipFill>
        <p:spPr bwMode="auto">
          <a:xfrm>
            <a:off x="2074863" y="1651001"/>
            <a:ext cx="830262" cy="328613"/>
          </a:xfrm>
          <a:prstGeom prst="rect">
            <a:avLst/>
          </a:prstGeom>
          <a:noFill/>
          <a:ln w="9525">
            <a:noFill/>
            <a:miter lim="800000"/>
            <a:headEnd/>
            <a:tailEnd/>
          </a:ln>
        </p:spPr>
      </p:pic>
      <p:pic>
        <p:nvPicPr>
          <p:cNvPr id="46098" name="图片 1"/>
          <p:cNvPicPr>
            <a:picLocks noChangeAspect="1" noChangeArrowheads="1"/>
          </p:cNvPicPr>
          <p:nvPr/>
        </p:nvPicPr>
        <p:blipFill>
          <a:blip r:embed="rId13" cstate="print"/>
          <a:srcRect/>
          <a:stretch>
            <a:fillRect/>
          </a:stretch>
        </p:blipFill>
        <p:spPr bwMode="auto">
          <a:xfrm>
            <a:off x="3073401" y="1490664"/>
            <a:ext cx="796925" cy="750887"/>
          </a:xfrm>
          <a:prstGeom prst="rect">
            <a:avLst/>
          </a:prstGeom>
          <a:noFill/>
          <a:ln w="9525">
            <a:noFill/>
            <a:miter lim="800000"/>
            <a:headEnd/>
            <a:tailEnd/>
          </a:ln>
        </p:spPr>
      </p:pic>
      <p:pic>
        <p:nvPicPr>
          <p:cNvPr id="46099" name="Picture 13"/>
          <p:cNvPicPr>
            <a:picLocks noChangeAspect="1" noChangeArrowheads="1"/>
          </p:cNvPicPr>
          <p:nvPr/>
        </p:nvPicPr>
        <p:blipFill>
          <a:blip r:embed="rId14" cstate="print"/>
          <a:srcRect/>
          <a:stretch>
            <a:fillRect/>
          </a:stretch>
        </p:blipFill>
        <p:spPr bwMode="auto">
          <a:xfrm>
            <a:off x="2535721" y="322303"/>
            <a:ext cx="855663" cy="663575"/>
          </a:xfrm>
          <a:prstGeom prst="rect">
            <a:avLst/>
          </a:prstGeom>
          <a:noFill/>
          <a:ln w="9525">
            <a:noFill/>
            <a:miter lim="800000"/>
            <a:headEnd/>
            <a:tailEnd/>
          </a:ln>
        </p:spPr>
      </p:pic>
      <p:pic>
        <p:nvPicPr>
          <p:cNvPr id="46100" name="图片 1"/>
          <p:cNvPicPr>
            <a:picLocks noChangeAspect="1" noChangeArrowheads="1"/>
          </p:cNvPicPr>
          <p:nvPr/>
        </p:nvPicPr>
        <p:blipFill>
          <a:blip r:embed="rId15" cstate="print"/>
          <a:srcRect/>
          <a:stretch>
            <a:fillRect/>
          </a:stretch>
        </p:blipFill>
        <p:spPr bwMode="auto">
          <a:xfrm>
            <a:off x="6481818" y="665546"/>
            <a:ext cx="1168400" cy="455613"/>
          </a:xfrm>
          <a:prstGeom prst="rect">
            <a:avLst/>
          </a:prstGeom>
          <a:noFill/>
          <a:ln w="9525">
            <a:noFill/>
            <a:miter lim="800000"/>
            <a:headEnd/>
            <a:tailEnd/>
          </a:ln>
        </p:spPr>
      </p:pic>
      <p:pic>
        <p:nvPicPr>
          <p:cNvPr id="46101" name="图片 12" descr="图片5"/>
          <p:cNvPicPr>
            <a:picLocks noChangeAspect="1" noChangeArrowheads="1"/>
          </p:cNvPicPr>
          <p:nvPr/>
        </p:nvPicPr>
        <p:blipFill>
          <a:blip r:embed="rId16" cstate="print"/>
          <a:srcRect/>
          <a:stretch>
            <a:fillRect/>
          </a:stretch>
        </p:blipFill>
        <p:spPr bwMode="auto">
          <a:xfrm>
            <a:off x="3722032" y="689797"/>
            <a:ext cx="1495425" cy="514350"/>
          </a:xfrm>
          <a:prstGeom prst="rect">
            <a:avLst/>
          </a:prstGeom>
          <a:noFill/>
          <a:ln w="9525">
            <a:noFill/>
            <a:miter lim="800000"/>
            <a:headEnd/>
            <a:tailEnd/>
          </a:ln>
        </p:spPr>
      </p:pic>
      <p:pic>
        <p:nvPicPr>
          <p:cNvPr id="46102" name="图片 6" descr="图片2"/>
          <p:cNvPicPr>
            <a:picLocks noChangeAspect="1" noChangeArrowheads="1"/>
          </p:cNvPicPr>
          <p:nvPr/>
        </p:nvPicPr>
        <p:blipFill>
          <a:blip r:embed="rId17" cstate="print"/>
          <a:srcRect/>
          <a:stretch>
            <a:fillRect/>
          </a:stretch>
        </p:blipFill>
        <p:spPr bwMode="auto">
          <a:xfrm>
            <a:off x="5122864" y="719138"/>
            <a:ext cx="1590675" cy="542925"/>
          </a:xfrm>
          <a:prstGeom prst="rect">
            <a:avLst/>
          </a:prstGeom>
          <a:noFill/>
          <a:ln w="9525">
            <a:noFill/>
            <a:miter lim="800000"/>
            <a:headEnd/>
            <a:tailEnd/>
          </a:ln>
        </p:spPr>
      </p:pic>
      <p:pic>
        <p:nvPicPr>
          <p:cNvPr id="46103" name="Picture 17"/>
          <p:cNvPicPr>
            <a:picLocks noChangeAspect="1" noChangeArrowheads="1"/>
          </p:cNvPicPr>
          <p:nvPr/>
        </p:nvPicPr>
        <p:blipFill>
          <a:blip r:embed="rId18" cstate="print"/>
          <a:srcRect/>
          <a:stretch>
            <a:fillRect/>
          </a:stretch>
        </p:blipFill>
        <p:spPr bwMode="auto">
          <a:xfrm>
            <a:off x="4198939" y="1416050"/>
            <a:ext cx="1514475" cy="476250"/>
          </a:xfrm>
          <a:prstGeom prst="rect">
            <a:avLst/>
          </a:prstGeom>
          <a:noFill/>
          <a:ln w="9525">
            <a:noFill/>
            <a:miter lim="800000"/>
            <a:headEnd/>
            <a:tailEnd/>
          </a:ln>
        </p:spPr>
      </p:pic>
      <p:pic>
        <p:nvPicPr>
          <p:cNvPr id="46104" name="图片 1"/>
          <p:cNvPicPr>
            <a:picLocks noChangeAspect="1" noChangeArrowheads="1"/>
          </p:cNvPicPr>
          <p:nvPr/>
        </p:nvPicPr>
        <p:blipFill>
          <a:blip r:embed="rId19" cstate="print"/>
          <a:srcRect/>
          <a:stretch>
            <a:fillRect/>
          </a:stretch>
        </p:blipFill>
        <p:spPr bwMode="auto">
          <a:xfrm>
            <a:off x="7455969" y="697625"/>
            <a:ext cx="1001027" cy="697624"/>
          </a:xfrm>
          <a:prstGeom prst="rect">
            <a:avLst/>
          </a:prstGeom>
          <a:noFill/>
          <a:ln w="9525">
            <a:noFill/>
            <a:miter lim="800000"/>
            <a:headEnd/>
            <a:tailEnd/>
          </a:ln>
        </p:spPr>
      </p:pic>
      <p:pic>
        <p:nvPicPr>
          <p:cNvPr id="46105" name="图片 1"/>
          <p:cNvPicPr>
            <a:picLocks noChangeAspect="1" noChangeArrowheads="1"/>
          </p:cNvPicPr>
          <p:nvPr/>
        </p:nvPicPr>
        <p:blipFill>
          <a:blip r:embed="rId20" cstate="print"/>
          <a:srcRect/>
          <a:stretch>
            <a:fillRect/>
          </a:stretch>
        </p:blipFill>
        <p:spPr bwMode="auto">
          <a:xfrm>
            <a:off x="1881189" y="2078039"/>
            <a:ext cx="1322387" cy="328612"/>
          </a:xfrm>
          <a:prstGeom prst="rect">
            <a:avLst/>
          </a:prstGeom>
          <a:noFill/>
          <a:ln w="9525">
            <a:noFill/>
            <a:miter lim="800000"/>
            <a:headEnd/>
            <a:tailEnd/>
          </a:ln>
        </p:spPr>
      </p:pic>
      <p:pic>
        <p:nvPicPr>
          <p:cNvPr id="46106" name="图片 1"/>
          <p:cNvPicPr>
            <a:picLocks noChangeAspect="1" noChangeArrowheads="1"/>
          </p:cNvPicPr>
          <p:nvPr/>
        </p:nvPicPr>
        <p:blipFill>
          <a:blip r:embed="rId21" cstate="print"/>
          <a:srcRect/>
          <a:stretch>
            <a:fillRect/>
          </a:stretch>
        </p:blipFill>
        <p:spPr bwMode="auto">
          <a:xfrm>
            <a:off x="3979863" y="1892300"/>
            <a:ext cx="1143000" cy="276225"/>
          </a:xfrm>
          <a:prstGeom prst="rect">
            <a:avLst/>
          </a:prstGeom>
          <a:noFill/>
          <a:ln w="9525">
            <a:noFill/>
            <a:miter lim="800000"/>
            <a:headEnd/>
            <a:tailEnd/>
          </a:ln>
        </p:spPr>
      </p:pic>
      <p:pic>
        <p:nvPicPr>
          <p:cNvPr id="46107" name="图片 1"/>
          <p:cNvPicPr>
            <a:picLocks noChangeAspect="1" noChangeArrowheads="1"/>
          </p:cNvPicPr>
          <p:nvPr/>
        </p:nvPicPr>
        <p:blipFill>
          <a:blip r:embed="rId22" cstate="print"/>
          <a:srcRect/>
          <a:stretch>
            <a:fillRect/>
          </a:stretch>
        </p:blipFill>
        <p:spPr bwMode="auto">
          <a:xfrm>
            <a:off x="5713414" y="1322388"/>
            <a:ext cx="422275" cy="419100"/>
          </a:xfrm>
          <a:prstGeom prst="rect">
            <a:avLst/>
          </a:prstGeom>
          <a:noFill/>
          <a:ln w="9525">
            <a:noFill/>
            <a:miter lim="800000"/>
            <a:headEnd/>
            <a:tailEnd/>
          </a:ln>
        </p:spPr>
      </p:pic>
      <p:pic>
        <p:nvPicPr>
          <p:cNvPr id="46108" name="Picture 23"/>
          <p:cNvPicPr>
            <a:picLocks noChangeAspect="1" noChangeArrowheads="1"/>
          </p:cNvPicPr>
          <p:nvPr/>
        </p:nvPicPr>
        <p:blipFill>
          <a:blip r:embed="rId23" cstate="print"/>
          <a:srcRect/>
          <a:stretch>
            <a:fillRect/>
          </a:stretch>
        </p:blipFill>
        <p:spPr bwMode="auto">
          <a:xfrm>
            <a:off x="695326" y="2727326"/>
            <a:ext cx="1171575" cy="409575"/>
          </a:xfrm>
          <a:prstGeom prst="rect">
            <a:avLst/>
          </a:prstGeom>
          <a:noFill/>
          <a:ln w="9525">
            <a:noFill/>
            <a:miter lim="800000"/>
            <a:headEnd/>
            <a:tailEnd/>
          </a:ln>
        </p:spPr>
      </p:pic>
      <p:pic>
        <p:nvPicPr>
          <p:cNvPr id="46109" name="Picture 24"/>
          <p:cNvPicPr>
            <a:picLocks noChangeAspect="1" noChangeArrowheads="1"/>
          </p:cNvPicPr>
          <p:nvPr/>
        </p:nvPicPr>
        <p:blipFill>
          <a:blip r:embed="rId24" cstate="print"/>
          <a:srcRect/>
          <a:stretch>
            <a:fillRect/>
          </a:stretch>
        </p:blipFill>
        <p:spPr bwMode="auto">
          <a:xfrm>
            <a:off x="775468" y="3239267"/>
            <a:ext cx="1000125" cy="409575"/>
          </a:xfrm>
          <a:prstGeom prst="rect">
            <a:avLst/>
          </a:prstGeom>
          <a:noFill/>
          <a:ln w="9525">
            <a:noFill/>
            <a:miter lim="800000"/>
            <a:headEnd/>
            <a:tailEnd/>
          </a:ln>
        </p:spPr>
      </p:pic>
      <p:pic>
        <p:nvPicPr>
          <p:cNvPr id="46110" name="Picture 25"/>
          <p:cNvPicPr>
            <a:picLocks noChangeAspect="1" noChangeArrowheads="1"/>
          </p:cNvPicPr>
          <p:nvPr/>
        </p:nvPicPr>
        <p:blipFill>
          <a:blip r:embed="rId25" cstate="print"/>
          <a:srcRect/>
          <a:stretch>
            <a:fillRect/>
          </a:stretch>
        </p:blipFill>
        <p:spPr bwMode="auto">
          <a:xfrm>
            <a:off x="1897500" y="2786173"/>
            <a:ext cx="1143000" cy="409575"/>
          </a:xfrm>
          <a:prstGeom prst="rect">
            <a:avLst/>
          </a:prstGeom>
          <a:noFill/>
          <a:ln w="9525">
            <a:noFill/>
            <a:miter lim="800000"/>
            <a:headEnd/>
            <a:tailEnd/>
          </a:ln>
        </p:spPr>
      </p:pic>
      <p:pic>
        <p:nvPicPr>
          <p:cNvPr id="46111" name="Picture 26"/>
          <p:cNvPicPr>
            <a:picLocks noChangeAspect="1" noChangeArrowheads="1"/>
          </p:cNvPicPr>
          <p:nvPr/>
        </p:nvPicPr>
        <p:blipFill>
          <a:blip r:embed="rId26" cstate="print"/>
          <a:srcRect/>
          <a:stretch>
            <a:fillRect/>
          </a:stretch>
        </p:blipFill>
        <p:spPr bwMode="auto">
          <a:xfrm>
            <a:off x="3227060" y="2770352"/>
            <a:ext cx="1019175" cy="466725"/>
          </a:xfrm>
          <a:prstGeom prst="rect">
            <a:avLst/>
          </a:prstGeom>
          <a:noFill/>
          <a:ln w="9525">
            <a:noFill/>
            <a:miter lim="800000"/>
            <a:headEnd/>
            <a:tailEnd/>
          </a:ln>
        </p:spPr>
      </p:pic>
      <p:pic>
        <p:nvPicPr>
          <p:cNvPr id="46112" name="Picture 27"/>
          <p:cNvPicPr>
            <a:picLocks noChangeAspect="1" noChangeArrowheads="1"/>
          </p:cNvPicPr>
          <p:nvPr/>
        </p:nvPicPr>
        <p:blipFill>
          <a:blip r:embed="rId27" cstate="print"/>
          <a:srcRect/>
          <a:stretch>
            <a:fillRect/>
          </a:stretch>
        </p:blipFill>
        <p:spPr bwMode="auto">
          <a:xfrm>
            <a:off x="5371170" y="2909342"/>
            <a:ext cx="876300" cy="352425"/>
          </a:xfrm>
          <a:prstGeom prst="rect">
            <a:avLst/>
          </a:prstGeom>
          <a:noFill/>
          <a:ln w="9525">
            <a:noFill/>
            <a:miter lim="800000"/>
            <a:headEnd/>
            <a:tailEnd/>
          </a:ln>
        </p:spPr>
      </p:pic>
      <p:pic>
        <p:nvPicPr>
          <p:cNvPr id="46113" name="Picture 28"/>
          <p:cNvPicPr>
            <a:picLocks noChangeAspect="1" noChangeArrowheads="1"/>
          </p:cNvPicPr>
          <p:nvPr/>
        </p:nvPicPr>
        <p:blipFill>
          <a:blip r:embed="rId28" cstate="print"/>
          <a:srcRect/>
          <a:stretch>
            <a:fillRect/>
          </a:stretch>
        </p:blipFill>
        <p:spPr bwMode="auto">
          <a:xfrm>
            <a:off x="2035723" y="3226076"/>
            <a:ext cx="1066800" cy="447675"/>
          </a:xfrm>
          <a:prstGeom prst="rect">
            <a:avLst/>
          </a:prstGeom>
          <a:noFill/>
          <a:ln w="9525">
            <a:noFill/>
            <a:miter lim="800000"/>
            <a:headEnd/>
            <a:tailEnd/>
          </a:ln>
        </p:spPr>
      </p:pic>
      <p:pic>
        <p:nvPicPr>
          <p:cNvPr id="46114" name="Picture 29"/>
          <p:cNvPicPr>
            <a:picLocks noChangeAspect="1" noChangeArrowheads="1"/>
          </p:cNvPicPr>
          <p:nvPr/>
        </p:nvPicPr>
        <p:blipFill>
          <a:blip r:embed="rId29" cstate="print"/>
          <a:srcRect/>
          <a:stretch>
            <a:fillRect/>
          </a:stretch>
        </p:blipFill>
        <p:spPr bwMode="auto">
          <a:xfrm>
            <a:off x="766763" y="3863755"/>
            <a:ext cx="847725" cy="361950"/>
          </a:xfrm>
          <a:prstGeom prst="rect">
            <a:avLst/>
          </a:prstGeom>
          <a:noFill/>
          <a:ln w="9525">
            <a:noFill/>
            <a:miter lim="800000"/>
            <a:headEnd/>
            <a:tailEnd/>
          </a:ln>
        </p:spPr>
      </p:pic>
      <p:pic>
        <p:nvPicPr>
          <p:cNvPr id="46115" name="Picture 31"/>
          <p:cNvPicPr>
            <a:picLocks noChangeAspect="1" noChangeArrowheads="1"/>
          </p:cNvPicPr>
          <p:nvPr/>
        </p:nvPicPr>
        <p:blipFill>
          <a:blip r:embed="rId30" cstate="print"/>
          <a:srcRect/>
          <a:stretch>
            <a:fillRect/>
          </a:stretch>
        </p:blipFill>
        <p:spPr bwMode="auto">
          <a:xfrm>
            <a:off x="4340828" y="2826736"/>
            <a:ext cx="952500" cy="438150"/>
          </a:xfrm>
          <a:prstGeom prst="rect">
            <a:avLst/>
          </a:prstGeom>
          <a:noFill/>
          <a:ln w="9525">
            <a:noFill/>
            <a:miter lim="800000"/>
            <a:headEnd/>
            <a:tailEnd/>
          </a:ln>
        </p:spPr>
      </p:pic>
      <p:pic>
        <p:nvPicPr>
          <p:cNvPr id="46116" name="图片 1"/>
          <p:cNvPicPr>
            <a:picLocks noChangeAspect="1" noChangeArrowheads="1"/>
          </p:cNvPicPr>
          <p:nvPr/>
        </p:nvPicPr>
        <p:blipFill>
          <a:blip r:embed="rId31" cstate="print"/>
          <a:srcRect/>
          <a:stretch>
            <a:fillRect/>
          </a:stretch>
        </p:blipFill>
        <p:spPr bwMode="auto">
          <a:xfrm>
            <a:off x="1683134" y="3737852"/>
            <a:ext cx="1171575" cy="476250"/>
          </a:xfrm>
          <a:prstGeom prst="rect">
            <a:avLst/>
          </a:prstGeom>
          <a:noFill/>
          <a:ln w="9525">
            <a:noFill/>
            <a:miter lim="800000"/>
            <a:headEnd/>
            <a:tailEnd/>
          </a:ln>
        </p:spPr>
      </p:pic>
      <p:pic>
        <p:nvPicPr>
          <p:cNvPr id="46117" name="Picture 33"/>
          <p:cNvPicPr>
            <a:picLocks noChangeAspect="1" noChangeArrowheads="1"/>
          </p:cNvPicPr>
          <p:nvPr/>
        </p:nvPicPr>
        <p:blipFill>
          <a:blip r:embed="rId32" cstate="print"/>
          <a:srcRect/>
          <a:stretch>
            <a:fillRect/>
          </a:stretch>
        </p:blipFill>
        <p:spPr bwMode="auto">
          <a:xfrm>
            <a:off x="3291874" y="3327072"/>
            <a:ext cx="1000125" cy="390525"/>
          </a:xfrm>
          <a:prstGeom prst="rect">
            <a:avLst/>
          </a:prstGeom>
          <a:noFill/>
          <a:ln w="9525">
            <a:noFill/>
            <a:miter lim="800000"/>
            <a:headEnd/>
            <a:tailEnd/>
          </a:ln>
        </p:spPr>
      </p:pic>
      <p:pic>
        <p:nvPicPr>
          <p:cNvPr id="46118" name="图片 1"/>
          <p:cNvPicPr>
            <a:picLocks noChangeAspect="1" noChangeArrowheads="1"/>
          </p:cNvPicPr>
          <p:nvPr/>
        </p:nvPicPr>
        <p:blipFill>
          <a:blip r:embed="rId33" cstate="print"/>
          <a:srcRect/>
          <a:stretch>
            <a:fillRect/>
          </a:stretch>
        </p:blipFill>
        <p:spPr bwMode="auto">
          <a:xfrm>
            <a:off x="3214413" y="3769163"/>
            <a:ext cx="1133475" cy="447675"/>
          </a:xfrm>
          <a:prstGeom prst="rect">
            <a:avLst/>
          </a:prstGeom>
          <a:noFill/>
          <a:ln w="9525">
            <a:noFill/>
            <a:miter lim="800000"/>
            <a:headEnd/>
            <a:tailEnd/>
          </a:ln>
        </p:spPr>
      </p:pic>
      <p:pic>
        <p:nvPicPr>
          <p:cNvPr id="46119" name="Picture 35"/>
          <p:cNvPicPr>
            <a:picLocks noChangeAspect="1" noChangeArrowheads="1"/>
          </p:cNvPicPr>
          <p:nvPr/>
        </p:nvPicPr>
        <p:blipFill>
          <a:blip r:embed="rId34" cstate="print"/>
          <a:srcRect/>
          <a:stretch>
            <a:fillRect/>
          </a:stretch>
        </p:blipFill>
        <p:spPr bwMode="auto">
          <a:xfrm>
            <a:off x="4645081" y="3434639"/>
            <a:ext cx="952500" cy="447675"/>
          </a:xfrm>
          <a:prstGeom prst="rect">
            <a:avLst/>
          </a:prstGeom>
          <a:noFill/>
          <a:ln w="9525">
            <a:noFill/>
            <a:miter lim="800000"/>
            <a:headEnd/>
            <a:tailEnd/>
          </a:ln>
        </p:spPr>
      </p:pic>
      <p:sp>
        <p:nvSpPr>
          <p:cNvPr id="40" name="TextBox 39"/>
          <p:cNvSpPr txBox="1"/>
          <p:nvPr/>
        </p:nvSpPr>
        <p:spPr>
          <a:xfrm>
            <a:off x="5351463" y="3749675"/>
            <a:ext cx="3155950" cy="530912"/>
          </a:xfrm>
          <a:prstGeom prst="rect">
            <a:avLst/>
          </a:prstGeom>
          <a:noFill/>
        </p:spPr>
        <p:txBody>
          <a:bodyPr lIns="91438" tIns="45719" rIns="91438" bIns="45719">
            <a:spAutoFit/>
          </a:bodyPr>
          <a:lstStyle/>
          <a:p>
            <a:pPr algn="r">
              <a:buFont typeface="Arial" panose="020B0604020202020204" pitchFamily="34" charset="0"/>
              <a:buNone/>
              <a:defRPr/>
            </a:pPr>
            <a:r>
              <a:rPr lang="zh-CN" altLang="en-US" b="1" dirty="0">
                <a:solidFill>
                  <a:schemeClr val="tx1">
                    <a:lumMod val="95000"/>
                    <a:lumOff val="5000"/>
                  </a:schemeClr>
                </a:solidFill>
                <a:latin typeface="楷体" pitchFamily="49" charset="-122"/>
                <a:ea typeface="楷体" pitchFamily="49" charset="-122"/>
              </a:rPr>
              <a:t>合作伙伴囊括大部分主流物业管理公司和主流快递公司</a:t>
            </a:r>
            <a:endParaRPr lang="en-US" altLang="zh-CN" b="1" dirty="0">
              <a:solidFill>
                <a:schemeClr val="tx1">
                  <a:lumMod val="95000"/>
                  <a:lumOff val="5000"/>
                </a:schemeClr>
              </a:solidFill>
              <a:latin typeface="楷体" pitchFamily="49" charset="-122"/>
              <a:ea typeface="楷体" pitchFamily="49"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矩形 1 拷贝 2"/>
          <p:cNvPicPr>
            <a:picLocks noChangeAspect="1" noChangeArrowheads="1"/>
          </p:cNvPicPr>
          <p:nvPr/>
        </p:nvPicPr>
        <p:blipFill>
          <a:blip r:embed="rId1" cstate="print"/>
          <a:srcRect/>
          <a:stretch>
            <a:fillRect/>
          </a:stretch>
        </p:blipFill>
        <p:spPr bwMode="auto">
          <a:xfrm>
            <a:off x="285751" y="268288"/>
            <a:ext cx="409575" cy="457200"/>
          </a:xfrm>
          <a:prstGeom prst="rect">
            <a:avLst/>
          </a:prstGeom>
          <a:noFill/>
          <a:ln w="9525">
            <a:noFill/>
            <a:miter lim="800000"/>
            <a:headEnd/>
            <a:tailEnd/>
          </a:ln>
        </p:spPr>
      </p:pic>
      <p:pic>
        <p:nvPicPr>
          <p:cNvPr id="27651" name="Picture 3" descr="矩形 1 拷贝"/>
          <p:cNvPicPr>
            <a:picLocks noChangeAspect="1" noChangeArrowheads="1"/>
          </p:cNvPicPr>
          <p:nvPr/>
        </p:nvPicPr>
        <p:blipFill>
          <a:blip r:embed="rId2" cstate="print"/>
          <a:srcRect/>
          <a:stretch>
            <a:fillRect/>
          </a:stretch>
        </p:blipFill>
        <p:spPr bwMode="auto">
          <a:xfrm>
            <a:off x="-158750" y="268288"/>
            <a:ext cx="393700" cy="457200"/>
          </a:xfrm>
          <a:prstGeom prst="rect">
            <a:avLst/>
          </a:prstGeom>
          <a:noFill/>
          <a:ln w="9525">
            <a:noFill/>
            <a:miter lim="800000"/>
            <a:headEnd/>
            <a:tailEnd/>
          </a:ln>
        </p:spPr>
      </p:pic>
      <p:pic>
        <p:nvPicPr>
          <p:cNvPr id="27652" name="Picture 5" descr="矩形 2"/>
          <p:cNvPicPr>
            <a:picLocks noChangeAspect="1" noChangeArrowheads="1"/>
          </p:cNvPicPr>
          <p:nvPr/>
        </p:nvPicPr>
        <p:blipFill>
          <a:blip r:embed="rId3" cstate="print"/>
          <a:srcRect/>
          <a:stretch>
            <a:fillRect/>
          </a:stretch>
        </p:blipFill>
        <p:spPr bwMode="auto">
          <a:xfrm>
            <a:off x="0" y="4579939"/>
            <a:ext cx="9144000" cy="638175"/>
          </a:xfrm>
          <a:prstGeom prst="rect">
            <a:avLst/>
          </a:prstGeom>
          <a:noFill/>
          <a:ln w="9525">
            <a:noFill/>
            <a:miter lim="800000"/>
            <a:headEnd/>
            <a:tailEnd/>
          </a:ln>
        </p:spPr>
      </p:pic>
      <p:sp>
        <p:nvSpPr>
          <p:cNvPr id="27653" name="TextBox 7"/>
          <p:cNvSpPr txBox="1">
            <a:spLocks noChangeArrowheads="1"/>
          </p:cNvSpPr>
          <p:nvPr/>
        </p:nvSpPr>
        <p:spPr bwMode="auto">
          <a:xfrm>
            <a:off x="695325" y="263525"/>
            <a:ext cx="4427538" cy="415496"/>
          </a:xfrm>
          <a:prstGeom prst="rect">
            <a:avLst/>
          </a:prstGeom>
          <a:noFill/>
          <a:ln w="9525">
            <a:noFill/>
            <a:miter lim="800000"/>
          </a:ln>
        </p:spPr>
        <p:txBody>
          <a:bodyPr lIns="91438" tIns="45719" rIns="91438" bIns="45719">
            <a:spAutoFit/>
          </a:bodyPr>
          <a:lstStyle/>
          <a:p>
            <a:r>
              <a:rPr lang="zh-CN" altLang="en-US" sz="2100" dirty="0">
                <a:latin typeface="微软雅黑" panose="020B0503020204020204" pitchFamily="34" charset="-122"/>
                <a:ea typeface="微软雅黑" panose="020B0503020204020204" pitchFamily="34" charset="-122"/>
                <a:cs typeface="Arial Unicode MS" pitchFamily="34" charset="-122"/>
              </a:rPr>
              <a:t>其它合作伙伴</a:t>
            </a:r>
            <a:endParaRPr lang="zh-CN" altLang="en-US" sz="2100" dirty="0">
              <a:latin typeface="微软雅黑" panose="020B0503020204020204" pitchFamily="34" charset="-122"/>
              <a:ea typeface="微软雅黑" panose="020B0503020204020204" pitchFamily="34" charset="-122"/>
              <a:cs typeface="Arial Unicode MS" pitchFamily="34" charset="-122"/>
            </a:endParaRPr>
          </a:p>
        </p:txBody>
      </p:sp>
      <p:pic>
        <p:nvPicPr>
          <p:cNvPr id="27654" name="Picture 7"/>
          <p:cNvPicPr>
            <a:picLocks noChangeAspect="1" noChangeArrowheads="1"/>
          </p:cNvPicPr>
          <p:nvPr/>
        </p:nvPicPr>
        <p:blipFill>
          <a:blip r:embed="rId4" cstate="print"/>
          <a:srcRect/>
          <a:stretch>
            <a:fillRect/>
          </a:stretch>
        </p:blipFill>
        <p:spPr bwMode="auto">
          <a:xfrm>
            <a:off x="8196263" y="4438650"/>
            <a:ext cx="695325" cy="704850"/>
          </a:xfrm>
          <a:prstGeom prst="rect">
            <a:avLst/>
          </a:prstGeom>
          <a:noFill/>
          <a:ln w="9525">
            <a:noFill/>
            <a:miter lim="800000"/>
            <a:headEnd/>
            <a:tailEnd/>
          </a:ln>
        </p:spPr>
      </p:pic>
      <p:pic>
        <p:nvPicPr>
          <p:cNvPr id="27655" name="Picture 6" descr="组 25"/>
          <p:cNvPicPr>
            <a:picLocks noChangeAspect="1" noChangeArrowheads="1"/>
          </p:cNvPicPr>
          <p:nvPr/>
        </p:nvPicPr>
        <p:blipFill>
          <a:blip r:embed="rId5" cstate="print"/>
          <a:srcRect/>
          <a:stretch>
            <a:fillRect/>
          </a:stretch>
        </p:blipFill>
        <p:spPr bwMode="auto">
          <a:xfrm>
            <a:off x="1541463" y="1076325"/>
            <a:ext cx="1712912" cy="1822450"/>
          </a:xfrm>
          <a:prstGeom prst="rect">
            <a:avLst/>
          </a:prstGeom>
          <a:noFill/>
          <a:ln w="9525">
            <a:noFill/>
            <a:miter lim="800000"/>
            <a:headEnd/>
            <a:tailEnd/>
          </a:ln>
        </p:spPr>
      </p:pic>
      <p:pic>
        <p:nvPicPr>
          <p:cNvPr id="27656" name="Picture 7" descr="组 26"/>
          <p:cNvPicPr>
            <a:picLocks noChangeAspect="1" noChangeArrowheads="1"/>
          </p:cNvPicPr>
          <p:nvPr/>
        </p:nvPicPr>
        <p:blipFill>
          <a:blip r:embed="rId6" cstate="print"/>
          <a:srcRect/>
          <a:stretch>
            <a:fillRect/>
          </a:stretch>
        </p:blipFill>
        <p:spPr bwMode="auto">
          <a:xfrm>
            <a:off x="3762376" y="1173163"/>
            <a:ext cx="1633538" cy="1725612"/>
          </a:xfrm>
          <a:prstGeom prst="rect">
            <a:avLst/>
          </a:prstGeom>
          <a:noFill/>
          <a:ln w="9525">
            <a:noFill/>
            <a:miter lim="800000"/>
            <a:headEnd/>
            <a:tailEnd/>
          </a:ln>
        </p:spPr>
      </p:pic>
      <p:pic>
        <p:nvPicPr>
          <p:cNvPr id="27657" name="Picture 8" descr="组 27"/>
          <p:cNvPicPr>
            <a:picLocks noChangeAspect="1" noChangeArrowheads="1"/>
          </p:cNvPicPr>
          <p:nvPr/>
        </p:nvPicPr>
        <p:blipFill>
          <a:blip r:embed="rId7" cstate="print"/>
          <a:srcRect/>
          <a:stretch>
            <a:fillRect/>
          </a:stretch>
        </p:blipFill>
        <p:spPr bwMode="auto">
          <a:xfrm>
            <a:off x="5786439" y="1173163"/>
            <a:ext cx="1627187" cy="1725612"/>
          </a:xfrm>
          <a:prstGeom prst="rect">
            <a:avLst/>
          </a:prstGeom>
          <a:noFill/>
          <a:ln w="9525">
            <a:noFill/>
            <a:miter lim="800000"/>
            <a:headEnd/>
            <a:tailEnd/>
          </a:ln>
        </p:spPr>
      </p:pic>
      <p:sp>
        <p:nvSpPr>
          <p:cNvPr id="27658" name="TextBox 21"/>
          <p:cNvSpPr txBox="1">
            <a:spLocks noChangeArrowheads="1"/>
          </p:cNvSpPr>
          <p:nvPr/>
        </p:nvSpPr>
        <p:spPr bwMode="auto">
          <a:xfrm>
            <a:off x="2124076" y="1749426"/>
            <a:ext cx="543735" cy="307775"/>
          </a:xfrm>
          <a:prstGeom prst="rect">
            <a:avLst/>
          </a:prstGeom>
          <a:noFill/>
          <a:ln w="9525">
            <a:noFill/>
            <a:miter lim="800000"/>
          </a:ln>
        </p:spPr>
        <p:txBody>
          <a:bodyPr wrap="none" lIns="91438" tIns="45719" rIns="91438" bIns="45719">
            <a:spAutoFit/>
          </a:bodyPr>
          <a:lstStyle/>
          <a:p>
            <a:r>
              <a:rPr lang="zh-CN" altLang="en-US" dirty="0">
                <a:latin typeface="微软雅黑" panose="020B0503020204020204" pitchFamily="34" charset="-122"/>
                <a:ea typeface="微软雅黑" panose="020B0503020204020204" pitchFamily="34" charset="-122"/>
              </a:rPr>
              <a:t>微信</a:t>
            </a:r>
            <a:endParaRPr lang="zh-CN" altLang="en-US" dirty="0">
              <a:latin typeface="微软雅黑" panose="020B0503020204020204" pitchFamily="34" charset="-122"/>
              <a:ea typeface="微软雅黑" panose="020B0503020204020204" pitchFamily="34" charset="-122"/>
            </a:endParaRPr>
          </a:p>
        </p:txBody>
      </p:sp>
      <p:sp>
        <p:nvSpPr>
          <p:cNvPr id="27659" name="TextBox 22"/>
          <p:cNvSpPr txBox="1">
            <a:spLocks noChangeArrowheads="1"/>
          </p:cNvSpPr>
          <p:nvPr/>
        </p:nvSpPr>
        <p:spPr bwMode="auto">
          <a:xfrm>
            <a:off x="4183063" y="1716089"/>
            <a:ext cx="596634" cy="307775"/>
          </a:xfrm>
          <a:prstGeom prst="rect">
            <a:avLst/>
          </a:prstGeom>
          <a:noFill/>
          <a:ln w="9525">
            <a:noFill/>
            <a:miter lim="800000"/>
          </a:ln>
        </p:spPr>
        <p:txBody>
          <a:bodyPr wrap="none" lIns="91438" tIns="45719" rIns="91438" bIns="45719">
            <a:spAutoFit/>
          </a:bodyPr>
          <a:lstStyle/>
          <a:p>
            <a:r>
              <a:rPr lang="zh-CN" altLang="en-US" dirty="0">
                <a:latin typeface="微软雅黑" panose="020B0503020204020204" pitchFamily="34" charset="-122"/>
                <a:ea typeface="微软雅黑" panose="020B0503020204020204" pitchFamily="34" charset="-122"/>
              </a:rPr>
              <a:t>百度 </a:t>
            </a:r>
            <a:endParaRPr lang="zh-CN" altLang="en-US" dirty="0">
              <a:latin typeface="微软雅黑" panose="020B0503020204020204" pitchFamily="34" charset="-122"/>
              <a:ea typeface="微软雅黑" panose="020B0503020204020204" pitchFamily="34" charset="-122"/>
            </a:endParaRPr>
          </a:p>
        </p:txBody>
      </p:sp>
      <p:sp>
        <p:nvSpPr>
          <p:cNvPr id="27660" name="TextBox 23"/>
          <p:cNvSpPr txBox="1">
            <a:spLocks noChangeArrowheads="1"/>
          </p:cNvSpPr>
          <p:nvPr/>
        </p:nvSpPr>
        <p:spPr bwMode="auto">
          <a:xfrm>
            <a:off x="5903913" y="1687471"/>
            <a:ext cx="1468668" cy="307775"/>
          </a:xfrm>
          <a:prstGeom prst="rect">
            <a:avLst/>
          </a:prstGeom>
          <a:noFill/>
          <a:ln w="9525">
            <a:noFill/>
            <a:miter lim="800000"/>
          </a:ln>
        </p:spPr>
        <p:txBody>
          <a:bodyPr wrap="none" lIns="91438" tIns="45719" rIns="91438" bIns="45719">
            <a:spAutoFit/>
          </a:bodyPr>
          <a:lstStyle/>
          <a:p>
            <a:r>
              <a:rPr lang="zh-CN" altLang="en-US" dirty="0">
                <a:latin typeface="微软雅黑" panose="020B0503020204020204" pitchFamily="34" charset="-122"/>
                <a:ea typeface="微软雅黑" panose="020B0503020204020204" pitchFamily="34" charset="-122"/>
              </a:rPr>
              <a:t>搜</a:t>
            </a:r>
            <a:r>
              <a:rPr lang="zh-CN" altLang="en-US" dirty="0" smtClean="0">
                <a:latin typeface="微软雅黑" panose="020B0503020204020204" pitchFamily="34" charset="-122"/>
                <a:ea typeface="微软雅黑" panose="020B0503020204020204" pitchFamily="34" charset="-122"/>
              </a:rPr>
              <a:t>狗</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华为</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乐视 </a:t>
            </a:r>
            <a:endParaRPr lang="zh-CN" altLang="en-US" dirty="0">
              <a:latin typeface="微软雅黑" panose="020B0503020204020204" pitchFamily="34" charset="-122"/>
              <a:ea typeface="微软雅黑" panose="020B0503020204020204" pitchFamily="34" charset="-122"/>
            </a:endParaRPr>
          </a:p>
        </p:txBody>
      </p:sp>
      <p:sp>
        <p:nvSpPr>
          <p:cNvPr id="25" name="TextBox 24"/>
          <p:cNvSpPr txBox="1"/>
          <p:nvPr/>
        </p:nvSpPr>
        <p:spPr>
          <a:xfrm>
            <a:off x="1541463" y="3043238"/>
            <a:ext cx="1839912" cy="750203"/>
          </a:xfrm>
          <a:prstGeom prst="rect">
            <a:avLst/>
          </a:prstGeom>
          <a:noFill/>
        </p:spPr>
        <p:txBody>
          <a:bodyPr lIns="91438" tIns="45719" rIns="91438" bIns="45719">
            <a:spAutoFit/>
          </a:bodyPr>
          <a:lstStyle/>
          <a:p>
            <a:pPr>
              <a:buFont typeface="Arial" panose="020B0604020202020204" pitchFamily="34" charset="0"/>
              <a:buChar char="•"/>
              <a:defRPr/>
            </a:pPr>
            <a:r>
              <a:rPr lang="zh-CN" altLang="en-US" dirty="0">
                <a:solidFill>
                  <a:schemeClr val="tx1">
                    <a:lumMod val="95000"/>
                    <a:lumOff val="5000"/>
                  </a:schemeClr>
                </a:solidFill>
                <a:latin typeface="楷体" pitchFamily="49" charset="-122"/>
                <a:ea typeface="楷体" pitchFamily="49" charset="-122"/>
              </a:rPr>
              <a:t> 和微信“扫一扫”</a:t>
            </a:r>
            <a:br>
              <a:rPr lang="en-US" altLang="zh-CN" dirty="0">
                <a:solidFill>
                  <a:schemeClr val="tx1">
                    <a:lumMod val="95000"/>
                    <a:lumOff val="5000"/>
                  </a:schemeClr>
                </a:solidFill>
                <a:latin typeface="楷体" pitchFamily="49" charset="-122"/>
                <a:ea typeface="楷体" pitchFamily="49" charset="-122"/>
              </a:rPr>
            </a:br>
            <a:r>
              <a:rPr lang="en-US" altLang="zh-CN" dirty="0">
                <a:solidFill>
                  <a:schemeClr val="tx1">
                    <a:lumMod val="95000"/>
                    <a:lumOff val="5000"/>
                  </a:schemeClr>
                </a:solidFill>
                <a:latin typeface="楷体" pitchFamily="49" charset="-122"/>
                <a:ea typeface="楷体" pitchFamily="49" charset="-122"/>
              </a:rPr>
              <a:t>  </a:t>
            </a:r>
            <a:r>
              <a:rPr lang="zh-CN" altLang="en-US" dirty="0">
                <a:solidFill>
                  <a:schemeClr val="tx1">
                    <a:lumMod val="95000"/>
                    <a:lumOff val="5000"/>
                  </a:schemeClr>
                </a:solidFill>
                <a:latin typeface="楷体" pitchFamily="49" charset="-122"/>
                <a:ea typeface="楷体" pitchFamily="49" charset="-122"/>
              </a:rPr>
              <a:t>对接，获取微</a:t>
            </a:r>
            <a:r>
              <a:rPr lang="en-US" altLang="zh-CN" dirty="0">
                <a:solidFill>
                  <a:schemeClr val="tx1">
                    <a:lumMod val="95000"/>
                    <a:lumOff val="5000"/>
                  </a:schemeClr>
                </a:solidFill>
                <a:latin typeface="楷体" pitchFamily="49" charset="-122"/>
                <a:ea typeface="楷体" pitchFamily="49" charset="-122"/>
              </a:rPr>
              <a:t>2</a:t>
            </a:r>
            <a:r>
              <a:rPr lang="zh-CN" altLang="en-US" dirty="0">
                <a:solidFill>
                  <a:schemeClr val="tx1">
                    <a:lumMod val="95000"/>
                    <a:lumOff val="5000"/>
                  </a:schemeClr>
                </a:solidFill>
                <a:latin typeface="楷体" pitchFamily="49" charset="-122"/>
                <a:ea typeface="楷体" pitchFamily="49" charset="-122"/>
              </a:rPr>
              <a:t>级</a:t>
            </a:r>
            <a:br>
              <a:rPr lang="en-US" altLang="zh-CN" dirty="0">
                <a:solidFill>
                  <a:schemeClr val="tx1">
                    <a:lumMod val="95000"/>
                    <a:lumOff val="5000"/>
                  </a:schemeClr>
                </a:solidFill>
                <a:latin typeface="楷体" pitchFamily="49" charset="-122"/>
                <a:ea typeface="楷体" pitchFamily="49" charset="-122"/>
              </a:rPr>
            </a:br>
            <a:r>
              <a:rPr lang="en-US" altLang="zh-CN" dirty="0">
                <a:solidFill>
                  <a:schemeClr val="tx1">
                    <a:lumMod val="95000"/>
                    <a:lumOff val="5000"/>
                  </a:schemeClr>
                </a:solidFill>
                <a:latin typeface="楷体" pitchFamily="49" charset="-122"/>
                <a:ea typeface="楷体" pitchFamily="49" charset="-122"/>
              </a:rPr>
              <a:t>  </a:t>
            </a:r>
            <a:r>
              <a:rPr lang="zh-CN" altLang="en-US" dirty="0">
                <a:solidFill>
                  <a:schemeClr val="tx1">
                    <a:lumMod val="95000"/>
                    <a:lumOff val="5000"/>
                  </a:schemeClr>
                </a:solidFill>
                <a:latin typeface="楷体" pitchFamily="49" charset="-122"/>
                <a:ea typeface="楷体" pitchFamily="49" charset="-122"/>
              </a:rPr>
              <a:t>入口流量</a:t>
            </a:r>
            <a:endParaRPr lang="en-US" altLang="zh-CN" dirty="0">
              <a:solidFill>
                <a:schemeClr val="tx1">
                  <a:lumMod val="95000"/>
                  <a:lumOff val="5000"/>
                </a:schemeClr>
              </a:solidFill>
              <a:latin typeface="楷体" pitchFamily="49" charset="-122"/>
              <a:ea typeface="楷体" pitchFamily="49" charset="-122"/>
            </a:endParaRPr>
          </a:p>
        </p:txBody>
      </p:sp>
      <p:sp>
        <p:nvSpPr>
          <p:cNvPr id="26" name="TextBox 25"/>
          <p:cNvSpPr txBox="1"/>
          <p:nvPr/>
        </p:nvSpPr>
        <p:spPr>
          <a:xfrm>
            <a:off x="3675063" y="3043238"/>
            <a:ext cx="1839912" cy="969494"/>
          </a:xfrm>
          <a:prstGeom prst="rect">
            <a:avLst/>
          </a:prstGeom>
          <a:noFill/>
        </p:spPr>
        <p:txBody>
          <a:bodyPr lIns="91438" tIns="45719" rIns="91438" bIns="45719">
            <a:spAutoFit/>
          </a:bodyPr>
          <a:lstStyle/>
          <a:p>
            <a:pPr>
              <a:buFont typeface="Arial" panose="020B0604020202020204" pitchFamily="34" charset="0"/>
              <a:buChar char="•"/>
              <a:defRPr/>
            </a:pPr>
            <a:r>
              <a:rPr lang="zh-CN" altLang="en-US" dirty="0">
                <a:solidFill>
                  <a:schemeClr val="tx1">
                    <a:lumMod val="95000"/>
                    <a:lumOff val="5000"/>
                  </a:schemeClr>
                </a:solidFill>
                <a:latin typeface="楷体" pitchFamily="49" charset="-122"/>
                <a:ea typeface="楷体" pitchFamily="49" charset="-122"/>
              </a:rPr>
              <a:t> 成为百度“本地生</a:t>
            </a:r>
            <a:br>
              <a:rPr lang="en-US" altLang="zh-CN" dirty="0">
                <a:solidFill>
                  <a:schemeClr val="tx1">
                    <a:lumMod val="95000"/>
                    <a:lumOff val="5000"/>
                  </a:schemeClr>
                </a:solidFill>
                <a:latin typeface="楷体" pitchFamily="49" charset="-122"/>
                <a:ea typeface="楷体" pitchFamily="49" charset="-122"/>
              </a:rPr>
            </a:br>
            <a:r>
              <a:rPr lang="en-US" altLang="zh-CN" dirty="0">
                <a:solidFill>
                  <a:schemeClr val="tx1">
                    <a:lumMod val="95000"/>
                    <a:lumOff val="5000"/>
                  </a:schemeClr>
                </a:solidFill>
                <a:latin typeface="楷体" pitchFamily="49" charset="-122"/>
                <a:ea typeface="楷体" pitchFamily="49" charset="-122"/>
              </a:rPr>
              <a:t>  </a:t>
            </a:r>
            <a:r>
              <a:rPr lang="zh-CN" altLang="en-US" dirty="0">
                <a:solidFill>
                  <a:schemeClr val="tx1">
                    <a:lumMod val="95000"/>
                    <a:lumOff val="5000"/>
                  </a:schemeClr>
                </a:solidFill>
                <a:latin typeface="楷体" pitchFamily="49" charset="-122"/>
                <a:ea typeface="楷体" pitchFamily="49" charset="-122"/>
              </a:rPr>
              <a:t>活”以及“百度钱</a:t>
            </a:r>
            <a:br>
              <a:rPr lang="en-US" altLang="zh-CN" dirty="0">
                <a:solidFill>
                  <a:schemeClr val="tx1">
                    <a:lumMod val="95000"/>
                    <a:lumOff val="5000"/>
                  </a:schemeClr>
                </a:solidFill>
                <a:latin typeface="楷体" pitchFamily="49" charset="-122"/>
                <a:ea typeface="楷体" pitchFamily="49" charset="-122"/>
              </a:rPr>
            </a:br>
            <a:r>
              <a:rPr lang="zh-CN" altLang="en-US" dirty="0">
                <a:solidFill>
                  <a:schemeClr val="tx1">
                    <a:lumMod val="95000"/>
                    <a:lumOff val="5000"/>
                  </a:schemeClr>
                </a:solidFill>
                <a:latin typeface="楷体" pitchFamily="49" charset="-122"/>
                <a:ea typeface="楷体" pitchFamily="49" charset="-122"/>
              </a:rPr>
              <a:t>　包”的内容伙伴</a:t>
            </a:r>
            <a:endParaRPr lang="en-US" altLang="zh-CN" dirty="0">
              <a:solidFill>
                <a:schemeClr val="tx1">
                  <a:lumMod val="95000"/>
                  <a:lumOff val="5000"/>
                </a:schemeClr>
              </a:solidFill>
              <a:latin typeface="楷体" pitchFamily="49" charset="-122"/>
              <a:ea typeface="楷体" pitchFamily="49" charset="-122"/>
            </a:endParaRPr>
          </a:p>
          <a:p>
            <a:pPr>
              <a:defRPr/>
            </a:pPr>
            <a:endParaRPr lang="en-US" altLang="zh-CN" dirty="0">
              <a:solidFill>
                <a:schemeClr val="tx1">
                  <a:lumMod val="95000"/>
                  <a:lumOff val="5000"/>
                </a:schemeClr>
              </a:solidFill>
              <a:latin typeface="楷体" pitchFamily="49" charset="-122"/>
              <a:ea typeface="楷体" pitchFamily="49" charset="-122"/>
            </a:endParaRPr>
          </a:p>
        </p:txBody>
      </p:sp>
      <p:sp>
        <p:nvSpPr>
          <p:cNvPr id="27" name="TextBox 26"/>
          <p:cNvSpPr txBox="1"/>
          <p:nvPr/>
        </p:nvSpPr>
        <p:spPr>
          <a:xfrm>
            <a:off x="5667376" y="3148013"/>
            <a:ext cx="1839913" cy="1169549"/>
          </a:xfrm>
          <a:prstGeom prst="rect">
            <a:avLst/>
          </a:prstGeom>
          <a:noFill/>
        </p:spPr>
        <p:txBody>
          <a:bodyPr lIns="91438" tIns="45719" rIns="91438" bIns="45719">
            <a:spAutoFit/>
          </a:bodyPr>
          <a:lstStyle/>
          <a:p>
            <a:pPr>
              <a:buFont typeface="Arial" panose="020B0604020202020204" pitchFamily="34" charset="0"/>
              <a:buChar char="•"/>
              <a:defRPr/>
            </a:pPr>
            <a:r>
              <a:rPr lang="zh-CN" altLang="en-US" dirty="0">
                <a:solidFill>
                  <a:schemeClr val="tx1">
                    <a:lumMod val="95000"/>
                    <a:lumOff val="5000"/>
                  </a:schemeClr>
                </a:solidFill>
                <a:latin typeface="楷体" pitchFamily="49" charset="-122"/>
                <a:ea typeface="楷体" pitchFamily="49" charset="-122"/>
              </a:rPr>
              <a:t> 成为搜狗号码通</a:t>
            </a:r>
            <a:r>
              <a:rPr lang="en-US" altLang="zh-CN" dirty="0">
                <a:solidFill>
                  <a:schemeClr val="tx1">
                    <a:lumMod val="95000"/>
                    <a:lumOff val="5000"/>
                  </a:schemeClr>
                </a:solidFill>
                <a:latin typeface="楷体" pitchFamily="49" charset="-122"/>
                <a:ea typeface="楷体" pitchFamily="49" charset="-122"/>
              </a:rPr>
              <a:t>/</a:t>
            </a:r>
            <a:r>
              <a:rPr lang="zh-CN" altLang="en-US" dirty="0">
                <a:solidFill>
                  <a:schemeClr val="tx1">
                    <a:lumMod val="95000"/>
                    <a:lumOff val="5000"/>
                  </a:schemeClr>
                </a:solidFill>
                <a:latin typeface="楷体" pitchFamily="49" charset="-122"/>
                <a:ea typeface="楷体" pitchFamily="49" charset="-122"/>
              </a:rPr>
              <a:t>华为生活</a:t>
            </a:r>
            <a:r>
              <a:rPr lang="en-US" altLang="zh-CN" dirty="0">
                <a:solidFill>
                  <a:schemeClr val="tx1">
                    <a:lumMod val="95000"/>
                    <a:lumOff val="5000"/>
                  </a:schemeClr>
                </a:solidFill>
                <a:latin typeface="楷体" pitchFamily="49" charset="-122"/>
                <a:ea typeface="楷体" pitchFamily="49" charset="-122"/>
              </a:rPr>
              <a:t>/</a:t>
            </a:r>
            <a:r>
              <a:rPr lang="zh-CN" altLang="en-US" dirty="0">
                <a:solidFill>
                  <a:schemeClr val="tx1">
                    <a:lumMod val="95000"/>
                    <a:lumOff val="5000"/>
                  </a:schemeClr>
                </a:solidFill>
                <a:latin typeface="楷体" pitchFamily="49" charset="-122"/>
                <a:ea typeface="楷体" pitchFamily="49" charset="-122"/>
              </a:rPr>
              <a:t>乐视生活，</a:t>
            </a:r>
            <a:br>
              <a:rPr lang="en-US" altLang="zh-CN" dirty="0">
                <a:solidFill>
                  <a:schemeClr val="tx1">
                    <a:lumMod val="95000"/>
                    <a:lumOff val="5000"/>
                  </a:schemeClr>
                </a:solidFill>
                <a:latin typeface="楷体" pitchFamily="49" charset="-122"/>
                <a:ea typeface="楷体" pitchFamily="49" charset="-122"/>
              </a:rPr>
            </a:br>
            <a:r>
              <a:rPr lang="zh-CN" altLang="en-US" dirty="0">
                <a:solidFill>
                  <a:schemeClr val="tx1">
                    <a:lumMod val="95000"/>
                    <a:lumOff val="5000"/>
                  </a:schemeClr>
                </a:solidFill>
                <a:latin typeface="楷体" pitchFamily="49" charset="-122"/>
                <a:ea typeface="楷体" pitchFamily="49" charset="-122"/>
              </a:rPr>
              <a:t>　本地生活内容伙伴</a:t>
            </a:r>
            <a:endParaRPr lang="en-US" altLang="zh-CN" dirty="0">
              <a:solidFill>
                <a:schemeClr val="tx1">
                  <a:lumMod val="95000"/>
                  <a:lumOff val="5000"/>
                </a:schemeClr>
              </a:solidFill>
              <a:latin typeface="楷体" pitchFamily="49" charset="-122"/>
              <a:ea typeface="楷体" pitchFamily="49" charset="-122"/>
            </a:endParaRPr>
          </a:p>
          <a:p>
            <a:pPr>
              <a:defRPr/>
            </a:pPr>
            <a:endParaRPr lang="en-US" altLang="zh-CN" dirty="0">
              <a:solidFill>
                <a:schemeClr val="tx1">
                  <a:lumMod val="95000"/>
                  <a:lumOff val="5000"/>
                </a:schemeClr>
              </a:solidFill>
              <a:latin typeface="楷体" pitchFamily="49" charset="-122"/>
              <a:ea typeface="楷体" pitchFamily="49"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2" descr="矩形 1 拷贝 2"/>
          <p:cNvPicPr>
            <a:picLocks noChangeAspect="1" noChangeArrowheads="1"/>
          </p:cNvPicPr>
          <p:nvPr/>
        </p:nvPicPr>
        <p:blipFill>
          <a:blip r:embed="rId3" cstate="print"/>
          <a:srcRect/>
          <a:stretch>
            <a:fillRect/>
          </a:stretch>
        </p:blipFill>
        <p:spPr bwMode="auto">
          <a:xfrm>
            <a:off x="285751" y="268288"/>
            <a:ext cx="409575" cy="457200"/>
          </a:xfrm>
          <a:prstGeom prst="rect">
            <a:avLst/>
          </a:prstGeom>
          <a:noFill/>
          <a:ln w="9525">
            <a:noFill/>
            <a:miter lim="800000"/>
            <a:headEnd/>
            <a:tailEnd/>
          </a:ln>
        </p:spPr>
      </p:pic>
      <p:sp>
        <p:nvSpPr>
          <p:cNvPr id="1032" name="TextBox 7"/>
          <p:cNvSpPr txBox="1">
            <a:spLocks noChangeArrowheads="1"/>
          </p:cNvSpPr>
          <p:nvPr/>
        </p:nvSpPr>
        <p:spPr bwMode="auto">
          <a:xfrm>
            <a:off x="695325" y="263526"/>
            <a:ext cx="4427538" cy="461963"/>
          </a:xfrm>
          <a:prstGeom prst="rect">
            <a:avLst/>
          </a:prstGeom>
          <a:noFill/>
          <a:ln w="9525">
            <a:noFill/>
            <a:miter lim="800000"/>
          </a:ln>
        </p:spPr>
        <p:txBody>
          <a:bodyPr lIns="91438" tIns="45719" rIns="91438" bIns="45719">
            <a:spAutoFit/>
          </a:bodyPr>
          <a:lstStyle/>
          <a:p>
            <a:pPr eaLnBrk="1" hangingPunct="1"/>
            <a:r>
              <a:rPr lang="zh-CN" altLang="en-US" sz="2400" dirty="0">
                <a:latin typeface="Arial Unicode MS" pitchFamily="34" charset="-122"/>
                <a:ea typeface="Arial Unicode MS" pitchFamily="34" charset="-122"/>
                <a:cs typeface="Arial Unicode MS" pitchFamily="34" charset="-122"/>
              </a:rPr>
              <a:t>快递行业概览</a:t>
            </a:r>
            <a:endParaRPr lang="zh-CN" altLang="en-US" sz="2400" dirty="0">
              <a:latin typeface="Arial Unicode MS" pitchFamily="34" charset="-122"/>
              <a:ea typeface="Arial Unicode MS" pitchFamily="34" charset="-122"/>
              <a:cs typeface="Arial Unicode MS" pitchFamily="34" charset="-122"/>
            </a:endParaRPr>
          </a:p>
        </p:txBody>
      </p:sp>
      <p:sp>
        <p:nvSpPr>
          <p:cNvPr id="1056" name="TextBox 74"/>
          <p:cNvSpPr txBox="1">
            <a:spLocks noChangeArrowheads="1"/>
          </p:cNvSpPr>
          <p:nvPr/>
        </p:nvSpPr>
        <p:spPr bwMode="auto">
          <a:xfrm>
            <a:off x="5220929" y="1178130"/>
            <a:ext cx="3376716" cy="2400655"/>
          </a:xfrm>
          <a:prstGeom prst="rect">
            <a:avLst/>
          </a:prstGeom>
          <a:noFill/>
          <a:ln w="9525">
            <a:noFill/>
            <a:miter lim="800000"/>
          </a:ln>
        </p:spPr>
        <p:txBody>
          <a:bodyPr wrap="square" lIns="91438" tIns="45719" rIns="91438" bIns="45719">
            <a:spAutoFit/>
          </a:bodyPr>
          <a:lstStyle/>
          <a:p>
            <a:pPr eaLnBrk="1" hangingPunct="1">
              <a:lnSpc>
                <a:spcPct val="150000"/>
              </a:lnSpc>
            </a:pPr>
            <a:r>
              <a:rPr lang="zh-CN" altLang="en-US" sz="1600" dirty="0">
                <a:latin typeface="华文楷体" pitchFamily="2" charset="-122"/>
                <a:ea typeface="华文楷体" pitchFamily="2" charset="-122"/>
              </a:rPr>
              <a:t>        </a:t>
            </a:r>
            <a:r>
              <a:rPr lang="zh-CN" altLang="en-US" dirty="0" smtClean="0">
                <a:latin typeface="微软雅黑" panose="020B0503020204020204" pitchFamily="34" charset="-122"/>
                <a:ea typeface="微软雅黑" panose="020B0503020204020204" pitchFamily="34" charset="-122"/>
              </a:rPr>
              <a:t>从</a:t>
            </a:r>
            <a:r>
              <a:rPr lang="en-US" altLang="zh-CN" dirty="0" smtClean="0">
                <a:latin typeface="微软雅黑" panose="020B0503020204020204" pitchFamily="34" charset="-122"/>
                <a:ea typeface="微软雅黑" panose="020B0503020204020204" pitchFamily="34" charset="-122"/>
              </a:rPr>
              <a:t>2010</a:t>
            </a:r>
            <a:r>
              <a:rPr lang="zh-CN" altLang="en-US" dirty="0" smtClean="0">
                <a:latin typeface="微软雅黑" panose="020B0503020204020204" pitchFamily="34" charset="-122"/>
                <a:ea typeface="微软雅黑" panose="020B0503020204020204" pitchFamily="34" charset="-122"/>
              </a:rPr>
              <a:t>年到</a:t>
            </a:r>
            <a:r>
              <a:rPr lang="en-US" altLang="zh-CN" dirty="0" smtClean="0">
                <a:latin typeface="微软雅黑" panose="020B0503020204020204" pitchFamily="34" charset="-122"/>
                <a:ea typeface="微软雅黑" panose="020B0503020204020204" pitchFamily="34" charset="-122"/>
              </a:rPr>
              <a:t>2016</a:t>
            </a:r>
            <a:r>
              <a:rPr lang="zh-CN" altLang="en-US" dirty="0" smtClean="0">
                <a:latin typeface="微软雅黑" panose="020B0503020204020204" pitchFamily="34" charset="-122"/>
                <a:ea typeface="微软雅黑" panose="020B0503020204020204" pitchFamily="34" charset="-122"/>
              </a:rPr>
              <a:t>年，预计快递业务量的年复合增长率为</a:t>
            </a:r>
            <a:r>
              <a:rPr lang="en-US" altLang="zh-CN" dirty="0" smtClean="0">
                <a:latin typeface="微软雅黑" panose="020B0503020204020204" pitchFamily="34" charset="-122"/>
                <a:ea typeface="微软雅黑" panose="020B0503020204020204" pitchFamily="34" charset="-122"/>
              </a:rPr>
              <a:t>54%</a:t>
            </a:r>
            <a:r>
              <a:rPr lang="zh-CN" altLang="en-US"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a:p>
            <a:pPr eaLnBrk="1" hangingPunct="1">
              <a:lnSpc>
                <a:spcPct val="150000"/>
              </a:lnSpc>
            </a:pPr>
            <a:r>
              <a:rPr lang="en-US" altLang="zh-CN" dirty="0" smtClean="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预计</a:t>
            </a:r>
            <a:r>
              <a:rPr lang="en-US" altLang="zh-CN" dirty="0" smtClean="0">
                <a:latin typeface="微软雅黑" panose="020B0503020204020204" pitchFamily="34" charset="-122"/>
                <a:ea typeface="微软雅黑" panose="020B0503020204020204" pitchFamily="34" charset="-122"/>
              </a:rPr>
              <a:t>2016</a:t>
            </a:r>
            <a:r>
              <a:rPr lang="zh-CN" altLang="en-US" dirty="0" smtClean="0">
                <a:latin typeface="微软雅黑" panose="020B0503020204020204" pitchFamily="34" charset="-122"/>
                <a:ea typeface="微软雅黑" panose="020B0503020204020204" pitchFamily="34" charset="-122"/>
              </a:rPr>
              <a:t>年将达到</a:t>
            </a:r>
            <a:r>
              <a:rPr lang="en-US" altLang="zh-CN" dirty="0" smtClean="0">
                <a:latin typeface="微软雅黑" panose="020B0503020204020204" pitchFamily="34" charset="-122"/>
                <a:ea typeface="微软雅黑" panose="020B0503020204020204" pitchFamily="34" charset="-122"/>
              </a:rPr>
              <a:t>310</a:t>
            </a:r>
            <a:r>
              <a:rPr lang="zh-CN" altLang="en-US" dirty="0" smtClean="0">
                <a:latin typeface="微软雅黑" panose="020B0503020204020204" pitchFamily="34" charset="-122"/>
                <a:ea typeface="微软雅黑" panose="020B0503020204020204" pitchFamily="34" charset="-122"/>
              </a:rPr>
              <a:t>亿件以上；继续保持高速的增长；</a:t>
            </a:r>
            <a:endParaRPr lang="en-US" altLang="zh-CN" dirty="0">
              <a:latin typeface="微软雅黑" panose="020B0503020204020204" pitchFamily="34" charset="-122"/>
              <a:ea typeface="微软雅黑" panose="020B0503020204020204" pitchFamily="34" charset="-122"/>
            </a:endParaRPr>
          </a:p>
          <a:p>
            <a:pPr eaLnBrk="1" hangingPunct="1">
              <a:lnSpc>
                <a:spcPct val="150000"/>
              </a:lnSpc>
            </a:pPr>
            <a:r>
              <a:rPr lang="zh-CN" altLang="en-US" dirty="0">
                <a:latin typeface="微软雅黑" panose="020B0503020204020204" pitchFamily="34" charset="-122"/>
                <a:ea typeface="微软雅黑" panose="020B0503020204020204" pitchFamily="34" charset="-122"/>
              </a:rPr>
              <a:t>        规模以上快递企业最高日处理量</a:t>
            </a:r>
            <a:r>
              <a:rPr lang="zh-CN" altLang="en-US" dirty="0" smtClean="0">
                <a:latin typeface="微软雅黑" panose="020B0503020204020204" pitchFamily="34" charset="-122"/>
                <a:ea typeface="微软雅黑" panose="020B0503020204020204" pitchFamily="34" charset="-122"/>
              </a:rPr>
              <a:t>突破一亿件</a:t>
            </a:r>
            <a:r>
              <a:rPr lang="zh-CN" altLang="en-US" dirty="0">
                <a:latin typeface="微软雅黑" panose="020B0503020204020204" pitchFamily="34" charset="-122"/>
                <a:ea typeface="微软雅黑" panose="020B0503020204020204" pitchFamily="34" charset="-122"/>
              </a:rPr>
              <a:t>；快递</a:t>
            </a:r>
            <a:r>
              <a:rPr lang="zh-CN" altLang="en-US" dirty="0" smtClean="0">
                <a:latin typeface="微软雅黑" panose="020B0503020204020204" pitchFamily="34" charset="-122"/>
                <a:ea typeface="微软雅黑" panose="020B0503020204020204" pitchFamily="34" charset="-122"/>
              </a:rPr>
              <a:t>企业和类快递企业数量过万家！快递从业人员应该超过</a:t>
            </a:r>
            <a:r>
              <a:rPr lang="en-US" altLang="zh-CN" dirty="0" smtClean="0">
                <a:latin typeface="微软雅黑" panose="020B0503020204020204" pitchFamily="34" charset="-122"/>
                <a:ea typeface="微软雅黑" panose="020B0503020204020204" pitchFamily="34" charset="-122"/>
              </a:rPr>
              <a:t>200</a:t>
            </a:r>
            <a:r>
              <a:rPr lang="zh-CN" altLang="en-US" dirty="0">
                <a:latin typeface="微软雅黑" panose="020B0503020204020204" pitchFamily="34" charset="-122"/>
                <a:ea typeface="微软雅黑" panose="020B0503020204020204" pitchFamily="34" charset="-122"/>
              </a:rPr>
              <a:t>万。</a:t>
            </a:r>
            <a:endParaRPr lang="zh-CN" altLang="en-US" dirty="0">
              <a:latin typeface="微软雅黑" panose="020B0503020204020204" pitchFamily="34" charset="-122"/>
              <a:ea typeface="微软雅黑" panose="020B0503020204020204" pitchFamily="34" charset="-122"/>
            </a:endParaRPr>
          </a:p>
        </p:txBody>
      </p:sp>
      <p:sp>
        <p:nvSpPr>
          <p:cNvPr id="1057" name="矩形 75"/>
          <p:cNvSpPr>
            <a:spLocks noChangeArrowheads="1"/>
          </p:cNvSpPr>
          <p:nvPr/>
        </p:nvSpPr>
        <p:spPr bwMode="auto">
          <a:xfrm>
            <a:off x="5295900" y="3698876"/>
            <a:ext cx="3308350" cy="1200327"/>
          </a:xfrm>
          <a:prstGeom prst="rect">
            <a:avLst/>
          </a:prstGeom>
          <a:noFill/>
          <a:ln w="9525">
            <a:noFill/>
            <a:miter lim="800000"/>
          </a:ln>
        </p:spPr>
        <p:txBody>
          <a:bodyPr lIns="91438" tIns="45719" rIns="91438" bIns="45719">
            <a:spAutoFit/>
          </a:bodyPr>
          <a:lstStyle/>
          <a:p>
            <a:pPr eaLnBrk="1" hangingPunct="1">
              <a:lnSpc>
                <a:spcPct val="120000"/>
              </a:lnSpc>
            </a:pPr>
            <a:r>
              <a:rPr lang="zh-CN" altLang="en-US" sz="1000" dirty="0">
                <a:latin typeface="华文楷体" pitchFamily="2" charset="-122"/>
                <a:ea typeface="华文楷体" pitchFamily="2" charset="-122"/>
              </a:rPr>
              <a:t>注：</a:t>
            </a:r>
            <a:r>
              <a:rPr lang="en-US" altLang="zh-CN" sz="1000" dirty="0">
                <a:latin typeface="华文楷体" pitchFamily="2" charset="-122"/>
                <a:ea typeface="华文楷体" pitchFamily="2" charset="-122"/>
              </a:rPr>
              <a:t>1</a:t>
            </a:r>
            <a:r>
              <a:rPr lang="zh-CN" altLang="en-US" sz="1000" dirty="0">
                <a:latin typeface="华文楷体" pitchFamily="2" charset="-122"/>
                <a:ea typeface="华文楷体" pitchFamily="2" charset="-122"/>
              </a:rPr>
              <a:t>，</a:t>
            </a:r>
            <a:r>
              <a:rPr lang="en-US" altLang="zh-CN" sz="1000" dirty="0">
                <a:latin typeface="华文楷体" pitchFamily="2" charset="-122"/>
                <a:ea typeface="华文楷体" pitchFamily="2" charset="-122"/>
              </a:rPr>
              <a:t>2010</a:t>
            </a:r>
            <a:r>
              <a:rPr lang="zh-CN" altLang="en-US" sz="1000" dirty="0">
                <a:latin typeface="华文楷体" pitchFamily="2" charset="-122"/>
                <a:ea typeface="华文楷体" pitchFamily="2" charset="-122"/>
              </a:rPr>
              <a:t>年可以被视为快递行业的元年，是个出发点；</a:t>
            </a:r>
            <a:endParaRPr lang="en-US" altLang="zh-CN" sz="1000" dirty="0">
              <a:latin typeface="华文楷体" pitchFamily="2" charset="-122"/>
              <a:ea typeface="华文楷体" pitchFamily="2" charset="-122"/>
            </a:endParaRPr>
          </a:p>
          <a:p>
            <a:pPr eaLnBrk="1" hangingPunct="1">
              <a:lnSpc>
                <a:spcPct val="120000"/>
              </a:lnSpc>
            </a:pPr>
            <a:r>
              <a:rPr lang="en-US" altLang="zh-CN" sz="1000" dirty="0">
                <a:latin typeface="华文楷体" pitchFamily="2" charset="-122"/>
                <a:ea typeface="华文楷体" pitchFamily="2" charset="-122"/>
              </a:rPr>
              <a:t>2</a:t>
            </a:r>
            <a:r>
              <a:rPr lang="zh-CN" altLang="en-US" sz="1000" dirty="0">
                <a:latin typeface="华文楷体" pitchFamily="2" charset="-122"/>
                <a:ea typeface="华文楷体" pitchFamily="2" charset="-122"/>
              </a:rPr>
              <a:t>，</a:t>
            </a:r>
            <a:r>
              <a:rPr lang="en-US" altLang="zh-CN" sz="1000" dirty="0">
                <a:latin typeface="华文楷体" pitchFamily="2" charset="-122"/>
                <a:ea typeface="华文楷体" pitchFamily="2" charset="-122"/>
              </a:rPr>
              <a:t>2015</a:t>
            </a:r>
            <a:r>
              <a:rPr lang="zh-CN" altLang="en-US" sz="1000" dirty="0">
                <a:latin typeface="华文楷体" pitchFamily="2" charset="-122"/>
                <a:ea typeface="华文楷体" pitchFamily="2" charset="-122"/>
              </a:rPr>
              <a:t>年是个重要的年份，在这一年，快递拥有了超过</a:t>
            </a:r>
            <a:r>
              <a:rPr lang="en-US" altLang="zh-CN" sz="1000" dirty="0">
                <a:latin typeface="华文楷体" pitchFamily="2" charset="-122"/>
                <a:ea typeface="华文楷体" pitchFamily="2" charset="-122"/>
              </a:rPr>
              <a:t>200</a:t>
            </a:r>
            <a:r>
              <a:rPr lang="zh-CN" altLang="en-US" sz="1000" dirty="0">
                <a:latin typeface="华文楷体" pitchFamily="2" charset="-122"/>
                <a:ea typeface="华文楷体" pitchFamily="2" charset="-122"/>
              </a:rPr>
              <a:t>亿件的数量和很多的故事以及被广泛的关注着；</a:t>
            </a:r>
            <a:endParaRPr lang="en-US" altLang="zh-CN" sz="1000" dirty="0">
              <a:latin typeface="华文楷体" pitchFamily="2" charset="-122"/>
              <a:ea typeface="华文楷体" pitchFamily="2" charset="-122"/>
            </a:endParaRPr>
          </a:p>
          <a:p>
            <a:pPr eaLnBrk="1" hangingPunct="1">
              <a:lnSpc>
                <a:spcPct val="120000"/>
              </a:lnSpc>
            </a:pPr>
            <a:r>
              <a:rPr lang="en-US" altLang="zh-CN" sz="1000" dirty="0">
                <a:latin typeface="华文楷体" pitchFamily="2" charset="-122"/>
                <a:ea typeface="华文楷体" pitchFamily="2" charset="-122"/>
              </a:rPr>
              <a:t>3</a:t>
            </a:r>
            <a:r>
              <a:rPr lang="zh-CN" altLang="en-US" sz="1000" dirty="0">
                <a:latin typeface="华文楷体" pitchFamily="2" charset="-122"/>
                <a:ea typeface="华文楷体" pitchFamily="2" charset="-122"/>
              </a:rPr>
              <a:t>，</a:t>
            </a:r>
            <a:r>
              <a:rPr lang="en-US" altLang="zh-CN" sz="1000" dirty="0">
                <a:latin typeface="华文楷体" pitchFamily="2" charset="-122"/>
                <a:ea typeface="华文楷体" pitchFamily="2" charset="-122"/>
              </a:rPr>
              <a:t>2016</a:t>
            </a:r>
            <a:r>
              <a:rPr lang="zh-CN" altLang="en-US" sz="1000" dirty="0">
                <a:latin typeface="华文楷体" pitchFamily="2" charset="-122"/>
                <a:ea typeface="华文楷体" pitchFamily="2" charset="-122"/>
              </a:rPr>
              <a:t>年是继续见证奇迹的年份，达到了一个不可思议的高度！</a:t>
            </a:r>
            <a:endParaRPr lang="zh-CN" altLang="en-US" sz="1000" dirty="0">
              <a:latin typeface="华文楷体" pitchFamily="2" charset="-122"/>
              <a:ea typeface="华文楷体" pitchFamily="2" charset="-122"/>
            </a:endParaRPr>
          </a:p>
        </p:txBody>
      </p:sp>
      <p:pic>
        <p:nvPicPr>
          <p:cNvPr id="1061" name="图片 14" descr="132ds.png"/>
          <p:cNvPicPr>
            <a:picLocks noChangeAspect="1"/>
          </p:cNvPicPr>
          <p:nvPr/>
        </p:nvPicPr>
        <p:blipFill>
          <a:blip r:embed="rId4" cstate="print"/>
          <a:srcRect/>
          <a:stretch>
            <a:fillRect/>
          </a:stretch>
        </p:blipFill>
        <p:spPr bwMode="auto">
          <a:xfrm>
            <a:off x="5287963" y="3570289"/>
            <a:ext cx="349250" cy="349250"/>
          </a:xfrm>
          <a:prstGeom prst="rect">
            <a:avLst/>
          </a:prstGeom>
          <a:noFill/>
          <a:ln w="9525">
            <a:noFill/>
            <a:miter lim="800000"/>
            <a:headEnd/>
            <a:tailEnd/>
          </a:ln>
        </p:spPr>
      </p:pic>
      <p:sp>
        <p:nvSpPr>
          <p:cNvPr id="49" name="文本框 48"/>
          <p:cNvSpPr txBox="1"/>
          <p:nvPr/>
        </p:nvSpPr>
        <p:spPr>
          <a:xfrm>
            <a:off x="5268913" y="3579814"/>
            <a:ext cx="436562" cy="311621"/>
          </a:xfrm>
          <a:prstGeom prst="rect">
            <a:avLst/>
          </a:prstGeom>
          <a:noFill/>
        </p:spPr>
        <p:txBody>
          <a:bodyPr lIns="91438" tIns="45719" rIns="91438" bIns="45719">
            <a:spAutoFit/>
          </a:bodyPr>
          <a:lstStyle/>
          <a:p>
            <a:pPr eaLnBrk="1" hangingPunct="1">
              <a:buFont typeface="Arial" panose="020B0604020202020204" pitchFamily="34" charset="0"/>
              <a:buNone/>
              <a:defRPr/>
            </a:pPr>
            <a:r>
              <a:rPr kumimoji="1" lang="zh-CN" altLang="en-US" dirty="0">
                <a:solidFill>
                  <a:schemeClr val="bg1">
                    <a:lumMod val="95000"/>
                  </a:schemeClr>
                </a:solidFill>
                <a:latin typeface="Arial" panose="020B0604020202020204" pitchFamily="34" charset="0"/>
                <a:ea typeface="微软雅黑"/>
              </a:rPr>
              <a:t>注</a:t>
            </a:r>
            <a:r>
              <a:rPr kumimoji="1" lang="en-US" altLang="zh-CN" dirty="0">
                <a:solidFill>
                  <a:schemeClr val="bg1">
                    <a:lumMod val="95000"/>
                  </a:schemeClr>
                </a:solidFill>
                <a:latin typeface="Arial" panose="020B0604020202020204" pitchFamily="34" charset="0"/>
                <a:ea typeface="微软雅黑"/>
              </a:rPr>
              <a:t>:</a:t>
            </a:r>
            <a:endParaRPr kumimoji="1" lang="zh-CN" altLang="en-US" dirty="0">
              <a:solidFill>
                <a:schemeClr val="bg1">
                  <a:lumMod val="95000"/>
                </a:schemeClr>
              </a:solidFill>
              <a:latin typeface="Arial" panose="020B0604020202020204" pitchFamily="34" charset="0"/>
              <a:ea typeface="微软雅黑"/>
            </a:endParaRPr>
          </a:p>
        </p:txBody>
      </p:sp>
      <p:sp>
        <p:nvSpPr>
          <p:cNvPr id="39" name="矩形 38"/>
          <p:cNvSpPr/>
          <p:nvPr/>
        </p:nvSpPr>
        <p:spPr>
          <a:xfrm>
            <a:off x="0" y="217025"/>
            <a:ext cx="9144000" cy="5903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kumimoji="1" lang="zh-CN" altLang="en-US" sz="2100" b="1" kern="0" dirty="0">
                <a:ln>
                  <a:solidFill>
                    <a:schemeClr val="accent2">
                      <a:lumMod val="75000"/>
                    </a:schemeClr>
                  </a:solidFill>
                </a:ln>
                <a:solidFill>
                  <a:schemeClr val="bg1"/>
                </a:solidFill>
                <a:latin typeface="微软雅黑" panose="020B0503020204020204" pitchFamily="34" charset="-122"/>
                <a:ea typeface="微软雅黑" panose="020B0503020204020204" pitchFamily="34" charset="-122"/>
                <a:cs typeface="微软雅黑"/>
              </a:rPr>
              <a:t>快递行业概览</a:t>
            </a:r>
            <a:endParaRPr kumimoji="1" lang="zh-CN" altLang="en-US" sz="2100" b="1" kern="0" dirty="0">
              <a:ln>
                <a:solidFill>
                  <a:schemeClr val="accent2">
                    <a:lumMod val="75000"/>
                  </a:schemeClr>
                </a:solidFill>
              </a:ln>
              <a:solidFill>
                <a:schemeClr val="bg1"/>
              </a:solidFill>
              <a:latin typeface="微软雅黑" panose="020B0503020204020204" pitchFamily="34" charset="-122"/>
              <a:ea typeface="微软雅黑" panose="020B0503020204020204" pitchFamily="34" charset="-122"/>
              <a:cs typeface="微软雅黑"/>
            </a:endParaRPr>
          </a:p>
        </p:txBody>
      </p:sp>
      <p:graphicFrame>
        <p:nvGraphicFramePr>
          <p:cNvPr id="40" name="图表 39"/>
          <p:cNvGraphicFramePr/>
          <p:nvPr/>
        </p:nvGraphicFramePr>
        <p:xfrm>
          <a:off x="165575" y="945740"/>
          <a:ext cx="4823068" cy="196338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43" name="图表 42"/>
          <p:cNvGraphicFramePr/>
          <p:nvPr/>
        </p:nvGraphicFramePr>
        <p:xfrm>
          <a:off x="497758" y="2886997"/>
          <a:ext cx="4402394" cy="212376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217025"/>
            <a:ext cx="9144000" cy="5903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kumimoji="1" lang="zh-CN" altLang="en-US" sz="2100" b="1" kern="0" dirty="0">
                <a:ln>
                  <a:solidFill>
                    <a:schemeClr val="accent2">
                      <a:lumMod val="75000"/>
                    </a:schemeClr>
                  </a:solidFill>
                </a:ln>
                <a:solidFill>
                  <a:schemeClr val="bg1"/>
                </a:solidFill>
                <a:latin typeface="微软雅黑" panose="020B0503020204020204" pitchFamily="34" charset="-122"/>
                <a:ea typeface="微软雅黑" panose="020B0503020204020204" pitchFamily="34" charset="-122"/>
                <a:cs typeface="微软雅黑"/>
              </a:rPr>
              <a:t>服务站实景</a:t>
            </a:r>
            <a:endParaRPr kumimoji="1" lang="zh-CN" altLang="en-US" sz="2100" b="1" kern="0" dirty="0">
              <a:ln>
                <a:solidFill>
                  <a:schemeClr val="accent2">
                    <a:lumMod val="75000"/>
                  </a:schemeClr>
                </a:solidFill>
              </a:ln>
              <a:solidFill>
                <a:schemeClr val="bg1"/>
              </a:solidFill>
              <a:latin typeface="微软雅黑" panose="020B0503020204020204" pitchFamily="34" charset="-122"/>
              <a:ea typeface="微软雅黑" panose="020B0503020204020204" pitchFamily="34" charset="-122"/>
              <a:cs typeface="微软雅黑"/>
            </a:endParaRPr>
          </a:p>
        </p:txBody>
      </p:sp>
      <p:sp>
        <p:nvSpPr>
          <p:cNvPr id="10" name="文本框 9"/>
          <p:cNvSpPr txBox="1"/>
          <p:nvPr/>
        </p:nvSpPr>
        <p:spPr>
          <a:xfrm>
            <a:off x="3448450" y="4007938"/>
            <a:ext cx="2383104" cy="346249"/>
          </a:xfrm>
          <a:prstGeom prst="rect">
            <a:avLst/>
          </a:prstGeom>
          <a:noFill/>
        </p:spPr>
        <p:txBody>
          <a:bodyPr wrap="none" lIns="68580" tIns="34290" rIns="68580" bIns="34290" rtlCol="0" anchor="ctr">
            <a:spAutoFit/>
          </a:bodyPr>
          <a:lstStyle/>
          <a:p>
            <a:pPr algn="ctr">
              <a:lnSpc>
                <a:spcPct val="150000"/>
              </a:lnSpc>
            </a:pPr>
            <a:r>
              <a:rPr kumimoji="1" lang="zh-CN" altLang="en-US" sz="1200" kern="0" dirty="0">
                <a:solidFill>
                  <a:prstClr val="black"/>
                </a:solidFill>
                <a:latin typeface="微软雅黑" panose="020B0503020204020204" pitchFamily="34" charset="-122"/>
                <a:ea typeface="微软雅黑" panose="020B0503020204020204" pitchFamily="34" charset="-122"/>
                <a:cs typeface="微软雅黑"/>
              </a:rPr>
              <a:t>地址：北京市海淀区首体南路</a:t>
            </a:r>
            <a:r>
              <a:rPr kumimoji="1" lang="en-US" altLang="zh-CN" sz="1200" kern="0" dirty="0">
                <a:solidFill>
                  <a:prstClr val="black"/>
                </a:solidFill>
                <a:latin typeface="微软雅黑" panose="020B0503020204020204" pitchFamily="34" charset="-122"/>
                <a:ea typeface="微软雅黑" panose="020B0503020204020204" pitchFamily="34" charset="-122"/>
                <a:cs typeface="微软雅黑"/>
              </a:rPr>
              <a:t>9</a:t>
            </a:r>
            <a:r>
              <a:rPr kumimoji="1" lang="zh-CN" altLang="en-US" sz="1200" kern="0" dirty="0">
                <a:solidFill>
                  <a:prstClr val="black"/>
                </a:solidFill>
                <a:latin typeface="微软雅黑" panose="020B0503020204020204" pitchFamily="34" charset="-122"/>
                <a:ea typeface="微软雅黑" panose="020B0503020204020204" pitchFamily="34" charset="-122"/>
                <a:cs typeface="微软雅黑"/>
              </a:rPr>
              <a:t>号</a:t>
            </a:r>
            <a:endParaRPr kumimoji="1" lang="zh-CN" altLang="en-US" sz="1200" kern="0" dirty="0">
              <a:solidFill>
                <a:prstClr val="black"/>
              </a:solidFill>
              <a:latin typeface="微软雅黑" panose="020B0503020204020204" pitchFamily="34" charset="-122"/>
              <a:ea typeface="微软雅黑" panose="020B0503020204020204" pitchFamily="34" charset="-122"/>
              <a:cs typeface="微软雅黑"/>
            </a:endParaRPr>
          </a:p>
        </p:txBody>
      </p:sp>
      <p:sp>
        <p:nvSpPr>
          <p:cNvPr id="12" name="文本框 11"/>
          <p:cNvSpPr txBox="1"/>
          <p:nvPr/>
        </p:nvSpPr>
        <p:spPr>
          <a:xfrm>
            <a:off x="3656370" y="3500453"/>
            <a:ext cx="1831271" cy="346249"/>
          </a:xfrm>
          <a:prstGeom prst="rect">
            <a:avLst/>
          </a:prstGeom>
          <a:noFill/>
        </p:spPr>
        <p:txBody>
          <a:bodyPr wrap="none" lIns="68580" tIns="34290" rIns="68580" bIns="34290" rtlCol="0" anchor="ctr">
            <a:spAutoFit/>
          </a:bodyPr>
          <a:lstStyle/>
          <a:p>
            <a:pPr algn="ctr">
              <a:lnSpc>
                <a:spcPct val="150000"/>
              </a:lnSpc>
            </a:pPr>
            <a:r>
              <a:rPr kumimoji="1" lang="zh-CN" altLang="en-US" sz="1200" b="1" kern="0" dirty="0">
                <a:solidFill>
                  <a:prstClr val="black"/>
                </a:solidFill>
                <a:latin typeface="微软雅黑" panose="020B0503020204020204" pitchFamily="34" charset="-122"/>
                <a:ea typeface="微软雅黑" panose="020B0503020204020204" pitchFamily="34" charset="-122"/>
                <a:cs typeface="微软雅黑"/>
              </a:rPr>
              <a:t>指尖快递主语国际服务站</a:t>
            </a:r>
            <a:endParaRPr kumimoji="1" lang="zh-CN" altLang="en-US" sz="1200" b="1" kern="0" dirty="0">
              <a:solidFill>
                <a:prstClr val="black"/>
              </a:solidFill>
              <a:latin typeface="微软雅黑" panose="020B0503020204020204" pitchFamily="34" charset="-122"/>
              <a:ea typeface="微软雅黑" panose="020B0503020204020204" pitchFamily="34" charset="-122"/>
              <a:cs typeface="微软雅黑"/>
            </a:endParaRPr>
          </a:p>
        </p:txBody>
      </p:sp>
      <p:grpSp>
        <p:nvGrpSpPr>
          <p:cNvPr id="2" name="组合 1"/>
          <p:cNvGrpSpPr/>
          <p:nvPr/>
        </p:nvGrpSpPr>
        <p:grpSpPr>
          <a:xfrm>
            <a:off x="1692221" y="1491526"/>
            <a:ext cx="5759559" cy="1911294"/>
            <a:chOff x="1774371" y="1477072"/>
            <a:chExt cx="7679412" cy="2548392"/>
          </a:xfrm>
        </p:grpSpPr>
        <p:pic>
          <p:nvPicPr>
            <p:cNvPr id="13" name="图片 1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74371" y="1485706"/>
              <a:ext cx="3377499" cy="2539758"/>
            </a:xfrm>
            <a:prstGeom prst="rect">
              <a:avLst/>
            </a:prstGeom>
          </p:spPr>
        </p:pic>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1727" y="1477072"/>
              <a:ext cx="3802056" cy="2539758"/>
            </a:xfrm>
            <a:prstGeom prst="rect">
              <a:avLst/>
            </a:prstGeom>
          </p:spPr>
        </p:pic>
      </p:grpSp>
      <p:pic>
        <p:nvPicPr>
          <p:cNvPr id="9" name="图片 8"/>
          <p:cNvPicPr>
            <a:picLocks noChangeAspect="1"/>
          </p:cNvPicPr>
          <p:nvPr/>
        </p:nvPicPr>
        <p:blipFill>
          <a:blip r:embed="rId3" cstate="print"/>
          <a:stretch>
            <a:fillRect/>
          </a:stretch>
        </p:blipFill>
        <p:spPr>
          <a:xfrm>
            <a:off x="7377344" y="4558320"/>
            <a:ext cx="1374771" cy="336368"/>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217025"/>
            <a:ext cx="9144000" cy="5903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kumimoji="1" lang="zh-CN" altLang="en-US" sz="2100" b="1" kern="0" dirty="0">
                <a:ln>
                  <a:solidFill>
                    <a:schemeClr val="accent2">
                      <a:lumMod val="75000"/>
                    </a:schemeClr>
                  </a:solidFill>
                </a:ln>
                <a:solidFill>
                  <a:schemeClr val="bg1"/>
                </a:solidFill>
                <a:latin typeface="微软雅黑" panose="020B0503020204020204" pitchFamily="34" charset="-122"/>
                <a:ea typeface="微软雅黑" panose="020B0503020204020204" pitchFamily="34" charset="-122"/>
                <a:cs typeface="微软雅黑"/>
              </a:rPr>
              <a:t>服务站实景</a:t>
            </a:r>
            <a:endParaRPr kumimoji="1" lang="zh-CN" altLang="en-US" sz="2100" b="1" kern="0" dirty="0">
              <a:ln>
                <a:solidFill>
                  <a:schemeClr val="accent2">
                    <a:lumMod val="75000"/>
                  </a:schemeClr>
                </a:solidFill>
              </a:ln>
              <a:solidFill>
                <a:schemeClr val="bg1"/>
              </a:solidFill>
              <a:latin typeface="微软雅黑" panose="020B0503020204020204" pitchFamily="34" charset="-122"/>
              <a:ea typeface="微软雅黑" panose="020B0503020204020204" pitchFamily="34" charset="-122"/>
              <a:cs typeface="微软雅黑"/>
            </a:endParaRPr>
          </a:p>
        </p:txBody>
      </p:sp>
      <p:sp>
        <p:nvSpPr>
          <p:cNvPr id="10" name="文本框 9"/>
          <p:cNvSpPr txBox="1"/>
          <p:nvPr/>
        </p:nvSpPr>
        <p:spPr>
          <a:xfrm>
            <a:off x="3358282" y="4007938"/>
            <a:ext cx="2563442" cy="346249"/>
          </a:xfrm>
          <a:prstGeom prst="rect">
            <a:avLst/>
          </a:prstGeom>
          <a:noFill/>
        </p:spPr>
        <p:txBody>
          <a:bodyPr wrap="none" lIns="68580" tIns="34290" rIns="68580" bIns="34290" rtlCol="0" anchor="ctr">
            <a:spAutoFit/>
          </a:bodyPr>
          <a:lstStyle/>
          <a:p>
            <a:pPr algn="ctr">
              <a:lnSpc>
                <a:spcPct val="150000"/>
              </a:lnSpc>
            </a:pPr>
            <a:r>
              <a:rPr kumimoji="1" lang="zh-CN" altLang="en-US" sz="1200" kern="0" dirty="0">
                <a:solidFill>
                  <a:prstClr val="black"/>
                </a:solidFill>
                <a:latin typeface="微软雅黑" panose="020B0503020204020204" pitchFamily="34" charset="-122"/>
                <a:ea typeface="微软雅黑" panose="020B0503020204020204" pitchFamily="34" charset="-122"/>
                <a:cs typeface="微软雅黑"/>
              </a:rPr>
              <a:t>地址：广州市天河区体育西路</a:t>
            </a:r>
            <a:r>
              <a:rPr kumimoji="1" lang="en-US" altLang="zh-CN" sz="1200" kern="0" dirty="0">
                <a:solidFill>
                  <a:prstClr val="black"/>
                </a:solidFill>
                <a:latin typeface="微软雅黑" panose="020B0503020204020204" pitchFamily="34" charset="-122"/>
                <a:ea typeface="微软雅黑" panose="020B0503020204020204" pitchFamily="34" charset="-122"/>
                <a:cs typeface="微软雅黑"/>
              </a:rPr>
              <a:t>191</a:t>
            </a:r>
            <a:r>
              <a:rPr kumimoji="1" lang="zh-CN" altLang="en-US" sz="1200" kern="0" dirty="0">
                <a:solidFill>
                  <a:prstClr val="black"/>
                </a:solidFill>
                <a:latin typeface="微软雅黑" panose="020B0503020204020204" pitchFamily="34" charset="-122"/>
                <a:ea typeface="微软雅黑" panose="020B0503020204020204" pitchFamily="34" charset="-122"/>
                <a:cs typeface="微软雅黑"/>
              </a:rPr>
              <a:t>号</a:t>
            </a:r>
            <a:endParaRPr kumimoji="1" lang="zh-CN" altLang="en-US" sz="1200" kern="0" dirty="0">
              <a:solidFill>
                <a:prstClr val="black"/>
              </a:solidFill>
              <a:latin typeface="微软雅黑" panose="020B0503020204020204" pitchFamily="34" charset="-122"/>
              <a:ea typeface="微软雅黑" panose="020B0503020204020204" pitchFamily="34" charset="-122"/>
              <a:cs typeface="微软雅黑"/>
            </a:endParaRPr>
          </a:p>
        </p:txBody>
      </p:sp>
      <p:sp>
        <p:nvSpPr>
          <p:cNvPr id="12" name="文本框 11"/>
          <p:cNvSpPr txBox="1"/>
          <p:nvPr/>
        </p:nvSpPr>
        <p:spPr>
          <a:xfrm>
            <a:off x="3579428" y="3500453"/>
            <a:ext cx="1985159" cy="346249"/>
          </a:xfrm>
          <a:prstGeom prst="rect">
            <a:avLst/>
          </a:prstGeom>
          <a:noFill/>
        </p:spPr>
        <p:txBody>
          <a:bodyPr wrap="none" lIns="68580" tIns="34290" rIns="68580" bIns="34290" rtlCol="0" anchor="ctr">
            <a:spAutoFit/>
          </a:bodyPr>
          <a:lstStyle/>
          <a:p>
            <a:pPr algn="ctr">
              <a:lnSpc>
                <a:spcPct val="150000"/>
              </a:lnSpc>
            </a:pPr>
            <a:r>
              <a:rPr kumimoji="1" lang="zh-CN" altLang="en-US" sz="1200" b="1" kern="0" dirty="0">
                <a:solidFill>
                  <a:prstClr val="black"/>
                </a:solidFill>
                <a:latin typeface="微软雅黑" panose="020B0503020204020204" pitchFamily="34" charset="-122"/>
                <a:ea typeface="微软雅黑" panose="020B0503020204020204" pitchFamily="34" charset="-122"/>
                <a:cs typeface="微软雅黑"/>
              </a:rPr>
              <a:t>指尖快递中石化大厦服务站</a:t>
            </a:r>
            <a:endParaRPr kumimoji="1" lang="zh-CN" altLang="en-US" sz="1200" b="1" kern="0" dirty="0">
              <a:solidFill>
                <a:prstClr val="black"/>
              </a:solidFill>
              <a:latin typeface="微软雅黑" panose="020B0503020204020204" pitchFamily="34" charset="-122"/>
              <a:ea typeface="微软雅黑" panose="020B0503020204020204" pitchFamily="34" charset="-122"/>
              <a:cs typeface="微软雅黑"/>
            </a:endParaRPr>
          </a:p>
        </p:txBody>
      </p:sp>
      <p:grpSp>
        <p:nvGrpSpPr>
          <p:cNvPr id="4" name="组合 3"/>
          <p:cNvGrpSpPr/>
          <p:nvPr/>
        </p:nvGrpSpPr>
        <p:grpSpPr>
          <a:xfrm>
            <a:off x="1504831" y="1206105"/>
            <a:ext cx="6134339" cy="2059609"/>
            <a:chOff x="918924" y="1608141"/>
            <a:chExt cx="9129118" cy="3080866"/>
          </a:xfrm>
        </p:grpSpPr>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18924" y="1608142"/>
              <a:ext cx="4313813" cy="3080865"/>
            </a:xfrm>
            <a:prstGeom prst="rect">
              <a:avLst/>
            </a:prstGeom>
            <a:ln>
              <a:noFill/>
            </a:ln>
            <a:effectLst>
              <a:outerShdw blurRad="292100" dist="139700" dir="2700000" algn="tl" rotWithShape="0">
                <a:srgbClr val="333333">
                  <a:alpha val="65000"/>
                </a:srgbClr>
              </a:outerShdw>
            </a:effectLst>
          </p:spPr>
        </p:pic>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34229" y="1608141"/>
              <a:ext cx="4313813" cy="3080865"/>
            </a:xfrm>
            <a:prstGeom prst="rect">
              <a:avLst/>
            </a:prstGeom>
            <a:ln>
              <a:noFill/>
            </a:ln>
            <a:effectLst>
              <a:outerShdw blurRad="292100" dist="139700" dir="2700000" algn="tl" rotWithShape="0">
                <a:srgbClr val="333333">
                  <a:alpha val="65000"/>
                </a:srgbClr>
              </a:outerShdw>
            </a:effectLst>
          </p:spPr>
        </p:pic>
      </p:grpSp>
      <p:pic>
        <p:nvPicPr>
          <p:cNvPr id="13" name="图片 12"/>
          <p:cNvPicPr>
            <a:picLocks noChangeAspect="1"/>
          </p:cNvPicPr>
          <p:nvPr/>
        </p:nvPicPr>
        <p:blipFill>
          <a:blip r:embed="rId3" cstate="print"/>
          <a:stretch>
            <a:fillRect/>
          </a:stretch>
        </p:blipFill>
        <p:spPr>
          <a:xfrm>
            <a:off x="7377344" y="4558320"/>
            <a:ext cx="1374771" cy="336368"/>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208294" y="1804988"/>
            <a:ext cx="6750497" cy="795023"/>
            <a:chOff x="1467643" y="2406651"/>
            <a:chExt cx="9000662" cy="1060030"/>
          </a:xfrm>
        </p:grpSpPr>
        <p:pic>
          <p:nvPicPr>
            <p:cNvPr id="13" name="图片 12"/>
            <p:cNvPicPr>
              <a:picLocks noChangeAspect="1"/>
            </p:cNvPicPr>
            <p:nvPr/>
          </p:nvPicPr>
          <p:blipFill>
            <a:blip r:embed="rId1" cstate="print"/>
            <a:stretch>
              <a:fillRect/>
            </a:stretch>
          </p:blipFill>
          <p:spPr>
            <a:xfrm>
              <a:off x="1467643" y="2406651"/>
              <a:ext cx="3459957" cy="1060030"/>
            </a:xfrm>
            <a:prstGeom prst="rect">
              <a:avLst/>
            </a:prstGeom>
          </p:spPr>
        </p:pic>
        <p:sp>
          <p:nvSpPr>
            <p:cNvPr id="2" name="文本框 1"/>
            <p:cNvSpPr txBox="1"/>
            <p:nvPr/>
          </p:nvSpPr>
          <p:spPr>
            <a:xfrm>
              <a:off x="6067100" y="2459612"/>
              <a:ext cx="4401205" cy="954107"/>
            </a:xfrm>
            <a:prstGeom prst="rect">
              <a:avLst/>
            </a:prstGeom>
            <a:noFill/>
          </p:spPr>
          <p:txBody>
            <a:bodyPr wrap="none" rtlCol="0" anchor="ctr">
              <a:spAutoFit/>
            </a:bodyPr>
            <a:lstStyle/>
            <a:p>
              <a:pPr algn="ctr">
                <a:lnSpc>
                  <a:spcPct val="150000"/>
                </a:lnSpc>
              </a:pPr>
              <a:r>
                <a:rPr kumimoji="1" lang="zh-CN" altLang="en-US" sz="2700" b="1" kern="0" dirty="0">
                  <a:solidFill>
                    <a:schemeClr val="accent2"/>
                  </a:solidFill>
                  <a:latin typeface="微软雅黑" panose="020B0503020204020204" pitchFamily="34" charset="-122"/>
                  <a:ea typeface="微软雅黑" panose="020B0503020204020204" pitchFamily="34" charset="-122"/>
                  <a:cs typeface="微软雅黑"/>
                </a:rPr>
                <a:t>文档结束，感谢阅览</a:t>
              </a:r>
              <a:endParaRPr kumimoji="1" lang="zh-CN" altLang="en-US" sz="2700" b="1" kern="0" dirty="0">
                <a:solidFill>
                  <a:schemeClr val="accent2"/>
                </a:solidFill>
                <a:latin typeface="微软雅黑" panose="020B0503020204020204" pitchFamily="34" charset="-122"/>
                <a:ea typeface="微软雅黑" panose="020B0503020204020204" pitchFamily="34" charset="-122"/>
                <a:cs typeface="微软雅黑"/>
              </a:endParaRPr>
            </a:p>
          </p:txBody>
        </p:sp>
      </p:grpSp>
      <p:pic>
        <p:nvPicPr>
          <p:cNvPr id="7" name="图片 6"/>
          <p:cNvPicPr>
            <a:picLocks noChangeAspect="1"/>
          </p:cNvPicPr>
          <p:nvPr/>
        </p:nvPicPr>
        <p:blipFill>
          <a:blip r:embed="rId2" cstate="print"/>
          <a:stretch>
            <a:fillRect/>
          </a:stretch>
        </p:blipFill>
        <p:spPr>
          <a:xfrm>
            <a:off x="7377344" y="4558320"/>
            <a:ext cx="1374771" cy="33636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stretch>
            <a:fillRect/>
          </a:stretch>
        </p:blipFill>
        <p:spPr>
          <a:xfrm>
            <a:off x="7377344" y="4558320"/>
            <a:ext cx="1374771" cy="336368"/>
          </a:xfrm>
          <a:prstGeom prst="rect">
            <a:avLst/>
          </a:prstGeom>
        </p:spPr>
      </p:pic>
      <p:sp>
        <p:nvSpPr>
          <p:cNvPr id="6" name="矩形 5"/>
          <p:cNvSpPr/>
          <p:nvPr/>
        </p:nvSpPr>
        <p:spPr>
          <a:xfrm>
            <a:off x="0" y="217025"/>
            <a:ext cx="9144000" cy="5903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kumimoji="1" lang="zh-CN" altLang="en-US" sz="2100" b="1" kern="0" dirty="0">
                <a:ln>
                  <a:solidFill>
                    <a:schemeClr val="accent2">
                      <a:lumMod val="75000"/>
                    </a:schemeClr>
                  </a:solidFill>
                </a:ln>
                <a:solidFill>
                  <a:schemeClr val="bg1"/>
                </a:solidFill>
                <a:latin typeface="微软雅黑" panose="020B0503020204020204" pitchFamily="34" charset="-122"/>
                <a:ea typeface="微软雅黑" panose="020B0503020204020204" pitchFamily="34" charset="-122"/>
                <a:cs typeface="微软雅黑"/>
              </a:rPr>
              <a:t>快递行业概览</a:t>
            </a:r>
            <a:endParaRPr kumimoji="1" lang="zh-CN" altLang="en-US" sz="2100" b="1" kern="0" dirty="0">
              <a:ln>
                <a:solidFill>
                  <a:schemeClr val="accent2">
                    <a:lumMod val="75000"/>
                  </a:schemeClr>
                </a:solidFill>
              </a:ln>
              <a:solidFill>
                <a:schemeClr val="bg1"/>
              </a:solidFill>
              <a:latin typeface="微软雅黑" panose="020B0503020204020204" pitchFamily="34" charset="-122"/>
              <a:ea typeface="微软雅黑" panose="020B0503020204020204" pitchFamily="34" charset="-122"/>
              <a:cs typeface="微软雅黑"/>
            </a:endParaRPr>
          </a:p>
        </p:txBody>
      </p:sp>
      <p:sp>
        <p:nvSpPr>
          <p:cNvPr id="7" name="文本框 6"/>
          <p:cNvSpPr txBox="1"/>
          <p:nvPr/>
        </p:nvSpPr>
        <p:spPr>
          <a:xfrm>
            <a:off x="718984" y="1367783"/>
            <a:ext cx="7588046" cy="2008242"/>
          </a:xfrm>
          <a:prstGeom prst="rect">
            <a:avLst/>
          </a:prstGeom>
          <a:noFill/>
        </p:spPr>
        <p:txBody>
          <a:bodyPr wrap="square" lIns="68580" tIns="34290" rIns="68580" bIns="34290" rtlCol="0">
            <a:spAutoFit/>
          </a:bodyPr>
          <a:lstStyle/>
          <a:p>
            <a:pPr>
              <a:lnSpc>
                <a:spcPct val="150000"/>
              </a:lnSpc>
            </a:pPr>
            <a:r>
              <a:rPr lang="zh-CN" altLang="en-US" sz="1800" dirty="0">
                <a:solidFill>
                  <a:schemeClr val="tx1">
                    <a:lumMod val="65000"/>
                    <a:lumOff val="35000"/>
                  </a:schemeClr>
                </a:solidFill>
                <a:latin typeface="微软雅黑"/>
                <a:ea typeface="微软雅黑"/>
                <a:cs typeface="微软雅黑"/>
              </a:rPr>
              <a:t>从</a:t>
            </a:r>
            <a:r>
              <a:rPr lang="en-US" altLang="zh-CN" sz="1800" dirty="0">
                <a:solidFill>
                  <a:schemeClr val="tx1">
                    <a:lumMod val="65000"/>
                    <a:lumOff val="35000"/>
                  </a:schemeClr>
                </a:solidFill>
                <a:latin typeface="微软雅黑"/>
                <a:ea typeface="微软雅黑"/>
                <a:cs typeface="微软雅黑"/>
              </a:rPr>
              <a:t>2016</a:t>
            </a:r>
            <a:r>
              <a:rPr lang="zh-CN" altLang="en-US" sz="1800" dirty="0">
                <a:solidFill>
                  <a:schemeClr val="tx1">
                    <a:lumMod val="65000"/>
                    <a:lumOff val="35000"/>
                  </a:schemeClr>
                </a:solidFill>
                <a:latin typeface="微软雅黑"/>
                <a:ea typeface="微软雅黑"/>
                <a:cs typeface="微软雅黑"/>
              </a:rPr>
              <a:t>年这个时间点上观察快递行业，主题词只有两个：</a:t>
            </a:r>
            <a:endParaRPr lang="en-US" altLang="zh-CN" sz="1800" dirty="0">
              <a:solidFill>
                <a:schemeClr val="tx1">
                  <a:lumMod val="65000"/>
                  <a:lumOff val="35000"/>
                </a:schemeClr>
              </a:solidFill>
              <a:latin typeface="微软雅黑"/>
              <a:ea typeface="微软雅黑"/>
              <a:cs typeface="微软雅黑"/>
            </a:endParaRPr>
          </a:p>
          <a:p>
            <a:pPr>
              <a:lnSpc>
                <a:spcPct val="150000"/>
              </a:lnSpc>
            </a:pPr>
            <a:endParaRPr lang="en-US" altLang="zh-CN" sz="1800" dirty="0">
              <a:solidFill>
                <a:schemeClr val="tx1">
                  <a:lumMod val="65000"/>
                  <a:lumOff val="35000"/>
                </a:schemeClr>
              </a:solidFill>
              <a:latin typeface="微软雅黑"/>
              <a:ea typeface="微软雅黑"/>
              <a:cs typeface="微软雅黑"/>
            </a:endParaRPr>
          </a:p>
          <a:p>
            <a:pPr>
              <a:lnSpc>
                <a:spcPct val="150000"/>
              </a:lnSpc>
            </a:pPr>
            <a:r>
              <a:rPr lang="zh-CN" altLang="en-US" sz="1800" b="1" dirty="0">
                <a:solidFill>
                  <a:schemeClr val="tx1">
                    <a:lumMod val="65000"/>
                    <a:lumOff val="35000"/>
                  </a:schemeClr>
                </a:solidFill>
                <a:latin typeface="微软雅黑"/>
                <a:ea typeface="微软雅黑"/>
                <a:cs typeface="微软雅黑"/>
              </a:rPr>
              <a:t>一，惊人的增长率</a:t>
            </a:r>
            <a:r>
              <a:rPr lang="en-US" altLang="zh-CN" sz="1800" b="1" dirty="0">
                <a:solidFill>
                  <a:schemeClr val="tx1">
                    <a:lumMod val="65000"/>
                    <a:lumOff val="35000"/>
                  </a:schemeClr>
                </a:solidFill>
                <a:latin typeface="微软雅黑"/>
                <a:ea typeface="微软雅黑"/>
                <a:cs typeface="微软雅黑"/>
              </a:rPr>
              <a:t>——6</a:t>
            </a:r>
            <a:r>
              <a:rPr lang="zh-CN" altLang="en-US" sz="1800" b="1" dirty="0">
                <a:solidFill>
                  <a:schemeClr val="tx1">
                    <a:lumMod val="65000"/>
                    <a:lumOff val="35000"/>
                  </a:schemeClr>
                </a:solidFill>
                <a:latin typeface="微软雅黑"/>
                <a:ea typeface="微软雅黑"/>
                <a:cs typeface="微软雅黑"/>
              </a:rPr>
              <a:t>年间的复合增长率达</a:t>
            </a:r>
            <a:r>
              <a:rPr lang="en-US" altLang="zh-CN" sz="1800" b="1" dirty="0">
                <a:solidFill>
                  <a:srgbClr val="FF0000"/>
                </a:solidFill>
                <a:latin typeface="微软雅黑"/>
                <a:ea typeface="微软雅黑"/>
                <a:cs typeface="微软雅黑"/>
              </a:rPr>
              <a:t>54%</a:t>
            </a:r>
            <a:r>
              <a:rPr lang="zh-CN" altLang="en-US" sz="1800" b="1" dirty="0">
                <a:solidFill>
                  <a:schemeClr val="tx1">
                    <a:lumMod val="65000"/>
                    <a:lumOff val="35000"/>
                  </a:schemeClr>
                </a:solidFill>
                <a:latin typeface="微软雅黑"/>
                <a:ea typeface="微软雅黑"/>
                <a:cs typeface="微软雅黑"/>
              </a:rPr>
              <a:t>！</a:t>
            </a:r>
            <a:endParaRPr lang="en-US" altLang="zh-CN" sz="1800" b="1" dirty="0">
              <a:solidFill>
                <a:schemeClr val="tx1">
                  <a:lumMod val="65000"/>
                  <a:lumOff val="35000"/>
                </a:schemeClr>
              </a:solidFill>
              <a:latin typeface="微软雅黑"/>
              <a:ea typeface="微软雅黑"/>
              <a:cs typeface="微软雅黑"/>
            </a:endParaRPr>
          </a:p>
          <a:p>
            <a:pPr>
              <a:lnSpc>
                <a:spcPct val="150000"/>
              </a:lnSpc>
            </a:pPr>
            <a:r>
              <a:rPr lang="zh-CN" altLang="en-US" sz="1800" b="1" dirty="0">
                <a:solidFill>
                  <a:schemeClr val="tx1">
                    <a:lumMod val="65000"/>
                    <a:lumOff val="35000"/>
                  </a:schemeClr>
                </a:solidFill>
                <a:latin typeface="微软雅黑"/>
                <a:ea typeface="微软雅黑"/>
                <a:cs typeface="微软雅黑"/>
              </a:rPr>
              <a:t>二，革命性的数量</a:t>
            </a:r>
            <a:r>
              <a:rPr lang="en-US" altLang="zh-CN" sz="1800" b="1" dirty="0">
                <a:solidFill>
                  <a:schemeClr val="tx1">
                    <a:lumMod val="65000"/>
                    <a:lumOff val="35000"/>
                  </a:schemeClr>
                </a:solidFill>
                <a:latin typeface="微软雅黑"/>
                <a:ea typeface="微软雅黑"/>
                <a:cs typeface="微软雅黑"/>
              </a:rPr>
              <a:t>——2016</a:t>
            </a:r>
            <a:r>
              <a:rPr lang="zh-CN" altLang="en-US" sz="1800" b="1" dirty="0">
                <a:solidFill>
                  <a:schemeClr val="tx1">
                    <a:lumMod val="65000"/>
                    <a:lumOff val="35000"/>
                  </a:schemeClr>
                </a:solidFill>
                <a:latin typeface="微软雅黑"/>
                <a:ea typeface="微软雅黑"/>
                <a:cs typeface="微软雅黑"/>
              </a:rPr>
              <a:t>年将超过</a:t>
            </a:r>
            <a:r>
              <a:rPr lang="en-US" altLang="zh-CN" sz="1800" b="1" dirty="0">
                <a:solidFill>
                  <a:srgbClr val="FF0000"/>
                </a:solidFill>
                <a:latin typeface="微软雅黑"/>
                <a:ea typeface="微软雅黑"/>
                <a:cs typeface="微软雅黑"/>
              </a:rPr>
              <a:t>300</a:t>
            </a:r>
            <a:r>
              <a:rPr lang="zh-CN" altLang="en-US" sz="1800" b="1" dirty="0">
                <a:solidFill>
                  <a:srgbClr val="FF0000"/>
                </a:solidFill>
                <a:latin typeface="微软雅黑"/>
                <a:ea typeface="微软雅黑"/>
                <a:cs typeface="微软雅黑"/>
              </a:rPr>
              <a:t>亿</a:t>
            </a:r>
            <a:r>
              <a:rPr lang="zh-CN" altLang="en-US" sz="1800" b="1" dirty="0">
                <a:solidFill>
                  <a:schemeClr val="tx1">
                    <a:lumMod val="65000"/>
                    <a:lumOff val="35000"/>
                  </a:schemeClr>
                </a:solidFill>
                <a:latin typeface="微软雅黑"/>
                <a:ea typeface="微软雅黑"/>
                <a:cs typeface="微软雅黑"/>
              </a:rPr>
              <a:t>件！</a:t>
            </a:r>
            <a:endParaRPr lang="en-US" altLang="zh-CN" sz="1800" b="1" dirty="0">
              <a:solidFill>
                <a:schemeClr val="tx1">
                  <a:lumMod val="65000"/>
                  <a:lumOff val="35000"/>
                </a:schemeClr>
              </a:solidFill>
              <a:latin typeface="微软雅黑"/>
              <a:ea typeface="微软雅黑"/>
              <a:cs typeface="微软雅黑"/>
            </a:endParaRPr>
          </a:p>
          <a:p>
            <a:pPr>
              <a:lnSpc>
                <a:spcPct val="150000"/>
              </a:lnSpc>
            </a:pPr>
            <a:endParaRPr lang="en-US" altLang="zh-CN" sz="1200" dirty="0">
              <a:solidFill>
                <a:schemeClr val="tx1">
                  <a:lumMod val="65000"/>
                  <a:lumOff val="35000"/>
                </a:schemeClr>
              </a:solidFill>
              <a:latin typeface="微软雅黑"/>
              <a:ea typeface="微软雅黑"/>
              <a:cs typeface="微软雅黑"/>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stretch>
            <a:fillRect/>
          </a:stretch>
        </p:blipFill>
        <p:spPr>
          <a:xfrm>
            <a:off x="7377344" y="4558320"/>
            <a:ext cx="1374771" cy="336368"/>
          </a:xfrm>
          <a:prstGeom prst="rect">
            <a:avLst/>
          </a:prstGeom>
        </p:spPr>
      </p:pic>
      <p:sp>
        <p:nvSpPr>
          <p:cNvPr id="6" name="矩形 5"/>
          <p:cNvSpPr/>
          <p:nvPr/>
        </p:nvSpPr>
        <p:spPr>
          <a:xfrm>
            <a:off x="0" y="217025"/>
            <a:ext cx="9144000" cy="5903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kumimoji="1" lang="zh-CN" altLang="en-US" sz="2100" b="1" kern="0" dirty="0">
                <a:ln>
                  <a:solidFill>
                    <a:schemeClr val="accent2">
                      <a:lumMod val="75000"/>
                    </a:schemeClr>
                  </a:solidFill>
                </a:ln>
                <a:solidFill>
                  <a:schemeClr val="bg1"/>
                </a:solidFill>
                <a:latin typeface="微软雅黑" panose="020B0503020204020204" pitchFamily="34" charset="-122"/>
                <a:ea typeface="微软雅黑" panose="020B0503020204020204" pitchFamily="34" charset="-122"/>
                <a:cs typeface="微软雅黑"/>
              </a:rPr>
              <a:t>问题和痛点</a:t>
            </a:r>
            <a:endParaRPr kumimoji="1" lang="zh-CN" altLang="en-US" sz="2100" b="1" kern="0" dirty="0">
              <a:ln>
                <a:solidFill>
                  <a:schemeClr val="accent2">
                    <a:lumMod val="75000"/>
                  </a:schemeClr>
                </a:solidFill>
              </a:ln>
              <a:solidFill>
                <a:schemeClr val="bg1"/>
              </a:solidFill>
              <a:latin typeface="微软雅黑" panose="020B0503020204020204" pitchFamily="34" charset="-122"/>
              <a:ea typeface="微软雅黑" panose="020B0503020204020204" pitchFamily="34" charset="-122"/>
              <a:cs typeface="微软雅黑"/>
            </a:endParaRPr>
          </a:p>
        </p:txBody>
      </p:sp>
      <p:sp>
        <p:nvSpPr>
          <p:cNvPr id="7" name="文本框 6"/>
          <p:cNvSpPr txBox="1"/>
          <p:nvPr/>
        </p:nvSpPr>
        <p:spPr>
          <a:xfrm>
            <a:off x="840658" y="947453"/>
            <a:ext cx="7588046" cy="3462486"/>
          </a:xfrm>
          <a:prstGeom prst="rect">
            <a:avLst/>
          </a:prstGeom>
          <a:noFill/>
        </p:spPr>
        <p:txBody>
          <a:bodyPr wrap="square" lIns="68580" tIns="34290" rIns="68580" bIns="34290" rtlCol="0">
            <a:spAutoFit/>
          </a:bodyPr>
          <a:lstStyle/>
          <a:p>
            <a:pPr>
              <a:lnSpc>
                <a:spcPct val="150000"/>
              </a:lnSpc>
            </a:pPr>
            <a:r>
              <a:rPr lang="zh-CN" altLang="en-US" b="1" dirty="0" smtClean="0">
                <a:solidFill>
                  <a:schemeClr val="tx1">
                    <a:lumMod val="65000"/>
                    <a:lumOff val="35000"/>
                  </a:schemeClr>
                </a:solidFill>
                <a:latin typeface="微软雅黑"/>
                <a:ea typeface="微软雅黑"/>
                <a:cs typeface="微软雅黑"/>
              </a:rPr>
              <a:t>快递数量的急剧增长，对快递行业的冲击巨大，也对行业的变革产生巨大的推动力。</a:t>
            </a:r>
            <a:endParaRPr lang="en-US" altLang="zh-CN" b="1" dirty="0" smtClean="0">
              <a:solidFill>
                <a:schemeClr val="tx1">
                  <a:lumMod val="65000"/>
                  <a:lumOff val="35000"/>
                </a:schemeClr>
              </a:solidFill>
              <a:latin typeface="微软雅黑"/>
              <a:ea typeface="微软雅黑"/>
              <a:cs typeface="微软雅黑"/>
            </a:endParaRPr>
          </a:p>
          <a:p>
            <a:pPr>
              <a:lnSpc>
                <a:spcPct val="150000"/>
              </a:lnSpc>
            </a:pPr>
            <a:endParaRPr lang="en-US" altLang="zh-CN" sz="1200" dirty="0">
              <a:solidFill>
                <a:schemeClr val="tx1">
                  <a:lumMod val="65000"/>
                  <a:lumOff val="35000"/>
                </a:schemeClr>
              </a:solidFill>
              <a:latin typeface="微软雅黑"/>
              <a:ea typeface="微软雅黑"/>
              <a:cs typeface="微软雅黑"/>
            </a:endParaRPr>
          </a:p>
          <a:p>
            <a:pPr>
              <a:lnSpc>
                <a:spcPct val="150000"/>
              </a:lnSpc>
            </a:pPr>
            <a:r>
              <a:rPr lang="en-US" altLang="zh-CN" sz="1200" dirty="0">
                <a:solidFill>
                  <a:schemeClr val="tx1">
                    <a:lumMod val="65000"/>
                    <a:lumOff val="35000"/>
                  </a:schemeClr>
                </a:solidFill>
                <a:latin typeface="微软雅黑"/>
                <a:ea typeface="微软雅黑"/>
                <a:cs typeface="微软雅黑"/>
              </a:rPr>
              <a:t>1</a:t>
            </a:r>
            <a:r>
              <a:rPr lang="zh-CN" altLang="en-US" sz="1200" dirty="0">
                <a:solidFill>
                  <a:schemeClr val="tx1">
                    <a:lumMod val="65000"/>
                    <a:lumOff val="35000"/>
                  </a:schemeClr>
                </a:solidFill>
                <a:latin typeface="微软雅黑"/>
                <a:ea typeface="微软雅黑"/>
                <a:cs typeface="微软雅黑"/>
              </a:rPr>
              <a:t>，快递员派件的难度逐渐增加。一些管理严格和规范的写字楼和社区已经开始禁止快递员进楼或社区派件。</a:t>
            </a:r>
            <a:endParaRPr lang="en-US" altLang="zh-CN" sz="1200" dirty="0">
              <a:solidFill>
                <a:schemeClr val="tx1">
                  <a:lumMod val="65000"/>
                  <a:lumOff val="35000"/>
                </a:schemeClr>
              </a:solidFill>
              <a:latin typeface="微软雅黑"/>
              <a:ea typeface="微软雅黑"/>
              <a:cs typeface="微软雅黑"/>
            </a:endParaRPr>
          </a:p>
          <a:p>
            <a:pPr>
              <a:lnSpc>
                <a:spcPct val="150000"/>
              </a:lnSpc>
            </a:pPr>
            <a:r>
              <a:rPr lang="en-US" altLang="zh-CN" sz="1200" dirty="0">
                <a:solidFill>
                  <a:schemeClr val="tx1">
                    <a:lumMod val="65000"/>
                    <a:lumOff val="35000"/>
                  </a:schemeClr>
                </a:solidFill>
                <a:latin typeface="微软雅黑"/>
                <a:ea typeface="微软雅黑"/>
                <a:cs typeface="微软雅黑"/>
              </a:rPr>
              <a:t>      </a:t>
            </a:r>
            <a:r>
              <a:rPr lang="zh-CN" altLang="en-US" sz="1200" dirty="0">
                <a:solidFill>
                  <a:schemeClr val="tx1">
                    <a:lumMod val="65000"/>
                    <a:lumOff val="35000"/>
                  </a:schemeClr>
                </a:solidFill>
                <a:latin typeface="微软雅黑"/>
                <a:ea typeface="微软雅黑"/>
                <a:cs typeface="微软雅黑"/>
              </a:rPr>
              <a:t>变通的解决办法是快递员在楼外或社区外择地摆摊设点，收件人前来自提；</a:t>
            </a:r>
            <a:endParaRPr lang="en-US" altLang="zh-CN" sz="1200" dirty="0">
              <a:solidFill>
                <a:schemeClr val="tx1">
                  <a:lumMod val="65000"/>
                  <a:lumOff val="35000"/>
                </a:schemeClr>
              </a:solidFill>
              <a:latin typeface="微软雅黑"/>
              <a:ea typeface="微软雅黑"/>
              <a:cs typeface="微软雅黑"/>
            </a:endParaRPr>
          </a:p>
          <a:p>
            <a:pPr>
              <a:lnSpc>
                <a:spcPct val="150000"/>
              </a:lnSpc>
            </a:pPr>
            <a:r>
              <a:rPr lang="en-US" altLang="zh-CN" sz="1200" dirty="0">
                <a:solidFill>
                  <a:schemeClr val="tx1">
                    <a:lumMod val="65000"/>
                    <a:lumOff val="35000"/>
                  </a:schemeClr>
                </a:solidFill>
                <a:latin typeface="微软雅黑"/>
                <a:ea typeface="微软雅黑"/>
                <a:cs typeface="微软雅黑"/>
              </a:rPr>
              <a:t>2</a:t>
            </a:r>
            <a:r>
              <a:rPr lang="zh-CN" altLang="en-US" sz="1200" dirty="0">
                <a:solidFill>
                  <a:schemeClr val="tx1">
                    <a:lumMod val="65000"/>
                    <a:lumOff val="35000"/>
                  </a:schemeClr>
                </a:solidFill>
                <a:latin typeface="微软雅黑"/>
                <a:ea typeface="微软雅黑"/>
                <a:cs typeface="微软雅黑"/>
              </a:rPr>
              <a:t>，对大部分的大学校园，是严格禁止快递员进入校区的。</a:t>
            </a:r>
            <a:endParaRPr lang="en-US" altLang="zh-CN" sz="1200" dirty="0">
              <a:solidFill>
                <a:schemeClr val="tx1">
                  <a:lumMod val="65000"/>
                  <a:lumOff val="35000"/>
                </a:schemeClr>
              </a:solidFill>
              <a:latin typeface="微软雅黑"/>
              <a:ea typeface="微软雅黑"/>
              <a:cs typeface="微软雅黑"/>
            </a:endParaRPr>
          </a:p>
          <a:p>
            <a:pPr>
              <a:lnSpc>
                <a:spcPct val="150000"/>
              </a:lnSpc>
            </a:pPr>
            <a:r>
              <a:rPr lang="en-US" altLang="zh-CN" sz="1200" dirty="0">
                <a:solidFill>
                  <a:schemeClr val="tx1">
                    <a:lumMod val="65000"/>
                    <a:lumOff val="35000"/>
                  </a:schemeClr>
                </a:solidFill>
                <a:latin typeface="微软雅黑"/>
                <a:ea typeface="微软雅黑"/>
                <a:cs typeface="微软雅黑"/>
              </a:rPr>
              <a:t>      </a:t>
            </a:r>
            <a:r>
              <a:rPr lang="zh-CN" altLang="en-US" sz="1200" dirty="0">
                <a:solidFill>
                  <a:schemeClr val="tx1">
                    <a:lumMod val="65000"/>
                    <a:lumOff val="35000"/>
                  </a:schemeClr>
                </a:solidFill>
                <a:latin typeface="微软雅黑"/>
                <a:ea typeface="微软雅黑"/>
                <a:cs typeface="微软雅黑"/>
              </a:rPr>
              <a:t>在这个场合，面临的问题与在管理严格的写字楼和社区是相同的。</a:t>
            </a:r>
            <a:endParaRPr lang="en-US" altLang="zh-CN" sz="1200" dirty="0">
              <a:solidFill>
                <a:schemeClr val="tx1">
                  <a:lumMod val="65000"/>
                  <a:lumOff val="35000"/>
                </a:schemeClr>
              </a:solidFill>
              <a:latin typeface="微软雅黑"/>
              <a:ea typeface="微软雅黑"/>
              <a:cs typeface="微软雅黑"/>
            </a:endParaRPr>
          </a:p>
          <a:p>
            <a:pPr>
              <a:lnSpc>
                <a:spcPct val="150000"/>
              </a:lnSpc>
            </a:pPr>
            <a:r>
              <a:rPr lang="en-US" altLang="zh-CN" sz="1200" dirty="0">
                <a:solidFill>
                  <a:schemeClr val="tx1">
                    <a:lumMod val="65000"/>
                    <a:lumOff val="35000"/>
                  </a:schemeClr>
                </a:solidFill>
                <a:latin typeface="微软雅黑"/>
                <a:ea typeface="微软雅黑"/>
                <a:cs typeface="微软雅黑"/>
              </a:rPr>
              <a:t>3</a:t>
            </a:r>
            <a:r>
              <a:rPr lang="zh-CN" altLang="en-US" sz="1200" dirty="0">
                <a:solidFill>
                  <a:schemeClr val="tx1">
                    <a:lumMod val="65000"/>
                    <a:lumOff val="35000"/>
                  </a:schemeClr>
                </a:solidFill>
                <a:latin typeface="微软雅黑"/>
                <a:ea typeface="微软雅黑"/>
                <a:cs typeface="微软雅黑"/>
              </a:rPr>
              <a:t>，作为当前末端派送操作的主要装备的快递三轮车，在派件集中的区域，存在明显的密度限制；</a:t>
            </a:r>
            <a:endParaRPr lang="en-US" altLang="zh-CN" sz="1200" dirty="0">
              <a:solidFill>
                <a:schemeClr val="tx1">
                  <a:lumMod val="65000"/>
                  <a:lumOff val="35000"/>
                </a:schemeClr>
              </a:solidFill>
              <a:latin typeface="微软雅黑"/>
              <a:ea typeface="微软雅黑"/>
              <a:cs typeface="微软雅黑"/>
            </a:endParaRPr>
          </a:p>
          <a:p>
            <a:pPr>
              <a:lnSpc>
                <a:spcPct val="150000"/>
              </a:lnSpc>
            </a:pPr>
            <a:r>
              <a:rPr lang="en-US" altLang="zh-CN" sz="1200" dirty="0">
                <a:solidFill>
                  <a:schemeClr val="tx1">
                    <a:lumMod val="65000"/>
                    <a:lumOff val="35000"/>
                  </a:schemeClr>
                </a:solidFill>
                <a:latin typeface="微软雅黑"/>
                <a:ea typeface="微软雅黑"/>
                <a:cs typeface="微软雅黑"/>
              </a:rPr>
              <a:t>4</a:t>
            </a:r>
            <a:r>
              <a:rPr lang="zh-CN" altLang="en-US" sz="1200" dirty="0">
                <a:solidFill>
                  <a:schemeClr val="tx1">
                    <a:lumMod val="65000"/>
                    <a:lumOff val="35000"/>
                  </a:schemeClr>
                </a:solidFill>
                <a:latin typeface="微软雅黑"/>
                <a:ea typeface="微软雅黑"/>
                <a:cs typeface="微软雅黑"/>
              </a:rPr>
              <a:t>，随着快件量的迅猛增加，对快递员的需求也在急剧增加，快递员的招募已很困难。</a:t>
            </a:r>
            <a:endParaRPr lang="en-US" altLang="zh-CN" sz="1200" dirty="0">
              <a:solidFill>
                <a:schemeClr val="tx1">
                  <a:lumMod val="65000"/>
                  <a:lumOff val="35000"/>
                </a:schemeClr>
              </a:solidFill>
              <a:latin typeface="微软雅黑"/>
              <a:ea typeface="微软雅黑"/>
              <a:cs typeface="微软雅黑"/>
            </a:endParaRPr>
          </a:p>
          <a:p>
            <a:pPr>
              <a:lnSpc>
                <a:spcPct val="150000"/>
              </a:lnSpc>
            </a:pPr>
            <a:r>
              <a:rPr lang="en-US" altLang="zh-CN" sz="1200" dirty="0">
                <a:solidFill>
                  <a:schemeClr val="tx1">
                    <a:lumMod val="65000"/>
                    <a:lumOff val="35000"/>
                  </a:schemeClr>
                </a:solidFill>
                <a:latin typeface="微软雅黑"/>
                <a:ea typeface="微软雅黑"/>
                <a:cs typeface="微软雅黑"/>
              </a:rPr>
              <a:t>5</a:t>
            </a:r>
            <a:r>
              <a:rPr lang="zh-CN" altLang="en-US" sz="1200" dirty="0">
                <a:solidFill>
                  <a:schemeClr val="tx1">
                    <a:lumMod val="65000"/>
                    <a:lumOff val="35000"/>
                  </a:schemeClr>
                </a:solidFill>
                <a:latin typeface="微软雅黑"/>
                <a:ea typeface="微软雅黑"/>
                <a:cs typeface="微软雅黑"/>
              </a:rPr>
              <a:t>，收件人的收件体验越来越不好。会经常性的面临频繁的沟通和约定。</a:t>
            </a:r>
            <a:endParaRPr lang="en-US" altLang="zh-CN" sz="1200" dirty="0">
              <a:solidFill>
                <a:schemeClr val="tx1">
                  <a:lumMod val="65000"/>
                  <a:lumOff val="35000"/>
                </a:schemeClr>
              </a:solidFill>
              <a:latin typeface="微软雅黑"/>
              <a:ea typeface="微软雅黑"/>
              <a:cs typeface="微软雅黑"/>
            </a:endParaRPr>
          </a:p>
          <a:p>
            <a:pPr>
              <a:lnSpc>
                <a:spcPct val="150000"/>
              </a:lnSpc>
            </a:pPr>
            <a:r>
              <a:rPr lang="en-US" altLang="zh-CN" sz="1200" dirty="0">
                <a:solidFill>
                  <a:schemeClr val="tx1">
                    <a:lumMod val="65000"/>
                    <a:lumOff val="35000"/>
                  </a:schemeClr>
                </a:solidFill>
                <a:latin typeface="微软雅黑"/>
                <a:ea typeface="微软雅黑"/>
                <a:cs typeface="微软雅黑"/>
              </a:rPr>
              <a:t>6</a:t>
            </a:r>
            <a:r>
              <a:rPr lang="zh-CN" altLang="en-US" sz="1200" dirty="0">
                <a:solidFill>
                  <a:schemeClr val="tx1">
                    <a:lumMod val="65000"/>
                    <a:lumOff val="35000"/>
                  </a:schemeClr>
                </a:solidFill>
                <a:latin typeface="微软雅黑"/>
                <a:ea typeface="微软雅黑"/>
                <a:cs typeface="微软雅黑"/>
              </a:rPr>
              <a:t>，在点部层面的爆仓时有发生。而点部扩容存在巨大的成本压力，其次是合适的场地难以获得。</a:t>
            </a:r>
            <a:endParaRPr lang="en-US" altLang="zh-CN" sz="1200" dirty="0">
              <a:solidFill>
                <a:schemeClr val="tx1">
                  <a:lumMod val="65000"/>
                  <a:lumOff val="35000"/>
                </a:schemeClr>
              </a:solidFill>
              <a:latin typeface="微软雅黑"/>
              <a:ea typeface="微软雅黑"/>
              <a:cs typeface="微软雅黑"/>
            </a:endParaRPr>
          </a:p>
          <a:p>
            <a:pPr>
              <a:lnSpc>
                <a:spcPct val="150000"/>
              </a:lnSpc>
            </a:pPr>
            <a:endParaRPr lang="en-US" altLang="zh-CN" sz="1200" dirty="0">
              <a:solidFill>
                <a:schemeClr val="tx1">
                  <a:lumMod val="65000"/>
                  <a:lumOff val="35000"/>
                </a:schemeClr>
              </a:solidFill>
              <a:latin typeface="微软雅黑"/>
              <a:ea typeface="微软雅黑"/>
              <a:cs typeface="微软雅黑"/>
            </a:endParaRPr>
          </a:p>
          <a:p>
            <a:pPr algn="ctr">
              <a:lnSpc>
                <a:spcPct val="150000"/>
              </a:lnSpc>
            </a:pPr>
            <a:r>
              <a:rPr lang="zh-CN" altLang="en-US" dirty="0" smtClean="0">
                <a:solidFill>
                  <a:srgbClr val="FF0000"/>
                </a:solidFill>
                <a:latin typeface="微软雅黑"/>
                <a:ea typeface="微软雅黑"/>
                <a:cs typeface="微软雅黑"/>
              </a:rPr>
              <a:t>以上种种，意味着快递这个快速成长的行业必定会发生变革！</a:t>
            </a:r>
            <a:endParaRPr lang="zh-CN" altLang="en-US" dirty="0">
              <a:solidFill>
                <a:srgbClr val="FF0000"/>
              </a:solidFill>
              <a:latin typeface="微软雅黑"/>
              <a:ea typeface="微软雅黑"/>
              <a:cs typeface="微软雅黑"/>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16826" y="1449029"/>
            <a:ext cx="7886700" cy="2820629"/>
          </a:xfrm>
        </p:spPr>
        <p:txBody>
          <a:bodyPr>
            <a:normAutofit fontScale="85000" lnSpcReduction="20000"/>
          </a:bodyPr>
          <a:lstStyle/>
          <a:p>
            <a:pPr>
              <a:buNone/>
            </a:pPr>
            <a:r>
              <a:rPr lang="zh-CN" altLang="en-US" sz="1800" b="1" dirty="0">
                <a:latin typeface="微软雅黑" panose="020B0503020204020204" pitchFamily="34" charset="-122"/>
                <a:ea typeface="微软雅黑" panose="020B0503020204020204" pitchFamily="34" charset="-122"/>
              </a:rPr>
              <a:t>我们的洞见：</a:t>
            </a:r>
            <a:endParaRPr lang="en-US" altLang="zh-CN" sz="1800" b="1" dirty="0">
              <a:latin typeface="微软雅黑" panose="020B0503020204020204" pitchFamily="34" charset="-122"/>
              <a:ea typeface="微软雅黑" panose="020B0503020204020204" pitchFamily="34" charset="-122"/>
            </a:endParaRPr>
          </a:p>
          <a:p>
            <a:pPr>
              <a:lnSpc>
                <a:spcPct val="170000"/>
              </a:lnSpc>
              <a:buNone/>
            </a:pPr>
            <a:r>
              <a:rPr lang="zh-CN" altLang="en-US" sz="1500" dirty="0">
                <a:latin typeface="微软雅黑" panose="020B0503020204020204" pitchFamily="34" charset="-122"/>
                <a:ea typeface="微软雅黑" panose="020B0503020204020204" pitchFamily="34" charset="-122"/>
              </a:rPr>
              <a:t>   </a:t>
            </a:r>
            <a:r>
              <a:rPr lang="zh-CN" altLang="en-US" sz="1800" b="1" dirty="0">
                <a:solidFill>
                  <a:srgbClr val="FF0000"/>
                </a:solidFill>
                <a:latin typeface="微软雅黑" panose="020B0503020204020204" pitchFamily="34" charset="-122"/>
                <a:ea typeface="微软雅黑" panose="020B0503020204020204" pitchFamily="34" charset="-122"/>
              </a:rPr>
              <a:t>数量巨大</a:t>
            </a:r>
            <a:r>
              <a:rPr lang="zh-CN" altLang="en-US" sz="1500" dirty="0">
                <a:latin typeface="微软雅黑" panose="020B0503020204020204" pitchFamily="34" charset="-122"/>
                <a:ea typeface="微软雅黑" panose="020B0503020204020204" pitchFamily="34" charset="-122"/>
              </a:rPr>
              <a:t>（</a:t>
            </a:r>
            <a:r>
              <a:rPr lang="en-US" altLang="zh-CN" sz="1500" dirty="0">
                <a:latin typeface="微软雅黑" panose="020B0503020204020204" pitchFamily="34" charset="-122"/>
                <a:ea typeface="微软雅黑" panose="020B0503020204020204" pitchFamily="34" charset="-122"/>
              </a:rPr>
              <a:t>2016</a:t>
            </a:r>
            <a:r>
              <a:rPr lang="zh-CN" altLang="en-US" sz="1500" dirty="0">
                <a:latin typeface="微软雅黑" panose="020B0503020204020204" pitchFamily="34" charset="-122"/>
                <a:ea typeface="微软雅黑" panose="020B0503020204020204" pitchFamily="34" charset="-122"/>
              </a:rPr>
              <a:t>年度快递总件量超过</a:t>
            </a:r>
            <a:r>
              <a:rPr lang="en-US" altLang="zh-CN" sz="1500" dirty="0">
                <a:latin typeface="微软雅黑" panose="020B0503020204020204" pitchFamily="34" charset="-122"/>
                <a:ea typeface="微软雅黑" panose="020B0503020204020204" pitchFamily="34" charset="-122"/>
              </a:rPr>
              <a:t>300</a:t>
            </a:r>
            <a:r>
              <a:rPr lang="zh-CN" altLang="en-US" sz="1500" dirty="0">
                <a:latin typeface="微软雅黑" panose="020B0503020204020204" pitchFamily="34" charset="-122"/>
                <a:ea typeface="微软雅黑" panose="020B0503020204020204" pitchFamily="34" charset="-122"/>
              </a:rPr>
              <a:t>亿件）和</a:t>
            </a:r>
            <a:r>
              <a:rPr lang="zh-CN" altLang="en-US" sz="1800" b="1" dirty="0">
                <a:solidFill>
                  <a:srgbClr val="FF0000"/>
                </a:solidFill>
                <a:latin typeface="微软雅黑" panose="020B0503020204020204" pitchFamily="34" charset="-122"/>
                <a:ea typeface="微软雅黑" panose="020B0503020204020204" pitchFamily="34" charset="-122"/>
              </a:rPr>
              <a:t>密度足够</a:t>
            </a:r>
            <a:r>
              <a:rPr lang="zh-CN" altLang="en-US" sz="1400" dirty="0">
                <a:latin typeface="微软雅黑" panose="020B0503020204020204" pitchFamily="34" charset="-122"/>
                <a:ea typeface="微软雅黑" panose="020B0503020204020204" pitchFamily="34" charset="-122"/>
              </a:rPr>
              <a:t>将</a:t>
            </a:r>
            <a:r>
              <a:rPr lang="zh-CN" altLang="en-US" sz="1500" dirty="0">
                <a:latin typeface="微软雅黑" panose="020B0503020204020204" pitchFamily="34" charset="-122"/>
                <a:ea typeface="微软雅黑" panose="020B0503020204020204" pitchFamily="34" charset="-122"/>
              </a:rPr>
              <a:t>会显著地改变快递行业的运营结构。</a:t>
            </a:r>
            <a:endParaRPr lang="en-US" altLang="zh-CN" sz="1500" dirty="0">
              <a:latin typeface="微软雅黑" panose="020B0503020204020204" pitchFamily="34" charset="-122"/>
              <a:ea typeface="微软雅黑" panose="020B0503020204020204" pitchFamily="34" charset="-122"/>
            </a:endParaRPr>
          </a:p>
          <a:p>
            <a:pPr>
              <a:buNone/>
            </a:pPr>
            <a:r>
              <a:rPr lang="en-US" altLang="zh-CN" sz="1500" dirty="0">
                <a:latin typeface="微软雅黑" panose="020B0503020204020204" pitchFamily="34" charset="-122"/>
                <a:ea typeface="微软雅黑" panose="020B0503020204020204" pitchFamily="34" charset="-122"/>
              </a:rPr>
              <a:t>   </a:t>
            </a:r>
            <a:r>
              <a:rPr lang="zh-CN" altLang="en-US" sz="1800" b="1" dirty="0">
                <a:solidFill>
                  <a:srgbClr val="FF0000"/>
                </a:solidFill>
                <a:latin typeface="微软雅黑" panose="020B0503020204020204" pitchFamily="34" charset="-122"/>
                <a:ea typeface="微软雅黑" panose="020B0503020204020204" pitchFamily="34" charset="-122"/>
              </a:rPr>
              <a:t>技术</a:t>
            </a:r>
            <a:r>
              <a:rPr lang="zh-CN" altLang="en-US" sz="1500" dirty="0">
                <a:latin typeface="微软雅黑" panose="020B0503020204020204" pitchFamily="34" charset="-122"/>
                <a:ea typeface="微软雅黑" panose="020B0503020204020204" pitchFamily="34" charset="-122"/>
              </a:rPr>
              <a:t>，尤其是大数据、互联网</a:t>
            </a:r>
            <a:r>
              <a:rPr lang="en-US" altLang="zh-CN" sz="1500" dirty="0">
                <a:latin typeface="微软雅黑" panose="020B0503020204020204" pitchFamily="34" charset="-122"/>
                <a:ea typeface="微软雅黑" panose="020B0503020204020204" pitchFamily="34" charset="-122"/>
              </a:rPr>
              <a:t>/</a:t>
            </a:r>
            <a:r>
              <a:rPr lang="zh-CN" altLang="en-US" sz="1500" dirty="0">
                <a:latin typeface="微软雅黑" panose="020B0503020204020204" pitchFamily="34" charset="-122"/>
                <a:ea typeface="微软雅黑" panose="020B0503020204020204" pitchFamily="34" charset="-122"/>
              </a:rPr>
              <a:t>物联网技术将在快递行业的生产力水平提升中起决定性作用。</a:t>
            </a:r>
            <a:endParaRPr lang="en-US" altLang="zh-CN" sz="1500" dirty="0">
              <a:latin typeface="微软雅黑" panose="020B0503020204020204" pitchFamily="34" charset="-122"/>
              <a:ea typeface="微软雅黑" panose="020B0503020204020204" pitchFamily="34" charset="-122"/>
            </a:endParaRPr>
          </a:p>
          <a:p>
            <a:pPr>
              <a:buNone/>
            </a:pPr>
            <a:endParaRPr lang="en-US" altLang="zh-CN" sz="1500" dirty="0">
              <a:latin typeface="微软雅黑" panose="020B0503020204020204" pitchFamily="34" charset="-122"/>
              <a:ea typeface="微软雅黑" panose="020B0503020204020204" pitchFamily="34" charset="-122"/>
            </a:endParaRPr>
          </a:p>
          <a:p>
            <a:pPr>
              <a:buNone/>
            </a:pPr>
            <a:r>
              <a:rPr lang="en-US" altLang="zh-CN" sz="1500" dirty="0">
                <a:latin typeface="微软雅黑" panose="020B0503020204020204" pitchFamily="34" charset="-122"/>
                <a:ea typeface="微软雅黑" panose="020B0503020204020204" pitchFamily="34" charset="-122"/>
              </a:rPr>
              <a:t> </a:t>
            </a:r>
            <a:r>
              <a:rPr lang="zh-CN" altLang="en-US" sz="1800" b="1" dirty="0">
                <a:latin typeface="微软雅黑" panose="020B0503020204020204" pitchFamily="34" charset="-122"/>
                <a:ea typeface="微软雅黑" panose="020B0503020204020204" pitchFamily="34" charset="-122"/>
              </a:rPr>
              <a:t>演进的方向：</a:t>
            </a:r>
            <a:endParaRPr lang="en-US" altLang="zh-CN" sz="1800" b="1" dirty="0">
              <a:latin typeface="微软雅黑" panose="020B0503020204020204" pitchFamily="34" charset="-122"/>
              <a:ea typeface="微软雅黑" panose="020B0503020204020204" pitchFamily="34" charset="-122"/>
            </a:endParaRPr>
          </a:p>
          <a:p>
            <a:pPr>
              <a:buNone/>
            </a:pPr>
            <a:r>
              <a:rPr lang="en-US" altLang="zh-CN" sz="1500" dirty="0">
                <a:latin typeface="微软雅黑" panose="020B0503020204020204" pitchFamily="34" charset="-122"/>
                <a:ea typeface="微软雅黑" panose="020B0503020204020204" pitchFamily="34" charset="-122"/>
              </a:rPr>
              <a:t>1</a:t>
            </a:r>
            <a:r>
              <a:rPr lang="zh-CN" altLang="en-US" sz="1500" dirty="0">
                <a:latin typeface="微软雅黑" panose="020B0503020204020204" pitchFamily="34" charset="-122"/>
                <a:ea typeface="微软雅黑" panose="020B0503020204020204" pitchFamily="34" charset="-122"/>
              </a:rPr>
              <a:t>，快递的业务支撑点（点部）将会向集中和扩大规模这两个方向上发展（变更大和变更少）；</a:t>
            </a:r>
            <a:endParaRPr lang="en-US" altLang="zh-CN" sz="1500" dirty="0">
              <a:latin typeface="微软雅黑" panose="020B0503020204020204" pitchFamily="34" charset="-122"/>
              <a:ea typeface="微软雅黑" panose="020B0503020204020204" pitchFamily="34" charset="-122"/>
            </a:endParaRPr>
          </a:p>
          <a:p>
            <a:pPr>
              <a:buNone/>
            </a:pPr>
            <a:r>
              <a:rPr lang="en-US" altLang="zh-CN" sz="1500" dirty="0">
                <a:latin typeface="微软雅黑" panose="020B0503020204020204" pitchFamily="34" charset="-122"/>
                <a:ea typeface="微软雅黑" panose="020B0503020204020204" pitchFamily="34" charset="-122"/>
              </a:rPr>
              <a:t>2</a:t>
            </a:r>
            <a:r>
              <a:rPr lang="zh-CN" altLang="en-US" sz="1500" dirty="0">
                <a:latin typeface="微软雅黑" panose="020B0503020204020204" pitchFamily="34" charset="-122"/>
                <a:ea typeface="微软雅黑" panose="020B0503020204020204" pitchFamily="34" charset="-122"/>
              </a:rPr>
              <a:t>，末端派送将会向最终用户靠近（变小和变多）并公共化；</a:t>
            </a:r>
            <a:endParaRPr lang="en-US" altLang="zh-CN" sz="1500" dirty="0">
              <a:latin typeface="微软雅黑" panose="020B0503020204020204" pitchFamily="34" charset="-122"/>
              <a:ea typeface="微软雅黑" panose="020B0503020204020204" pitchFamily="34" charset="-122"/>
            </a:endParaRPr>
          </a:p>
          <a:p>
            <a:pPr>
              <a:buNone/>
            </a:pPr>
            <a:r>
              <a:rPr lang="en-US" altLang="zh-CN" sz="1500" dirty="0">
                <a:latin typeface="微软雅黑" panose="020B0503020204020204" pitchFamily="34" charset="-122"/>
                <a:ea typeface="微软雅黑" panose="020B0503020204020204" pitchFamily="34" charset="-122"/>
              </a:rPr>
              <a:t>3</a:t>
            </a:r>
            <a:r>
              <a:rPr lang="zh-CN" altLang="en-US" sz="1500" dirty="0">
                <a:latin typeface="微软雅黑" panose="020B0503020204020204" pitchFamily="34" charset="-122"/>
                <a:ea typeface="微软雅黑" panose="020B0503020204020204" pitchFamily="34" charset="-122"/>
              </a:rPr>
              <a:t>，向用户的交付将会从原来的单一派送模式向人工自提、设施自提和快递员派送的混合模式演进；</a:t>
            </a:r>
            <a:endParaRPr lang="en-US" altLang="zh-CN" sz="1500" dirty="0">
              <a:latin typeface="微软雅黑" panose="020B0503020204020204" pitchFamily="34" charset="-122"/>
              <a:ea typeface="微软雅黑" panose="020B0503020204020204" pitchFamily="34" charset="-122"/>
            </a:endParaRPr>
          </a:p>
          <a:p>
            <a:pPr>
              <a:buNone/>
            </a:pPr>
            <a:r>
              <a:rPr lang="en-US" altLang="zh-CN" sz="1500" dirty="0">
                <a:latin typeface="微软雅黑" panose="020B0503020204020204" pitchFamily="34" charset="-122"/>
                <a:ea typeface="微软雅黑" panose="020B0503020204020204" pitchFamily="34" charset="-122"/>
              </a:rPr>
              <a:t>4</a:t>
            </a:r>
            <a:r>
              <a:rPr lang="zh-CN" altLang="en-US" sz="1500" dirty="0">
                <a:latin typeface="微软雅黑" panose="020B0503020204020204" pitchFamily="34" charset="-122"/>
                <a:ea typeface="微软雅黑" panose="020B0503020204020204" pitchFamily="34" charset="-122"/>
              </a:rPr>
              <a:t>，向用户的交付将不仅限于快件，也将会包括其它的</a:t>
            </a:r>
            <a:r>
              <a:rPr lang="en-US" altLang="zh-CN" sz="1500" dirty="0">
                <a:latin typeface="微软雅黑" panose="020B0503020204020204" pitchFamily="34" charset="-122"/>
                <a:ea typeface="微软雅黑" panose="020B0503020204020204" pitchFamily="34" charset="-122"/>
              </a:rPr>
              <a:t>O2O</a:t>
            </a:r>
            <a:r>
              <a:rPr lang="zh-CN" altLang="en-US" sz="1500" dirty="0">
                <a:latin typeface="微软雅黑" panose="020B0503020204020204" pitchFamily="34" charset="-122"/>
                <a:ea typeface="微软雅黑" panose="020B0503020204020204" pitchFamily="34" charset="-122"/>
              </a:rPr>
              <a:t>产品与服务；</a:t>
            </a:r>
            <a:endParaRPr lang="en-US" altLang="zh-CN" sz="1500" dirty="0">
              <a:latin typeface="微软雅黑" panose="020B0503020204020204" pitchFamily="34" charset="-122"/>
              <a:ea typeface="微软雅黑" panose="020B0503020204020204" pitchFamily="34" charset="-122"/>
            </a:endParaRPr>
          </a:p>
          <a:p>
            <a:pPr>
              <a:buNone/>
            </a:pPr>
            <a:r>
              <a:rPr lang="en-US" altLang="zh-CN" sz="1500" dirty="0">
                <a:latin typeface="微软雅黑" panose="020B0503020204020204" pitchFamily="34" charset="-122"/>
                <a:ea typeface="微软雅黑" panose="020B0503020204020204" pitchFamily="34" charset="-122"/>
              </a:rPr>
              <a:t>5</a:t>
            </a:r>
            <a:r>
              <a:rPr lang="zh-CN" altLang="en-US" sz="1500" dirty="0">
                <a:latin typeface="微软雅黑" panose="020B0503020204020204" pitchFamily="34" charset="-122"/>
                <a:ea typeface="微软雅黑" panose="020B0503020204020204" pitchFamily="34" charset="-122"/>
              </a:rPr>
              <a:t>，分仓模式将会显著影响快递的干线物流流量。</a:t>
            </a:r>
            <a:endParaRPr lang="en-US" altLang="zh-CN" sz="1500" dirty="0">
              <a:latin typeface="微软雅黑" panose="020B0503020204020204" pitchFamily="34" charset="-122"/>
              <a:ea typeface="微软雅黑" panose="020B0503020204020204" pitchFamily="34" charset="-122"/>
            </a:endParaRPr>
          </a:p>
          <a:p>
            <a:pPr>
              <a:buNone/>
            </a:pPr>
            <a:endParaRPr lang="zh-CN" altLang="en-US" sz="1500" dirty="0">
              <a:latin typeface="微软雅黑" panose="020B0503020204020204" pitchFamily="34" charset="-122"/>
              <a:ea typeface="微软雅黑" panose="020B0503020204020204" pitchFamily="34" charset="-122"/>
            </a:endParaRPr>
          </a:p>
        </p:txBody>
      </p:sp>
      <p:sp>
        <p:nvSpPr>
          <p:cNvPr id="4" name="矩形 3"/>
          <p:cNvSpPr/>
          <p:nvPr/>
        </p:nvSpPr>
        <p:spPr>
          <a:xfrm>
            <a:off x="0" y="217025"/>
            <a:ext cx="9144000" cy="5903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kumimoji="1" lang="zh-CN" altLang="en-US" sz="2100" b="1" kern="0" dirty="0">
                <a:ln>
                  <a:solidFill>
                    <a:schemeClr val="accent2">
                      <a:lumMod val="75000"/>
                    </a:schemeClr>
                  </a:solidFill>
                </a:ln>
                <a:solidFill>
                  <a:schemeClr val="bg1"/>
                </a:solidFill>
                <a:latin typeface="微软雅黑" panose="020B0503020204020204" pitchFamily="34" charset="-122"/>
                <a:ea typeface="微软雅黑" panose="020B0503020204020204" pitchFamily="34" charset="-122"/>
                <a:cs typeface="微软雅黑"/>
              </a:rPr>
              <a:t>贯通云网的观点</a:t>
            </a:r>
            <a:endParaRPr kumimoji="1" lang="zh-CN" altLang="en-US" sz="2100" b="1" kern="0" dirty="0">
              <a:ln>
                <a:solidFill>
                  <a:schemeClr val="accent2">
                    <a:lumMod val="75000"/>
                  </a:schemeClr>
                </a:solidFill>
              </a:ln>
              <a:solidFill>
                <a:schemeClr val="bg1"/>
              </a:solidFill>
              <a:latin typeface="微软雅黑" panose="020B0503020204020204" pitchFamily="34" charset="-122"/>
              <a:ea typeface="微软雅黑" panose="020B0503020204020204" pitchFamily="34" charset="-122"/>
              <a:cs typeface="微软雅黑"/>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stretch>
            <a:fillRect/>
          </a:stretch>
        </p:blipFill>
        <p:spPr>
          <a:xfrm>
            <a:off x="7377344" y="4558320"/>
            <a:ext cx="1374771" cy="336368"/>
          </a:xfrm>
          <a:prstGeom prst="rect">
            <a:avLst/>
          </a:prstGeom>
        </p:spPr>
      </p:pic>
      <p:sp>
        <p:nvSpPr>
          <p:cNvPr id="6" name="矩形 5"/>
          <p:cNvSpPr/>
          <p:nvPr/>
        </p:nvSpPr>
        <p:spPr>
          <a:xfrm>
            <a:off x="0" y="217025"/>
            <a:ext cx="9144000" cy="5903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kumimoji="1" lang="zh-CN" altLang="en-US" sz="2100" b="1" kern="0" dirty="0">
                <a:ln>
                  <a:solidFill>
                    <a:schemeClr val="accent2">
                      <a:lumMod val="75000"/>
                    </a:schemeClr>
                  </a:solidFill>
                </a:ln>
                <a:solidFill>
                  <a:schemeClr val="bg1"/>
                </a:solidFill>
                <a:latin typeface="微软雅黑" panose="020B0503020204020204" pitchFamily="34" charset="-122"/>
                <a:ea typeface="微软雅黑" panose="020B0503020204020204" pitchFamily="34" charset="-122"/>
                <a:cs typeface="微软雅黑"/>
              </a:rPr>
              <a:t>贯通云网的经营模式与目标</a:t>
            </a:r>
            <a:endParaRPr kumimoji="1" lang="zh-CN" altLang="en-US" sz="2100" b="1" kern="0" dirty="0">
              <a:ln>
                <a:solidFill>
                  <a:schemeClr val="accent2">
                    <a:lumMod val="75000"/>
                  </a:schemeClr>
                </a:solidFill>
              </a:ln>
              <a:solidFill>
                <a:schemeClr val="bg1"/>
              </a:solidFill>
              <a:latin typeface="微软雅黑" panose="020B0503020204020204" pitchFamily="34" charset="-122"/>
              <a:ea typeface="微软雅黑" panose="020B0503020204020204" pitchFamily="34" charset="-122"/>
              <a:cs typeface="微软雅黑"/>
            </a:endParaRPr>
          </a:p>
        </p:txBody>
      </p:sp>
      <p:sp>
        <p:nvSpPr>
          <p:cNvPr id="7" name="文本框 6"/>
          <p:cNvSpPr txBox="1"/>
          <p:nvPr/>
        </p:nvSpPr>
        <p:spPr>
          <a:xfrm>
            <a:off x="730045" y="1478395"/>
            <a:ext cx="7709720" cy="2746906"/>
          </a:xfrm>
          <a:prstGeom prst="rect">
            <a:avLst/>
          </a:prstGeom>
          <a:noFill/>
        </p:spPr>
        <p:txBody>
          <a:bodyPr wrap="square" lIns="68580" tIns="34290" rIns="68580" bIns="34290" rtlCol="0">
            <a:spAutoFit/>
          </a:bodyPr>
          <a:lstStyle/>
          <a:p>
            <a:pPr>
              <a:lnSpc>
                <a:spcPct val="150000"/>
              </a:lnSpc>
            </a:pPr>
            <a:r>
              <a:rPr lang="zh-CN" altLang="en-US" b="1" dirty="0" smtClean="0">
                <a:solidFill>
                  <a:schemeClr val="tx1">
                    <a:lumMod val="65000"/>
                    <a:lumOff val="35000"/>
                  </a:schemeClr>
                </a:solidFill>
                <a:latin typeface="微软雅黑"/>
                <a:ea typeface="微软雅黑"/>
                <a:cs typeface="微软雅黑"/>
              </a:rPr>
              <a:t>贯通云网与其合作伙伴希望达成的目标</a:t>
            </a:r>
            <a:r>
              <a:rPr lang="en-US" altLang="zh-CN" b="1" dirty="0" smtClean="0">
                <a:solidFill>
                  <a:schemeClr val="tx1">
                    <a:lumMod val="65000"/>
                    <a:lumOff val="35000"/>
                  </a:schemeClr>
                </a:solidFill>
                <a:latin typeface="微软雅黑"/>
                <a:ea typeface="微软雅黑"/>
                <a:cs typeface="微软雅黑"/>
              </a:rPr>
              <a:t>——</a:t>
            </a:r>
            <a:r>
              <a:rPr lang="zh-CN" altLang="en-US" b="1" dirty="0" smtClean="0">
                <a:solidFill>
                  <a:schemeClr val="tx1">
                    <a:lumMod val="65000"/>
                    <a:lumOff val="35000"/>
                  </a:schemeClr>
                </a:solidFill>
                <a:latin typeface="微软雅黑"/>
                <a:ea typeface="微软雅黑"/>
                <a:cs typeface="微软雅黑"/>
              </a:rPr>
              <a:t>末端覆盖！</a:t>
            </a:r>
            <a:endParaRPr lang="en-US" altLang="zh-CN" b="1" dirty="0" smtClean="0">
              <a:solidFill>
                <a:schemeClr val="tx1">
                  <a:lumMod val="65000"/>
                  <a:lumOff val="35000"/>
                </a:schemeClr>
              </a:solidFill>
              <a:latin typeface="微软雅黑"/>
              <a:ea typeface="微软雅黑"/>
              <a:cs typeface="微软雅黑"/>
            </a:endParaRPr>
          </a:p>
          <a:p>
            <a:pPr>
              <a:lnSpc>
                <a:spcPct val="150000"/>
              </a:lnSpc>
            </a:pPr>
            <a:endParaRPr lang="en-US" altLang="zh-CN" sz="1200" dirty="0">
              <a:solidFill>
                <a:schemeClr val="tx1">
                  <a:lumMod val="65000"/>
                  <a:lumOff val="35000"/>
                </a:schemeClr>
              </a:solidFill>
              <a:latin typeface="微软雅黑"/>
              <a:ea typeface="微软雅黑"/>
              <a:cs typeface="微软雅黑"/>
            </a:endParaRPr>
          </a:p>
          <a:p>
            <a:pPr>
              <a:lnSpc>
                <a:spcPct val="150000"/>
              </a:lnSpc>
            </a:pPr>
            <a:r>
              <a:rPr lang="en-US" altLang="zh-CN" sz="1200" dirty="0">
                <a:solidFill>
                  <a:schemeClr val="tx1">
                    <a:lumMod val="65000"/>
                    <a:lumOff val="35000"/>
                  </a:schemeClr>
                </a:solidFill>
                <a:latin typeface="微软雅黑"/>
                <a:ea typeface="微软雅黑"/>
                <a:cs typeface="微软雅黑"/>
              </a:rPr>
              <a:t>1</a:t>
            </a:r>
            <a:r>
              <a:rPr lang="zh-CN" altLang="en-US" sz="1200" dirty="0">
                <a:solidFill>
                  <a:schemeClr val="tx1">
                    <a:lumMod val="65000"/>
                    <a:lumOff val="35000"/>
                  </a:schemeClr>
                </a:solidFill>
                <a:latin typeface="微软雅黑"/>
                <a:ea typeface="微软雅黑"/>
                <a:cs typeface="微软雅黑"/>
              </a:rPr>
              <a:t>，建立公共化的、广覆盖和网络化的、贴近用户的末端全交付能力；</a:t>
            </a:r>
            <a:endParaRPr lang="en-US" altLang="zh-CN" sz="1200" dirty="0">
              <a:solidFill>
                <a:schemeClr val="tx1">
                  <a:lumMod val="65000"/>
                  <a:lumOff val="35000"/>
                </a:schemeClr>
              </a:solidFill>
              <a:latin typeface="微软雅黑"/>
              <a:ea typeface="微软雅黑"/>
              <a:cs typeface="微软雅黑"/>
            </a:endParaRPr>
          </a:p>
          <a:p>
            <a:pPr>
              <a:lnSpc>
                <a:spcPct val="150000"/>
              </a:lnSpc>
            </a:pPr>
            <a:r>
              <a:rPr lang="en-US" altLang="zh-CN" sz="1200" dirty="0">
                <a:solidFill>
                  <a:schemeClr val="tx1">
                    <a:lumMod val="65000"/>
                    <a:lumOff val="35000"/>
                  </a:schemeClr>
                </a:solidFill>
                <a:latin typeface="微软雅黑"/>
                <a:ea typeface="微软雅黑"/>
                <a:cs typeface="微软雅黑"/>
              </a:rPr>
              <a:t>2</a:t>
            </a:r>
            <a:r>
              <a:rPr lang="zh-CN" altLang="en-US" sz="1200" dirty="0">
                <a:solidFill>
                  <a:schemeClr val="tx1">
                    <a:lumMod val="65000"/>
                    <a:lumOff val="35000"/>
                  </a:schemeClr>
                </a:solidFill>
                <a:latin typeface="微软雅黑"/>
                <a:ea typeface="微软雅黑"/>
                <a:cs typeface="微软雅黑"/>
              </a:rPr>
              <a:t>，目标是在几年内达到</a:t>
            </a:r>
            <a:r>
              <a:rPr lang="en-US" altLang="zh-CN" sz="1200" dirty="0">
                <a:solidFill>
                  <a:schemeClr val="tx1">
                    <a:lumMod val="65000"/>
                    <a:lumOff val="35000"/>
                  </a:schemeClr>
                </a:solidFill>
                <a:latin typeface="微软雅黑"/>
                <a:ea typeface="微软雅黑"/>
                <a:cs typeface="微软雅黑"/>
              </a:rPr>
              <a:t>50000</a:t>
            </a:r>
            <a:r>
              <a:rPr lang="zh-CN" altLang="en-US" sz="1200" dirty="0">
                <a:solidFill>
                  <a:schemeClr val="tx1">
                    <a:lumMod val="65000"/>
                    <a:lumOff val="35000"/>
                  </a:schemeClr>
                </a:solidFill>
                <a:latin typeface="微软雅黑"/>
                <a:ea typeface="微软雅黑"/>
                <a:cs typeface="微软雅黑"/>
              </a:rPr>
              <a:t>个以上的末端交付站点；</a:t>
            </a:r>
            <a:endParaRPr lang="en-US" altLang="zh-CN" sz="1200" dirty="0">
              <a:solidFill>
                <a:schemeClr val="tx1">
                  <a:lumMod val="65000"/>
                  <a:lumOff val="35000"/>
                </a:schemeClr>
              </a:solidFill>
              <a:latin typeface="微软雅黑"/>
              <a:ea typeface="微软雅黑"/>
              <a:cs typeface="微软雅黑"/>
            </a:endParaRPr>
          </a:p>
          <a:p>
            <a:pPr>
              <a:lnSpc>
                <a:spcPct val="150000"/>
              </a:lnSpc>
            </a:pPr>
            <a:r>
              <a:rPr lang="en-US" altLang="zh-CN" sz="1200" dirty="0">
                <a:solidFill>
                  <a:schemeClr val="tx1">
                    <a:lumMod val="65000"/>
                    <a:lumOff val="35000"/>
                  </a:schemeClr>
                </a:solidFill>
                <a:latin typeface="微软雅黑"/>
                <a:ea typeface="微软雅黑"/>
                <a:cs typeface="微软雅黑"/>
              </a:rPr>
              <a:t>3</a:t>
            </a:r>
            <a:r>
              <a:rPr lang="zh-CN" altLang="en-US" sz="1200" dirty="0">
                <a:solidFill>
                  <a:schemeClr val="tx1">
                    <a:lumMod val="65000"/>
                    <a:lumOff val="35000"/>
                  </a:schemeClr>
                </a:solidFill>
                <a:latin typeface="微软雅黑"/>
                <a:ea typeface="微软雅黑"/>
                <a:cs typeface="微软雅黑"/>
              </a:rPr>
              <a:t>，从事末端交付的公共服务站点，其作业必须是专业化的、标准化的和规范化的，必须是风险可控的；</a:t>
            </a:r>
            <a:endParaRPr lang="en-US" altLang="zh-CN" sz="1200" dirty="0">
              <a:solidFill>
                <a:schemeClr val="tx1">
                  <a:lumMod val="65000"/>
                  <a:lumOff val="35000"/>
                </a:schemeClr>
              </a:solidFill>
              <a:latin typeface="微软雅黑"/>
              <a:ea typeface="微软雅黑"/>
              <a:cs typeface="微软雅黑"/>
            </a:endParaRPr>
          </a:p>
          <a:p>
            <a:pPr>
              <a:lnSpc>
                <a:spcPct val="150000"/>
              </a:lnSpc>
            </a:pPr>
            <a:r>
              <a:rPr lang="en-US" altLang="zh-CN" sz="1200" dirty="0">
                <a:solidFill>
                  <a:schemeClr val="tx1">
                    <a:lumMod val="65000"/>
                    <a:lumOff val="35000"/>
                  </a:schemeClr>
                </a:solidFill>
                <a:latin typeface="微软雅黑"/>
                <a:ea typeface="微软雅黑"/>
                <a:cs typeface="微软雅黑"/>
              </a:rPr>
              <a:t>4</a:t>
            </a:r>
            <a:r>
              <a:rPr lang="zh-CN" altLang="en-US" sz="1200" dirty="0">
                <a:solidFill>
                  <a:schemeClr val="tx1">
                    <a:lumMod val="65000"/>
                    <a:lumOff val="35000"/>
                  </a:schemeClr>
                </a:solidFill>
                <a:latin typeface="微软雅黑"/>
                <a:ea typeface="微软雅黑"/>
                <a:cs typeface="微软雅黑"/>
              </a:rPr>
              <a:t>，在末端交付密度可能在相当长时间都达不到要求，而潜力又十分巨大的农村地区，适合发展兼业公共站点。</a:t>
            </a:r>
            <a:endParaRPr lang="en-US" altLang="zh-CN" sz="1200" dirty="0">
              <a:solidFill>
                <a:schemeClr val="tx1">
                  <a:lumMod val="65000"/>
                  <a:lumOff val="35000"/>
                </a:schemeClr>
              </a:solidFill>
              <a:latin typeface="微软雅黑"/>
              <a:ea typeface="微软雅黑"/>
              <a:cs typeface="微软雅黑"/>
            </a:endParaRPr>
          </a:p>
          <a:p>
            <a:pPr algn="ctr">
              <a:lnSpc>
                <a:spcPct val="150000"/>
              </a:lnSpc>
            </a:pPr>
            <a:endParaRPr lang="en-US" altLang="zh-CN" dirty="0" smtClean="0">
              <a:solidFill>
                <a:srgbClr val="FF0000"/>
              </a:solidFill>
              <a:latin typeface="微软雅黑"/>
              <a:ea typeface="微软雅黑"/>
              <a:cs typeface="微软雅黑"/>
            </a:endParaRPr>
          </a:p>
          <a:p>
            <a:pPr algn="ctr">
              <a:lnSpc>
                <a:spcPct val="150000"/>
              </a:lnSpc>
            </a:pPr>
            <a:r>
              <a:rPr lang="zh-CN" altLang="en-US" dirty="0" smtClean="0">
                <a:solidFill>
                  <a:srgbClr val="FF0000"/>
                </a:solidFill>
                <a:latin typeface="微软雅黑"/>
                <a:ea typeface="微软雅黑"/>
                <a:cs typeface="微软雅黑"/>
              </a:rPr>
              <a:t>而这将使快递行业发生本质性的变革，使其成为一个高效、安全运营的服务体系，</a:t>
            </a:r>
            <a:endParaRPr lang="en-US" altLang="zh-CN" dirty="0" smtClean="0">
              <a:solidFill>
                <a:srgbClr val="FF0000"/>
              </a:solidFill>
              <a:latin typeface="微软雅黑"/>
              <a:ea typeface="微软雅黑"/>
              <a:cs typeface="微软雅黑"/>
            </a:endParaRPr>
          </a:p>
          <a:p>
            <a:pPr algn="ctr">
              <a:lnSpc>
                <a:spcPct val="150000"/>
              </a:lnSpc>
            </a:pPr>
            <a:r>
              <a:rPr lang="zh-CN" altLang="en-US" dirty="0" smtClean="0">
                <a:solidFill>
                  <a:srgbClr val="FF0000"/>
                </a:solidFill>
                <a:latin typeface="微软雅黑"/>
                <a:ea typeface="微软雅黑"/>
                <a:cs typeface="微软雅黑"/>
              </a:rPr>
              <a:t>也会使快递派送从沿街流动的行商转变为坐商。</a:t>
            </a:r>
            <a:endParaRPr lang="en-US" altLang="zh-CN" dirty="0" smtClean="0">
              <a:solidFill>
                <a:srgbClr val="FF0000"/>
              </a:solidFill>
              <a:latin typeface="微软雅黑"/>
              <a:ea typeface="微软雅黑"/>
              <a:cs typeface="微软雅黑"/>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stretch>
            <a:fillRect/>
          </a:stretch>
        </p:blipFill>
        <p:spPr>
          <a:xfrm>
            <a:off x="7377344" y="4558320"/>
            <a:ext cx="1374771" cy="336368"/>
          </a:xfrm>
          <a:prstGeom prst="rect">
            <a:avLst/>
          </a:prstGeom>
        </p:spPr>
      </p:pic>
      <p:sp>
        <p:nvSpPr>
          <p:cNvPr id="6" name="矩形 5"/>
          <p:cNvSpPr/>
          <p:nvPr/>
        </p:nvSpPr>
        <p:spPr>
          <a:xfrm>
            <a:off x="0" y="217025"/>
            <a:ext cx="9144000" cy="5903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kumimoji="1" lang="zh-CN" altLang="en-US" sz="2100" b="1" kern="0" dirty="0">
                <a:ln>
                  <a:solidFill>
                    <a:schemeClr val="accent2">
                      <a:lumMod val="75000"/>
                    </a:schemeClr>
                  </a:solidFill>
                </a:ln>
                <a:solidFill>
                  <a:schemeClr val="bg1"/>
                </a:solidFill>
                <a:latin typeface="微软雅黑" panose="020B0503020204020204" pitchFamily="34" charset="-122"/>
                <a:ea typeface="微软雅黑" panose="020B0503020204020204" pitchFamily="34" charset="-122"/>
                <a:cs typeface="微软雅黑"/>
              </a:rPr>
              <a:t>末端交付能力与本地生活服务</a:t>
            </a:r>
            <a:endParaRPr kumimoji="1" lang="zh-CN" altLang="en-US" sz="2100" b="1" kern="0" dirty="0">
              <a:ln>
                <a:solidFill>
                  <a:schemeClr val="accent2">
                    <a:lumMod val="75000"/>
                  </a:schemeClr>
                </a:solidFill>
              </a:ln>
              <a:solidFill>
                <a:schemeClr val="bg1"/>
              </a:solidFill>
              <a:latin typeface="微软雅黑" panose="020B0503020204020204" pitchFamily="34" charset="-122"/>
              <a:ea typeface="微软雅黑" panose="020B0503020204020204" pitchFamily="34" charset="-122"/>
              <a:cs typeface="微软雅黑"/>
            </a:endParaRPr>
          </a:p>
        </p:txBody>
      </p:sp>
      <p:sp>
        <p:nvSpPr>
          <p:cNvPr id="7" name="文本框 6"/>
          <p:cNvSpPr txBox="1"/>
          <p:nvPr/>
        </p:nvSpPr>
        <p:spPr>
          <a:xfrm>
            <a:off x="730045" y="1478396"/>
            <a:ext cx="7709720" cy="2423740"/>
          </a:xfrm>
          <a:prstGeom prst="rect">
            <a:avLst/>
          </a:prstGeom>
          <a:noFill/>
        </p:spPr>
        <p:txBody>
          <a:bodyPr wrap="square" lIns="68580" tIns="34290" rIns="68580" bIns="34290" rtlCol="0">
            <a:spAutoFit/>
          </a:bodyPr>
          <a:lstStyle/>
          <a:p>
            <a:pPr>
              <a:lnSpc>
                <a:spcPct val="150000"/>
              </a:lnSpc>
            </a:pPr>
            <a:r>
              <a:rPr lang="zh-CN" altLang="en-US" b="1" dirty="0" smtClean="0">
                <a:solidFill>
                  <a:schemeClr val="tx1">
                    <a:lumMod val="65000"/>
                    <a:lumOff val="35000"/>
                  </a:schemeClr>
                </a:solidFill>
                <a:latin typeface="微软雅黑"/>
                <a:ea typeface="微软雅黑"/>
                <a:cs typeface="微软雅黑"/>
              </a:rPr>
              <a:t>拥有全交付能力的公共化的末端将会对有实物交付要求的本地生活服务类</a:t>
            </a:r>
            <a:r>
              <a:rPr lang="en-US" altLang="zh-CN" b="1" dirty="0" smtClean="0">
                <a:solidFill>
                  <a:schemeClr val="tx1">
                    <a:lumMod val="65000"/>
                    <a:lumOff val="35000"/>
                  </a:schemeClr>
                </a:solidFill>
                <a:latin typeface="微软雅黑"/>
                <a:ea typeface="微软雅黑"/>
                <a:cs typeface="微软雅黑"/>
              </a:rPr>
              <a:t>O2O</a:t>
            </a:r>
            <a:r>
              <a:rPr lang="zh-CN" altLang="en-US" b="1" dirty="0" smtClean="0">
                <a:solidFill>
                  <a:schemeClr val="tx1">
                    <a:lumMod val="65000"/>
                    <a:lumOff val="35000"/>
                  </a:schemeClr>
                </a:solidFill>
                <a:latin typeface="微软雅黑"/>
                <a:ea typeface="微软雅黑"/>
                <a:cs typeface="微软雅黑"/>
              </a:rPr>
              <a:t>业务提供有力的支持！</a:t>
            </a:r>
            <a:endParaRPr lang="en-US" altLang="zh-CN" b="1" dirty="0" smtClean="0">
              <a:solidFill>
                <a:schemeClr val="tx1">
                  <a:lumMod val="65000"/>
                  <a:lumOff val="35000"/>
                </a:schemeClr>
              </a:solidFill>
              <a:latin typeface="微软雅黑"/>
              <a:ea typeface="微软雅黑"/>
              <a:cs typeface="微软雅黑"/>
            </a:endParaRPr>
          </a:p>
          <a:p>
            <a:pPr>
              <a:lnSpc>
                <a:spcPct val="150000"/>
              </a:lnSpc>
            </a:pPr>
            <a:endParaRPr lang="en-US" altLang="zh-CN" sz="1200" dirty="0">
              <a:solidFill>
                <a:schemeClr val="tx1">
                  <a:lumMod val="65000"/>
                  <a:lumOff val="35000"/>
                </a:schemeClr>
              </a:solidFill>
              <a:latin typeface="微软雅黑"/>
              <a:ea typeface="微软雅黑"/>
              <a:cs typeface="微软雅黑"/>
            </a:endParaRPr>
          </a:p>
          <a:p>
            <a:pPr>
              <a:lnSpc>
                <a:spcPct val="150000"/>
              </a:lnSpc>
            </a:pPr>
            <a:r>
              <a:rPr lang="zh-CN" altLang="en-US" sz="1200" dirty="0">
                <a:solidFill>
                  <a:schemeClr val="tx1">
                    <a:lumMod val="65000"/>
                    <a:lumOff val="35000"/>
                  </a:schemeClr>
                </a:solidFill>
                <a:latin typeface="微软雅黑"/>
                <a:ea typeface="微软雅黑"/>
                <a:cs typeface="微软雅黑"/>
              </a:rPr>
              <a:t>对不适合用快递的相对标准的方式进行交付的商品或实物的交付提供解决方案；</a:t>
            </a:r>
            <a:endParaRPr lang="en-US" altLang="zh-CN" sz="1200" dirty="0">
              <a:solidFill>
                <a:schemeClr val="tx1">
                  <a:lumMod val="65000"/>
                  <a:lumOff val="35000"/>
                </a:schemeClr>
              </a:solidFill>
              <a:latin typeface="微软雅黑"/>
              <a:ea typeface="微软雅黑"/>
              <a:cs typeface="微软雅黑"/>
            </a:endParaRPr>
          </a:p>
          <a:p>
            <a:pPr>
              <a:lnSpc>
                <a:spcPct val="150000"/>
              </a:lnSpc>
            </a:pPr>
            <a:r>
              <a:rPr lang="en-US" altLang="zh-CN" sz="1200" dirty="0">
                <a:solidFill>
                  <a:schemeClr val="tx1">
                    <a:lumMod val="65000"/>
                    <a:lumOff val="35000"/>
                  </a:schemeClr>
                </a:solidFill>
                <a:latin typeface="微软雅黑"/>
                <a:ea typeface="微软雅黑"/>
                <a:cs typeface="微软雅黑"/>
              </a:rPr>
              <a:t>——</a:t>
            </a:r>
            <a:r>
              <a:rPr lang="zh-CN" altLang="en-US" sz="1200" dirty="0">
                <a:solidFill>
                  <a:schemeClr val="tx1">
                    <a:lumMod val="65000"/>
                    <a:lumOff val="35000"/>
                  </a:schemeClr>
                </a:solidFill>
                <a:latin typeface="微软雅黑"/>
                <a:ea typeface="微软雅黑"/>
                <a:cs typeface="微软雅黑"/>
              </a:rPr>
              <a:t>生鲜类的。如，鲜花、蛋糕等</a:t>
            </a:r>
            <a:endParaRPr lang="en-US" altLang="zh-CN" sz="1200" dirty="0">
              <a:solidFill>
                <a:schemeClr val="tx1">
                  <a:lumMod val="65000"/>
                  <a:lumOff val="35000"/>
                </a:schemeClr>
              </a:solidFill>
              <a:latin typeface="微软雅黑"/>
              <a:ea typeface="微软雅黑"/>
              <a:cs typeface="微软雅黑"/>
            </a:endParaRPr>
          </a:p>
          <a:p>
            <a:pPr>
              <a:lnSpc>
                <a:spcPct val="150000"/>
              </a:lnSpc>
            </a:pPr>
            <a:r>
              <a:rPr lang="en-US" altLang="zh-CN" sz="1200" dirty="0">
                <a:solidFill>
                  <a:schemeClr val="tx1">
                    <a:lumMod val="65000"/>
                    <a:lumOff val="35000"/>
                  </a:schemeClr>
                </a:solidFill>
                <a:latin typeface="微软雅黑"/>
                <a:ea typeface="微软雅黑"/>
                <a:cs typeface="微软雅黑"/>
              </a:rPr>
              <a:t>——</a:t>
            </a:r>
            <a:r>
              <a:rPr lang="zh-CN" altLang="en-US" sz="1200" dirty="0">
                <a:solidFill>
                  <a:schemeClr val="tx1">
                    <a:lumMod val="65000"/>
                    <a:lumOff val="35000"/>
                  </a:schemeClr>
                </a:solidFill>
                <a:latin typeface="微软雅黑"/>
                <a:ea typeface="微软雅黑"/>
                <a:cs typeface="微软雅黑"/>
              </a:rPr>
              <a:t>服务类的。典型的如洗衣服务</a:t>
            </a:r>
            <a:endParaRPr lang="en-US" altLang="zh-CN" sz="1200" dirty="0">
              <a:solidFill>
                <a:schemeClr val="tx1">
                  <a:lumMod val="65000"/>
                  <a:lumOff val="35000"/>
                </a:schemeClr>
              </a:solidFill>
              <a:latin typeface="微软雅黑"/>
              <a:ea typeface="微软雅黑"/>
              <a:cs typeface="微软雅黑"/>
            </a:endParaRPr>
          </a:p>
          <a:p>
            <a:pPr>
              <a:lnSpc>
                <a:spcPct val="150000"/>
              </a:lnSpc>
            </a:pPr>
            <a:r>
              <a:rPr lang="en-US" altLang="zh-CN" sz="1200" dirty="0">
                <a:solidFill>
                  <a:schemeClr val="tx1">
                    <a:lumMod val="65000"/>
                    <a:lumOff val="35000"/>
                  </a:schemeClr>
                </a:solidFill>
                <a:latin typeface="微软雅黑"/>
                <a:ea typeface="微软雅黑"/>
                <a:cs typeface="微软雅黑"/>
              </a:rPr>
              <a:t>——</a:t>
            </a:r>
            <a:r>
              <a:rPr lang="zh-CN" altLang="en-US" sz="1200" dirty="0">
                <a:solidFill>
                  <a:schemeClr val="tx1">
                    <a:lumMod val="65000"/>
                    <a:lumOff val="35000"/>
                  </a:schemeClr>
                </a:solidFill>
                <a:latin typeface="微软雅黑"/>
                <a:ea typeface="微软雅黑"/>
                <a:cs typeface="微软雅黑"/>
              </a:rPr>
              <a:t>商品销售。促销品和试用装等</a:t>
            </a:r>
            <a:endParaRPr lang="en-US" altLang="zh-CN" sz="1200" dirty="0">
              <a:solidFill>
                <a:schemeClr val="tx1">
                  <a:lumMod val="65000"/>
                  <a:lumOff val="35000"/>
                </a:schemeClr>
              </a:solidFill>
              <a:latin typeface="微软雅黑"/>
              <a:ea typeface="微软雅黑"/>
              <a:cs typeface="微软雅黑"/>
            </a:endParaRPr>
          </a:p>
          <a:p>
            <a:pPr algn="ctr">
              <a:lnSpc>
                <a:spcPct val="150000"/>
              </a:lnSpc>
            </a:pPr>
            <a:endParaRPr lang="en-US" altLang="zh-CN" dirty="0" smtClean="0">
              <a:solidFill>
                <a:srgbClr val="FF0000"/>
              </a:solidFill>
              <a:latin typeface="微软雅黑"/>
              <a:ea typeface="微软雅黑"/>
              <a:cs typeface="微软雅黑"/>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217025"/>
            <a:ext cx="9144000" cy="5903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kumimoji="1" lang="zh-CN" altLang="en-US" sz="2100" b="1" kern="0" dirty="0">
                <a:ln>
                  <a:solidFill>
                    <a:schemeClr val="accent2">
                      <a:lumMod val="75000"/>
                    </a:schemeClr>
                  </a:solidFill>
                </a:ln>
                <a:solidFill>
                  <a:schemeClr val="bg1"/>
                </a:solidFill>
                <a:latin typeface="微软雅黑" panose="020B0503020204020204" pitchFamily="34" charset="-122"/>
                <a:ea typeface="微软雅黑" panose="020B0503020204020204" pitchFamily="34" charset="-122"/>
                <a:cs typeface="微软雅黑"/>
              </a:rPr>
              <a:t>贯通系统架构</a:t>
            </a:r>
            <a:endParaRPr kumimoji="1" lang="zh-CN" altLang="en-US" sz="2100" b="1" kern="0" dirty="0">
              <a:ln>
                <a:solidFill>
                  <a:schemeClr val="accent2">
                    <a:lumMod val="75000"/>
                  </a:schemeClr>
                </a:solidFill>
              </a:ln>
              <a:solidFill>
                <a:schemeClr val="bg1"/>
              </a:solidFill>
              <a:latin typeface="微软雅黑" panose="020B0503020204020204" pitchFamily="34" charset="-122"/>
              <a:ea typeface="微软雅黑" panose="020B0503020204020204" pitchFamily="34" charset="-122"/>
              <a:cs typeface="微软雅黑"/>
            </a:endParaRPr>
          </a:p>
        </p:txBody>
      </p:sp>
      <p:sp>
        <p:nvSpPr>
          <p:cNvPr id="16" name="文本框 15"/>
          <p:cNvSpPr txBox="1"/>
          <p:nvPr/>
        </p:nvSpPr>
        <p:spPr>
          <a:xfrm>
            <a:off x="1087821" y="4114095"/>
            <a:ext cx="4639349" cy="692498"/>
          </a:xfrm>
          <a:prstGeom prst="rect">
            <a:avLst/>
          </a:prstGeom>
          <a:noFill/>
        </p:spPr>
        <p:txBody>
          <a:bodyPr wrap="square" lIns="68580" tIns="34290" rIns="68580" bIns="34290" rtlCol="0" anchor="ctr">
            <a:spAutoFit/>
          </a:bodyPr>
          <a:lstStyle/>
          <a:p>
            <a:pPr>
              <a:lnSpc>
                <a:spcPct val="150000"/>
              </a:lnSpc>
            </a:pPr>
            <a:r>
              <a:rPr kumimoji="1" lang="en-US" altLang="zh-CN" sz="900" kern="0" dirty="0">
                <a:solidFill>
                  <a:schemeClr val="tx1">
                    <a:lumMod val="75000"/>
                    <a:lumOff val="25000"/>
                  </a:schemeClr>
                </a:solidFill>
                <a:latin typeface="微软雅黑" panose="020B0503020204020204" pitchFamily="34" charset="-122"/>
                <a:ea typeface="微软雅黑" panose="020B0503020204020204" pitchFamily="34" charset="-122"/>
                <a:cs typeface="微软雅黑"/>
              </a:rPr>
              <a:t>1</a:t>
            </a:r>
            <a:r>
              <a:rPr kumimoji="1" lang="zh-CN" altLang="en-US" sz="900" kern="0" dirty="0">
                <a:solidFill>
                  <a:schemeClr val="tx1">
                    <a:lumMod val="75000"/>
                    <a:lumOff val="25000"/>
                  </a:schemeClr>
                </a:solidFill>
                <a:latin typeface="微软雅黑" panose="020B0503020204020204" pitchFamily="34" charset="-122"/>
                <a:ea typeface="微软雅黑" panose="020B0503020204020204" pitchFamily="34" charset="-122"/>
                <a:cs typeface="微软雅黑"/>
              </a:rPr>
              <a:t>，指尖快递服务站系统和指尖快递代办员</a:t>
            </a:r>
            <a:r>
              <a:rPr kumimoji="1" lang="en-US" altLang="zh-CN" sz="900" kern="0" dirty="0">
                <a:solidFill>
                  <a:schemeClr val="tx1">
                    <a:lumMod val="75000"/>
                    <a:lumOff val="25000"/>
                  </a:schemeClr>
                </a:solidFill>
                <a:latin typeface="微软雅黑" panose="020B0503020204020204" pitchFamily="34" charset="-122"/>
                <a:ea typeface="微软雅黑" panose="020B0503020204020204" pitchFamily="34" charset="-122"/>
                <a:cs typeface="微软雅黑"/>
              </a:rPr>
              <a:t>APP</a:t>
            </a:r>
            <a:r>
              <a:rPr kumimoji="1" lang="zh-CN" altLang="en-US" sz="900" kern="0" dirty="0">
                <a:solidFill>
                  <a:schemeClr val="tx1">
                    <a:lumMod val="75000"/>
                    <a:lumOff val="25000"/>
                  </a:schemeClr>
                </a:solidFill>
                <a:latin typeface="微软雅黑" panose="020B0503020204020204" pitchFamily="34" charset="-122"/>
                <a:ea typeface="微软雅黑" panose="020B0503020204020204" pitchFamily="34" charset="-122"/>
                <a:cs typeface="微软雅黑"/>
              </a:rPr>
              <a:t>执行店面操作；</a:t>
            </a:r>
            <a:endParaRPr kumimoji="1" lang="en-US" altLang="zh-CN" sz="900" kern="0" dirty="0">
              <a:solidFill>
                <a:schemeClr val="tx1">
                  <a:lumMod val="75000"/>
                  <a:lumOff val="25000"/>
                </a:schemeClr>
              </a:solidFill>
              <a:latin typeface="微软雅黑" panose="020B0503020204020204" pitchFamily="34" charset="-122"/>
              <a:ea typeface="微软雅黑" panose="020B0503020204020204" pitchFamily="34" charset="-122"/>
              <a:cs typeface="微软雅黑"/>
            </a:endParaRPr>
          </a:p>
          <a:p>
            <a:pPr>
              <a:lnSpc>
                <a:spcPct val="150000"/>
              </a:lnSpc>
            </a:pPr>
            <a:r>
              <a:rPr kumimoji="1" lang="en-US" altLang="zh-CN" sz="900" kern="0" dirty="0">
                <a:solidFill>
                  <a:schemeClr val="tx1">
                    <a:lumMod val="75000"/>
                    <a:lumOff val="25000"/>
                  </a:schemeClr>
                </a:solidFill>
                <a:latin typeface="微软雅黑" panose="020B0503020204020204" pitchFamily="34" charset="-122"/>
                <a:ea typeface="微软雅黑" panose="020B0503020204020204" pitchFamily="34" charset="-122"/>
                <a:cs typeface="微软雅黑"/>
              </a:rPr>
              <a:t>2</a:t>
            </a:r>
            <a:r>
              <a:rPr kumimoji="1" lang="zh-CN" altLang="en-US" sz="900" kern="0" dirty="0">
                <a:solidFill>
                  <a:schemeClr val="tx1">
                    <a:lumMod val="75000"/>
                    <a:lumOff val="25000"/>
                  </a:schemeClr>
                </a:solidFill>
                <a:latin typeface="微软雅黑" panose="020B0503020204020204" pitchFamily="34" charset="-122"/>
                <a:ea typeface="微软雅黑" panose="020B0503020204020204" pitchFamily="34" charset="-122"/>
                <a:cs typeface="微软雅黑"/>
              </a:rPr>
              <a:t>，位于云端的贯通云网后台系统与各快递公司或合作伙伴的作业系统对接；</a:t>
            </a:r>
            <a:endParaRPr kumimoji="1" lang="en-US" altLang="zh-CN" sz="900" kern="0" dirty="0">
              <a:solidFill>
                <a:schemeClr val="tx1">
                  <a:lumMod val="75000"/>
                  <a:lumOff val="25000"/>
                </a:schemeClr>
              </a:solidFill>
              <a:latin typeface="微软雅黑" panose="020B0503020204020204" pitchFamily="34" charset="-122"/>
              <a:ea typeface="微软雅黑" panose="020B0503020204020204" pitchFamily="34" charset="-122"/>
              <a:cs typeface="微软雅黑"/>
            </a:endParaRPr>
          </a:p>
          <a:p>
            <a:pPr>
              <a:lnSpc>
                <a:spcPct val="150000"/>
              </a:lnSpc>
            </a:pPr>
            <a:r>
              <a:rPr kumimoji="1" lang="en-US" altLang="zh-CN" sz="900" kern="0" dirty="0">
                <a:solidFill>
                  <a:schemeClr val="tx1">
                    <a:lumMod val="75000"/>
                    <a:lumOff val="25000"/>
                  </a:schemeClr>
                </a:solidFill>
                <a:latin typeface="微软雅黑" panose="020B0503020204020204" pitchFamily="34" charset="-122"/>
                <a:ea typeface="微软雅黑" panose="020B0503020204020204" pitchFamily="34" charset="-122"/>
                <a:cs typeface="微软雅黑"/>
              </a:rPr>
              <a:t>3</a:t>
            </a:r>
            <a:r>
              <a:rPr kumimoji="1" lang="zh-CN" altLang="en-US" sz="900" kern="0" dirty="0">
                <a:solidFill>
                  <a:schemeClr val="tx1">
                    <a:lumMod val="75000"/>
                    <a:lumOff val="25000"/>
                  </a:schemeClr>
                </a:solidFill>
                <a:latin typeface="微软雅黑" panose="020B0503020204020204" pitchFamily="34" charset="-122"/>
                <a:ea typeface="微软雅黑" panose="020B0503020204020204" pitchFamily="34" charset="-122"/>
                <a:cs typeface="微软雅黑"/>
              </a:rPr>
              <a:t>，用户通过指尖快递</a:t>
            </a:r>
            <a:r>
              <a:rPr kumimoji="1" lang="en-US" altLang="zh-CN" sz="900" kern="0" dirty="0">
                <a:solidFill>
                  <a:schemeClr val="tx1">
                    <a:lumMod val="75000"/>
                    <a:lumOff val="25000"/>
                  </a:schemeClr>
                </a:solidFill>
                <a:latin typeface="微软雅黑" panose="020B0503020204020204" pitchFamily="34" charset="-122"/>
                <a:ea typeface="微软雅黑" panose="020B0503020204020204" pitchFamily="34" charset="-122"/>
                <a:cs typeface="微软雅黑"/>
              </a:rPr>
              <a:t>APP</a:t>
            </a:r>
            <a:r>
              <a:rPr kumimoji="1" lang="zh-CN" altLang="en-US" sz="900" kern="0" dirty="0">
                <a:solidFill>
                  <a:schemeClr val="tx1">
                    <a:lumMod val="75000"/>
                    <a:lumOff val="25000"/>
                  </a:schemeClr>
                </a:solidFill>
                <a:latin typeface="微软雅黑" panose="020B0503020204020204" pitchFamily="34" charset="-122"/>
                <a:ea typeface="微软雅黑" panose="020B0503020204020204" pitchFamily="34" charset="-122"/>
                <a:cs typeface="微软雅黑"/>
              </a:rPr>
              <a:t>操作发件、查询物流及管理信息和到发件。</a:t>
            </a:r>
            <a:endParaRPr kumimoji="1" lang="zh-CN" altLang="en-US" sz="900" kern="0" dirty="0">
              <a:solidFill>
                <a:schemeClr val="tx1">
                  <a:lumMod val="75000"/>
                  <a:lumOff val="25000"/>
                </a:schemeClr>
              </a:solidFill>
              <a:latin typeface="微软雅黑" panose="020B0503020204020204" pitchFamily="34" charset="-122"/>
              <a:ea typeface="微软雅黑" panose="020B0503020204020204" pitchFamily="34" charset="-122"/>
              <a:cs typeface="微软雅黑"/>
            </a:endParaRPr>
          </a:p>
        </p:txBody>
      </p:sp>
      <p:pic>
        <p:nvPicPr>
          <p:cNvPr id="17" name="图片 16"/>
          <p:cNvPicPr>
            <a:picLocks noChangeAspect="1"/>
          </p:cNvPicPr>
          <p:nvPr/>
        </p:nvPicPr>
        <p:blipFill>
          <a:blip r:embed="rId1" cstate="print"/>
          <a:stretch>
            <a:fillRect/>
          </a:stretch>
        </p:blipFill>
        <p:spPr>
          <a:xfrm>
            <a:off x="7377344" y="4558320"/>
            <a:ext cx="1374771" cy="336368"/>
          </a:xfrm>
          <a:prstGeom prst="rect">
            <a:avLst/>
          </a:prstGeom>
        </p:spPr>
      </p:pic>
      <p:pic>
        <p:nvPicPr>
          <p:cNvPr id="2050" name="Picture 2" descr="C:\Users\lenovo\AppData\Roaming\Foxmail7\Temp-5888-20160106092044\20160105信息图03.png"/>
          <p:cNvPicPr>
            <a:picLocks noChangeAspect="1" noChangeArrowheads="1"/>
          </p:cNvPicPr>
          <p:nvPr/>
        </p:nvPicPr>
        <p:blipFill>
          <a:blip r:embed="rId2" cstate="print"/>
          <a:srcRect/>
          <a:stretch>
            <a:fillRect/>
          </a:stretch>
        </p:blipFill>
        <p:spPr bwMode="auto">
          <a:xfrm>
            <a:off x="804042" y="922284"/>
            <a:ext cx="7413734" cy="3026597"/>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217025"/>
            <a:ext cx="9144000" cy="5903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kumimoji="1" lang="zh-CN" altLang="en-US" sz="2100" b="1" kern="0" dirty="0">
                <a:ln>
                  <a:solidFill>
                    <a:schemeClr val="accent2">
                      <a:lumMod val="75000"/>
                    </a:schemeClr>
                  </a:solidFill>
                </a:ln>
                <a:solidFill>
                  <a:schemeClr val="bg1"/>
                </a:solidFill>
                <a:latin typeface="微软雅黑" panose="020B0503020204020204" pitchFamily="34" charset="-122"/>
                <a:ea typeface="微软雅黑" panose="020B0503020204020204" pitchFamily="34" charset="-122"/>
                <a:cs typeface="微软雅黑"/>
              </a:rPr>
              <a:t>线上产品</a:t>
            </a:r>
            <a:r>
              <a:rPr kumimoji="1" lang="en-US" altLang="zh-CN" sz="2100" b="1" kern="0" dirty="0">
                <a:ln>
                  <a:solidFill>
                    <a:schemeClr val="accent2">
                      <a:lumMod val="75000"/>
                    </a:schemeClr>
                  </a:solidFill>
                </a:ln>
                <a:solidFill>
                  <a:schemeClr val="bg1"/>
                </a:solidFill>
                <a:latin typeface="微软雅黑" panose="020B0503020204020204" pitchFamily="34" charset="-122"/>
                <a:ea typeface="微软雅黑" panose="020B0503020204020204" pitchFamily="34" charset="-122"/>
                <a:cs typeface="微软雅黑"/>
              </a:rPr>
              <a:t>——</a:t>
            </a:r>
            <a:r>
              <a:rPr kumimoji="1" lang="zh-CN" altLang="en-US" sz="2100" b="1" kern="0" dirty="0">
                <a:ln>
                  <a:solidFill>
                    <a:schemeClr val="accent2">
                      <a:lumMod val="75000"/>
                    </a:schemeClr>
                  </a:solidFill>
                </a:ln>
                <a:solidFill>
                  <a:schemeClr val="bg1"/>
                </a:solidFill>
                <a:latin typeface="微软雅黑" panose="020B0503020204020204" pitchFamily="34" charset="-122"/>
                <a:ea typeface="微软雅黑" panose="020B0503020204020204" pitchFamily="34" charset="-122"/>
                <a:cs typeface="微软雅黑"/>
              </a:rPr>
              <a:t>指尖快递</a:t>
            </a:r>
            <a:r>
              <a:rPr kumimoji="1" lang="en-US" altLang="zh-CN" sz="2100" b="1" kern="0" dirty="0">
                <a:ln>
                  <a:solidFill>
                    <a:schemeClr val="accent2">
                      <a:lumMod val="75000"/>
                    </a:schemeClr>
                  </a:solidFill>
                </a:ln>
                <a:solidFill>
                  <a:schemeClr val="bg1"/>
                </a:solidFill>
                <a:latin typeface="微软雅黑" panose="020B0503020204020204" pitchFamily="34" charset="-122"/>
                <a:ea typeface="微软雅黑" panose="020B0503020204020204" pitchFamily="34" charset="-122"/>
                <a:cs typeface="微软雅黑"/>
              </a:rPr>
              <a:t>WEB</a:t>
            </a:r>
            <a:r>
              <a:rPr kumimoji="1" lang="zh-CN" altLang="en-US" sz="2100" b="1" kern="0" dirty="0">
                <a:ln>
                  <a:solidFill>
                    <a:schemeClr val="accent2">
                      <a:lumMod val="75000"/>
                    </a:schemeClr>
                  </a:solidFill>
                </a:ln>
                <a:solidFill>
                  <a:schemeClr val="bg1"/>
                </a:solidFill>
                <a:latin typeface="微软雅黑" panose="020B0503020204020204" pitchFamily="34" charset="-122"/>
                <a:ea typeface="微软雅黑" panose="020B0503020204020204" pitchFamily="34" charset="-122"/>
                <a:cs typeface="微软雅黑"/>
              </a:rPr>
              <a:t>版</a:t>
            </a:r>
            <a:endParaRPr kumimoji="1" lang="zh-CN" altLang="en-US" sz="2100" b="1" kern="0" dirty="0">
              <a:ln>
                <a:solidFill>
                  <a:schemeClr val="accent2">
                    <a:lumMod val="75000"/>
                  </a:schemeClr>
                </a:solidFill>
              </a:ln>
              <a:solidFill>
                <a:schemeClr val="bg1"/>
              </a:solidFill>
              <a:latin typeface="微软雅黑" panose="020B0503020204020204" pitchFamily="34" charset="-122"/>
              <a:ea typeface="微软雅黑" panose="020B0503020204020204" pitchFamily="34" charset="-122"/>
              <a:cs typeface="微软雅黑"/>
            </a:endParaRPr>
          </a:p>
        </p:txBody>
      </p:sp>
      <p:sp>
        <p:nvSpPr>
          <p:cNvPr id="2" name="文本框 1"/>
          <p:cNvSpPr txBox="1"/>
          <p:nvPr/>
        </p:nvSpPr>
        <p:spPr>
          <a:xfrm>
            <a:off x="3425533" y="4201393"/>
            <a:ext cx="2292936" cy="392415"/>
          </a:xfrm>
          <a:prstGeom prst="rect">
            <a:avLst/>
          </a:prstGeom>
          <a:noFill/>
        </p:spPr>
        <p:txBody>
          <a:bodyPr wrap="none" lIns="68580" tIns="34290" rIns="68580" bIns="34290" rtlCol="0" anchor="ctr">
            <a:spAutoFit/>
          </a:bodyPr>
          <a:lstStyle/>
          <a:p>
            <a:pPr algn="ctr">
              <a:lnSpc>
                <a:spcPct val="150000"/>
              </a:lnSpc>
            </a:pPr>
            <a:r>
              <a:rPr kumimoji="1" lang="zh-CN" altLang="en-US" kern="0" dirty="0" smtClean="0">
                <a:solidFill>
                  <a:prstClr val="black"/>
                </a:solidFill>
                <a:latin typeface="微软雅黑" panose="020B0503020204020204" pitchFamily="34" charset="-122"/>
                <a:ea typeface="微软雅黑" panose="020B0503020204020204" pitchFamily="34" charset="-122"/>
                <a:cs typeface="微软雅黑"/>
              </a:rPr>
              <a:t>指尖快递门店信息管理系统</a:t>
            </a:r>
            <a:endParaRPr kumimoji="1" lang="zh-CN" altLang="en-US" kern="0" dirty="0" smtClean="0">
              <a:solidFill>
                <a:prstClr val="black"/>
              </a:solidFill>
              <a:latin typeface="微软雅黑" panose="020B0503020204020204" pitchFamily="34" charset="-122"/>
              <a:ea typeface="微软雅黑" panose="020B0503020204020204" pitchFamily="34" charset="-122"/>
              <a:cs typeface="微软雅黑"/>
            </a:endParaRPr>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571625" y="885721"/>
            <a:ext cx="6000750" cy="3373775"/>
          </a:xfrm>
          <a:prstGeom prst="rect">
            <a:avLst/>
          </a:prstGeom>
        </p:spPr>
      </p:pic>
      <p:pic>
        <p:nvPicPr>
          <p:cNvPr id="8" name="图片 7"/>
          <p:cNvPicPr>
            <a:picLocks noChangeAspect="1"/>
          </p:cNvPicPr>
          <p:nvPr/>
        </p:nvPicPr>
        <p:blipFill>
          <a:blip r:embed="rId2" cstate="print"/>
          <a:stretch>
            <a:fillRect/>
          </a:stretch>
        </p:blipFill>
        <p:spPr>
          <a:xfrm>
            <a:off x="7377344" y="4558320"/>
            <a:ext cx="1374771" cy="33636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rgbClr val="F79646">
            <a:lumMod val="75000"/>
          </a:srgbClr>
        </a:solidFill>
      </a:spPr>
      <a:bodyPr wrap="square" rtlCol="0" anchor="ctr">
        <a:spAutoFit/>
      </a:bodyPr>
      <a:lstStyle>
        <a:defPPr marL="0" marR="0" indent="0" algn="ctr" defTabSz="914400" eaLnBrk="1" fontAlgn="auto" latinLnBrk="0" hangingPunct="1">
          <a:lnSpc>
            <a:spcPct val="150000"/>
          </a:lnSpc>
          <a:spcBef>
            <a:spcPts val="0"/>
          </a:spcBef>
          <a:spcAft>
            <a:spcPts val="0"/>
          </a:spcAft>
          <a:buClrTx/>
          <a:buSzTx/>
          <a:buFontTx/>
          <a:buNone/>
          <a:defRPr kumimoji="1" sz="2000" b="1" kern="0" dirty="0" smtClean="0">
            <a:solidFill>
              <a:prstClr val="black"/>
            </a:solidFill>
            <a:latin typeface="微软雅黑" panose="020B0503020204020204" pitchFamily="34" charset="-122"/>
            <a:ea typeface="微软雅黑" panose="020B0503020204020204" pitchFamily="34" charset="-122"/>
            <a:cs typeface="微软雅黑"/>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2917</Words>
  <Application>WPS 演示</Application>
  <PresentationFormat>全屏显示(16:9)</PresentationFormat>
  <Paragraphs>186</Paragraphs>
  <Slides>22</Slides>
  <Notes>13</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22</vt:i4>
      </vt:variant>
    </vt:vector>
  </HeadingPairs>
  <TitlesOfParts>
    <vt:vector size="36" baseType="lpstr">
      <vt:lpstr>Arial</vt:lpstr>
      <vt:lpstr>宋体</vt:lpstr>
      <vt:lpstr>Wingdings</vt:lpstr>
      <vt:lpstr>微软雅黑</vt:lpstr>
      <vt:lpstr>微软雅黑</vt:lpstr>
      <vt:lpstr>Arial Unicode MS</vt:lpstr>
      <vt:lpstr>华文楷体</vt:lpstr>
      <vt:lpstr>黑体</vt:lpstr>
      <vt:lpstr>Calibri Light</vt:lpstr>
      <vt:lpstr>Calibri</vt:lpstr>
      <vt:lpstr>经典综艺体简</vt:lpstr>
      <vt:lpstr>楷体</vt:lpstr>
      <vt:lpstr>楷体_GB2312</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马淘</dc:creator>
  <cp:lastModifiedBy>Administrator</cp:lastModifiedBy>
  <cp:revision>563</cp:revision>
  <dcterms:created xsi:type="dcterms:W3CDTF">2015-05-11T05:15:00Z</dcterms:created>
  <dcterms:modified xsi:type="dcterms:W3CDTF">2016-12-21T07:44:41Z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2052-10.1.0.6135</vt:lpwstr>
  </property>
</Properties>
</file>