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fonts/font1.fntdata" ContentType="application/x-fontdata"/>
  <Override PartName="/ppt/fonts/font10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7"/>
  </p:notesMasterIdLst>
  <p:sldIdLst>
    <p:sldId id="266" r:id="rId3"/>
    <p:sldId id="261" r:id="rId4"/>
    <p:sldId id="267" r:id="rId5"/>
    <p:sldId id="276" r:id="rId6"/>
    <p:sldId id="274" r:id="rId8"/>
    <p:sldId id="257" r:id="rId9"/>
    <p:sldId id="270" r:id="rId10"/>
    <p:sldId id="275" r:id="rId11"/>
  </p:sldIdLst>
  <p:sldSz cx="12192000" cy="6858000"/>
  <p:notesSz cx="6858000" cy="9144000"/>
  <p:embeddedFontLst>
    <p:embeddedFont>
      <p:font typeface="楷体" panose="02010609060101010101" pitchFamily="49" charset="-122"/>
      <p:regular r:id="rId15"/>
    </p:embeddedFont>
    <p:embeddedFont>
      <p:font typeface="Impact" panose="020B0806030902050204" pitchFamily="34" charset="0"/>
      <p:regular r:id="rId16"/>
    </p:embeddedFon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等线" panose="02010600030101010101"/>
      <p:regular r:id="rId21"/>
    </p:embeddedFont>
    <p:embeddedFont>
      <p:font typeface="等线" panose="02010600030101010101" charset="-122"/>
      <p:regular r:id="rId22"/>
    </p:embeddedFont>
    <p:embeddedFont>
      <p:font typeface="等线 Light" panose="02010600030101010101" charset="0"/>
      <p:regular r:id="rId23"/>
    </p:embeddedFont>
    <p:embeddedFont>
      <p:font typeface="等线" panose="02010600030101010101" charset="0"/>
      <p:regular r:id="rId2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72" autoAdjust="0"/>
  </p:normalViewPr>
  <p:slideViewPr>
    <p:cSldViewPr snapToGrid="0">
      <p:cViewPr varScale="1">
        <p:scale>
          <a:sx n="98" d="100"/>
          <a:sy n="98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font" Target="fonts/font10.fntdata"/><Relationship Id="rId23" Type="http://schemas.openxmlformats.org/officeDocument/2006/relationships/font" Target="fonts/font9.fntdata"/><Relationship Id="rId22" Type="http://schemas.openxmlformats.org/officeDocument/2006/relationships/font" Target="fonts/font8.fntdata"/><Relationship Id="rId21" Type="http://schemas.openxmlformats.org/officeDocument/2006/relationships/font" Target="fonts/font7.fntdata"/><Relationship Id="rId20" Type="http://schemas.openxmlformats.org/officeDocument/2006/relationships/font" Target="fonts/font6.fntdata"/><Relationship Id="rId2" Type="http://schemas.openxmlformats.org/officeDocument/2006/relationships/theme" Target="theme/theme1.xml"/><Relationship Id="rId19" Type="http://schemas.openxmlformats.org/officeDocument/2006/relationships/font" Target="fonts/font5.fntdata"/><Relationship Id="rId18" Type="http://schemas.openxmlformats.org/officeDocument/2006/relationships/font" Target="fonts/font4.fntdata"/><Relationship Id="rId17" Type="http://schemas.openxmlformats.org/officeDocument/2006/relationships/font" Target="fonts/font3.fntdata"/><Relationship Id="rId16" Type="http://schemas.openxmlformats.org/officeDocument/2006/relationships/font" Target="fonts/font2.fntdata"/><Relationship Id="rId15" Type="http://schemas.openxmlformats.org/officeDocument/2006/relationships/font" Target="fonts/font1.fntdata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257750984252"/>
          <c:y val="0.0171093739475041"/>
          <c:w val="0.917742249015748"/>
          <c:h val="0.902851568476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400</c:v>
                </c:pt>
                <c:pt idx="1">
                  <c:v>520</c:v>
                </c:pt>
                <c:pt idx="2">
                  <c:v>680</c:v>
                </c:pt>
                <c:pt idx="3">
                  <c:v>810</c:v>
                </c:pt>
                <c:pt idx="4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587960664"/>
        <c:axId val="587960992"/>
      </c:barChart>
      <c:catAx>
        <c:axId val="58796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+mn-ea"/>
                <a:cs typeface="+mn-cs"/>
              </a:defRPr>
            </a:pPr>
          </a:p>
        </c:txPr>
        <c:crossAx val="587960992"/>
        <c:crosses val="autoZero"/>
        <c:auto val="1"/>
        <c:lblAlgn val="ctr"/>
        <c:lblOffset val="100"/>
        <c:noMultiLvlLbl val="0"/>
      </c:catAx>
      <c:valAx>
        <c:axId val="587960992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+mn-ea"/>
                <a:cs typeface="+mn-cs"/>
              </a:defRPr>
            </a:pPr>
          </a:p>
        </c:txPr>
        <c:crossAx val="587960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3D19F-E4FD-449A-94A6-858BCA3F174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19FCF-09D3-4DDC-BD88-FE660CE3AA9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219FCF-09D3-4DDC-BD88-FE660CE3AA9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9FCF-09D3-4DDC-BD88-FE660CE3AA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19FCF-09D3-4DDC-BD88-FE660CE3AA9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Inventory Pooling </a:t>
            </a:r>
            <a:r>
              <a:rPr lang="zh-CN" altLang="en-US" dirty="0" smtClean="0"/>
              <a:t>库存共享</a:t>
            </a:r>
            <a:endParaRPr lang="en-US" altLang="zh-CN" dirty="0" smtClean="0"/>
          </a:p>
          <a:p>
            <a:r>
              <a:rPr lang="en-US" altLang="zh-CN" dirty="0" smtClean="0"/>
              <a:t>close to market vs. cash flow pressure:</a:t>
            </a:r>
            <a:r>
              <a:rPr lang="en-US" altLang="zh-CN" baseline="0" dirty="0" smtClean="0"/>
              <a:t> direct shipping with long transit time vs. overseas warehousing with cash flow pressure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7219FCF-09D3-4DDC-BD88-FE660CE3AA9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1E74-8A62-400F-9EF9-25CA4106B05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A236-4ECF-4C21-9C29-225DC1E2C136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ABAE-B3A6-4CCB-B91F-CF82F2A61D7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B79F-36D1-4DB8-91B0-BD33824D1815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8C45-4B7C-46A7-960D-EB77F5B1BA4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60E2-2582-4F24-A29F-F822A3B90049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A8D3-DD79-4919-90B3-82542A9C7B0C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E5A1-ABF7-4D76-8665-B053C1E88F6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7ECD-93FD-41C3-9015-8C03E1259B0B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67A1-C813-4E46-B51A-E34BBF26B1A0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56C0-19D4-48BA-A5AB-3F1EE3C272F9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  <a:endParaRPr lang="en-US" altLang="zh-CN" smtClean="0"/>
          </a:p>
          <a:p>
            <a:pPr lvl="1"/>
            <a:r>
              <a:rPr lang="en-US" altLang="zh-CN" smtClean="0"/>
              <a:t>Second level</a:t>
            </a:r>
            <a:endParaRPr lang="en-US" altLang="zh-CN" smtClean="0"/>
          </a:p>
          <a:p>
            <a:pPr lvl="2"/>
            <a:r>
              <a:rPr lang="en-US" altLang="zh-CN" smtClean="0"/>
              <a:t>Third level</a:t>
            </a:r>
            <a:endParaRPr lang="en-US" altLang="zh-CN" smtClean="0"/>
          </a:p>
          <a:p>
            <a:pPr lvl="3"/>
            <a:r>
              <a:rPr lang="en-US" altLang="zh-CN" smtClean="0"/>
              <a:t>Fourth level</a:t>
            </a:r>
            <a:endParaRPr lang="en-US" altLang="zh-CN" smtClean="0"/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1082-E62C-449B-BF35-1453D595C8C7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B4C3-EDDC-4665-82E2-40A17F03D6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001579" y="127404"/>
            <a:ext cx="2597149" cy="6361081"/>
            <a:chOff x="2698750" y="152400"/>
            <a:chExt cx="2543365" cy="622935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/>
            <a:srcRect t="100" b="1"/>
            <a:stretch>
              <a:fillRect/>
            </a:stretch>
          </p:blipFill>
          <p:spPr>
            <a:xfrm>
              <a:off x="2698750" y="1131532"/>
              <a:ext cx="2543365" cy="525021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1"/>
            <a:srcRect t="100" b="61840"/>
            <a:stretch>
              <a:fillRect/>
            </a:stretch>
          </p:blipFill>
          <p:spPr>
            <a:xfrm>
              <a:off x="2698750" y="152400"/>
              <a:ext cx="2543365" cy="2000250"/>
            </a:xfrm>
            <a:prstGeom prst="rect">
              <a:avLst/>
            </a:prstGeom>
          </p:spPr>
        </p:pic>
      </p:grpSp>
      <p:sp>
        <p:nvSpPr>
          <p:cNvPr id="8" name="文本框 12"/>
          <p:cNvSpPr txBox="1"/>
          <p:nvPr/>
        </p:nvSpPr>
        <p:spPr>
          <a:xfrm>
            <a:off x="546100" y="5541317"/>
            <a:ext cx="10912928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R="0" lvl="0" indent="0" defTabSz="-63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empus Sans ITC" panose="04020404030D07020202" pitchFamily="82" charset="0"/>
                <a:ea typeface="苹方 常规" panose="020B0300000000000000" pitchFamily="34" charset="-122"/>
              </a:defRPr>
            </a:lvl1pPr>
          </a:lstStyle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张康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2016/12/19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6100" y="4557435"/>
            <a:ext cx="109129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zh-CN" altLang="en-US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物流怎样为跨境出口保驾护航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标题 1"/>
          <p:cNvSpPr txBox="1"/>
          <p:nvPr/>
        </p:nvSpPr>
        <p:spPr>
          <a:xfrm>
            <a:off x="546100" y="1961915"/>
            <a:ext cx="10912928" cy="17594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defRPr sz="2400">
                <a:latin typeface="苹方 特粗" panose="020B0800000000000000" pitchFamily="34" charset="-122"/>
                <a:ea typeface="苹方 特粗" panose="020B0800000000000000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9600" noProof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顺势</a:t>
            </a:r>
            <a:r>
              <a:rPr lang="zh-CN" altLang="en-US" sz="9600" noProof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</a:t>
            </a:r>
            <a:r>
              <a:rPr lang="zh-CN" altLang="en-US" sz="13800" b="1" noProof="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变</a:t>
            </a:r>
            <a:endParaRPr kumimoji="0" lang="zh-CN" altLang="en-US" sz="9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12"/>
          <p:cNvSpPr txBox="1"/>
          <p:nvPr/>
        </p:nvSpPr>
        <p:spPr>
          <a:xfrm>
            <a:off x="546100" y="548963"/>
            <a:ext cx="1091292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marR="0" lvl="0" indent="0" defTabSz="-63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机遇与挑战</a:t>
            </a:r>
            <a:r>
              <a:rPr lang="zh-CN" altLang="en-US" dirty="0" smtClean="0"/>
              <a:t>并存</a:t>
            </a:r>
            <a:r>
              <a:rPr lang="en-US" altLang="zh-CN" dirty="0" smtClean="0"/>
              <a:t>…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辅助圆5" hidden="1"/>
          <p:cNvSpPr/>
          <p:nvPr/>
        </p:nvSpPr>
        <p:spPr>
          <a:xfrm>
            <a:off x="1450815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48" name="辅助圆4" hidden="1"/>
          <p:cNvSpPr/>
          <p:nvPr/>
        </p:nvSpPr>
        <p:spPr>
          <a:xfrm>
            <a:off x="3750861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49" name="辅助圆3" hidden="1"/>
          <p:cNvSpPr/>
          <p:nvPr/>
        </p:nvSpPr>
        <p:spPr>
          <a:xfrm>
            <a:off x="6050907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50" name="辅助圆2" hidden="1"/>
          <p:cNvSpPr/>
          <p:nvPr/>
        </p:nvSpPr>
        <p:spPr>
          <a:xfrm>
            <a:off x="8350953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51" name="辅助圆1" hidden="1"/>
          <p:cNvSpPr/>
          <p:nvPr/>
        </p:nvSpPr>
        <p:spPr>
          <a:xfrm>
            <a:off x="10650999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graphicFrame>
        <p:nvGraphicFramePr>
          <p:cNvPr id="10" name="Chart 9"/>
          <p:cNvGraphicFramePr/>
          <p:nvPr/>
        </p:nvGraphicFramePr>
        <p:xfrm>
          <a:off x="1539337" y="1934821"/>
          <a:ext cx="9122485" cy="328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1" name="Isosceles Triangle 20"/>
          <p:cNvSpPr/>
          <p:nvPr/>
        </p:nvSpPr>
        <p:spPr>
          <a:xfrm rot="5400000">
            <a:off x="-2815818" y="2815813"/>
            <a:ext cx="6858003" cy="1226371"/>
          </a:xfrm>
          <a:prstGeom prst="triangle">
            <a:avLst>
              <a:gd name="adj" fmla="val 77301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Isosceles Triangle 21"/>
          <p:cNvSpPr/>
          <p:nvPr/>
        </p:nvSpPr>
        <p:spPr>
          <a:xfrm>
            <a:off x="0" y="5315712"/>
            <a:ext cx="1501764" cy="1542288"/>
          </a:xfrm>
          <a:prstGeom prst="triangle">
            <a:avLst>
              <a:gd name="adj" fmla="val 81814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65"/>
          <p:cNvSpPr/>
          <p:nvPr/>
        </p:nvSpPr>
        <p:spPr>
          <a:xfrm>
            <a:off x="5188413" y="5631627"/>
            <a:ext cx="5333687" cy="1226372"/>
          </a:xfrm>
          <a:custGeom>
            <a:avLst/>
            <a:gdLst>
              <a:gd name="connsiteX0" fmla="*/ 5314579 w 5333687"/>
              <a:gd name="connsiteY0" fmla="*/ 10458 h 1226372"/>
              <a:gd name="connsiteX1" fmla="*/ 5333687 w 5333687"/>
              <a:gd name="connsiteY1" fmla="*/ 25512 h 1226372"/>
              <a:gd name="connsiteX2" fmla="*/ 5324926 w 5333687"/>
              <a:gd name="connsiteY2" fmla="*/ 42119 h 1226372"/>
              <a:gd name="connsiteX3" fmla="*/ 5301305 w 5333687"/>
              <a:gd name="connsiteY3" fmla="*/ 1 h 1226372"/>
              <a:gd name="connsiteX4" fmla="*/ 5306556 w 5333687"/>
              <a:gd name="connsiteY4" fmla="*/ 4138 h 1226372"/>
              <a:gd name="connsiteX5" fmla="*/ 3946266 w 5333687"/>
              <a:gd name="connsiteY5" fmla="*/ 1226371 h 1226372"/>
              <a:gd name="connsiteX6" fmla="*/ 4700193 w 5333687"/>
              <a:gd name="connsiteY6" fmla="*/ 1226371 h 1226372"/>
              <a:gd name="connsiteX7" fmla="*/ 4700193 w 5333687"/>
              <a:gd name="connsiteY7" fmla="*/ 1226372 h 1226372"/>
              <a:gd name="connsiteX8" fmla="*/ 0 w 5333687"/>
              <a:gd name="connsiteY8" fmla="*/ 1226372 h 1226372"/>
              <a:gd name="connsiteX9" fmla="*/ 5311161 w 5333687"/>
              <a:gd name="connsiteY9" fmla="*/ 0 h 1226372"/>
              <a:gd name="connsiteX10" fmla="*/ 5314579 w 5333687"/>
              <a:gd name="connsiteY10" fmla="*/ 10458 h 1226372"/>
              <a:gd name="connsiteX11" fmla="*/ 5306556 w 5333687"/>
              <a:gd name="connsiteY11" fmla="*/ 4138 h 122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3687" h="1226372">
                <a:moveTo>
                  <a:pt x="5314579" y="10458"/>
                </a:moveTo>
                <a:lnTo>
                  <a:pt x="5333687" y="25512"/>
                </a:lnTo>
                <a:lnTo>
                  <a:pt x="5324926" y="42119"/>
                </a:lnTo>
                <a:close/>
                <a:moveTo>
                  <a:pt x="5301305" y="1"/>
                </a:moveTo>
                <a:lnTo>
                  <a:pt x="5306556" y="4138"/>
                </a:lnTo>
                <a:lnTo>
                  <a:pt x="3946266" y="1226371"/>
                </a:lnTo>
                <a:lnTo>
                  <a:pt x="4700193" y="1226371"/>
                </a:lnTo>
                <a:lnTo>
                  <a:pt x="4700193" y="1226372"/>
                </a:lnTo>
                <a:lnTo>
                  <a:pt x="0" y="1226372"/>
                </a:lnTo>
                <a:close/>
                <a:moveTo>
                  <a:pt x="5311161" y="0"/>
                </a:moveTo>
                <a:lnTo>
                  <a:pt x="5314579" y="10458"/>
                </a:lnTo>
                <a:lnTo>
                  <a:pt x="5306556" y="41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Isosceles Triangle 66"/>
          <p:cNvSpPr/>
          <p:nvPr/>
        </p:nvSpPr>
        <p:spPr>
          <a:xfrm>
            <a:off x="9865299" y="5631629"/>
            <a:ext cx="1765689" cy="1226371"/>
          </a:xfrm>
          <a:prstGeom prst="triangle">
            <a:avLst>
              <a:gd name="adj" fmla="val 35181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Isosceles Triangle 68"/>
          <p:cNvSpPr/>
          <p:nvPr/>
        </p:nvSpPr>
        <p:spPr>
          <a:xfrm rot="16200000">
            <a:off x="8785414" y="2510118"/>
            <a:ext cx="5120639" cy="1692534"/>
          </a:xfrm>
          <a:prstGeom prst="triangle">
            <a:avLst>
              <a:gd name="adj" fmla="val 5625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Rectangle 69"/>
          <p:cNvSpPr/>
          <p:nvPr/>
        </p:nvSpPr>
        <p:spPr>
          <a:xfrm>
            <a:off x="556764" y="473211"/>
            <a:ext cx="10788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楷体" panose="02010609060101010101" pitchFamily="49" charset="-122"/>
              </a:rPr>
              <a:t>机遇：</a:t>
            </a:r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楷体" panose="02010609060101010101" pitchFamily="49" charset="-122"/>
              </a:rPr>
              <a:t>2020</a:t>
            </a:r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  <a:ea typeface="楷体" panose="02010609060101010101" pitchFamily="49" charset="-122"/>
              </a:rPr>
              <a:t>年</a:t>
            </a:r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线上跨境交易将突破一万亿美元销售额</a:t>
            </a:r>
            <a:endParaRPr lang="en-US" altLang="zh-CN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18437" y="5381571"/>
            <a:ext cx="2609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资料来源：埃森哲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9157" y="1881390"/>
            <a:ext cx="1609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1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十亿美元</a:t>
            </a:r>
            <a:r>
              <a:rPr lang="en-US" altLang="zh-CN" sz="1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1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>
                <a:latin typeface="Impact" panose="020B0806030902050204" pitchFamily="34" charset="0"/>
              </a:rPr>
            </a:fld>
            <a:endParaRPr lang="zh-CN" altLang="en-US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Chart bld="categoryEl"/>
        </p:bldSub>
      </p:bldGraphic>
      <p:bldP spid="21" grpId="1" animBg="1"/>
      <p:bldP spid="22" grpId="1" animBg="1"/>
      <p:bldP spid="66" grpId="2" animBg="1"/>
      <p:bldP spid="67" grpId="1" animBg="1"/>
      <p:bldP spid="69" grpId="1" animBg="1"/>
      <p:bldP spid="70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6388100" y="1204149"/>
            <a:ext cx="4730750" cy="28749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3800" dirty="0" smtClean="0">
                <a:latin typeface="Impact" panose="020B0806030902050204" pitchFamily="34" charset="0"/>
              </a:rPr>
              <a:t>51</a:t>
            </a:r>
            <a:r>
              <a:rPr lang="en-US" altLang="zh-CN" sz="6600" dirty="0" smtClean="0">
                <a:latin typeface="Impact" panose="020B0806030902050204" pitchFamily="34" charset="0"/>
              </a:rPr>
              <a:t>%</a:t>
            </a:r>
            <a:endParaRPr lang="zh-CN" altLang="en-US" sz="2400" dirty="0"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6500" y="2794000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物流成本过高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标题 1"/>
          <p:cNvSpPr txBox="1"/>
          <p:nvPr/>
        </p:nvSpPr>
        <p:spPr>
          <a:xfrm>
            <a:off x="6388100" y="3566349"/>
            <a:ext cx="4730750" cy="28749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3800" dirty="0" smtClean="0">
                <a:latin typeface="Impact" panose="020B0806030902050204" pitchFamily="34" charset="0"/>
              </a:rPr>
              <a:t>47</a:t>
            </a:r>
            <a:r>
              <a:rPr lang="en-US" altLang="zh-CN" sz="6600" dirty="0" smtClean="0">
                <a:latin typeface="Impact" panose="020B0806030902050204" pitchFamily="34" charset="0"/>
              </a:rPr>
              <a:t>%</a:t>
            </a:r>
            <a:endParaRPr lang="zh-CN" altLang="en-US" sz="2400" dirty="0">
              <a:latin typeface="Impact" panose="020B080603090205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500" y="5181600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派送时间过长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764" y="473211"/>
            <a:ext cx="10788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挑战：跨境电商痛点</a:t>
            </a:r>
            <a:r>
              <a:rPr lang="en-US" altLang="zh-CN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物流</a:t>
            </a:r>
            <a:endParaRPr lang="en-US" altLang="zh-CN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-2815818" y="2815813"/>
            <a:ext cx="6858003" cy="1226371"/>
          </a:xfrm>
          <a:prstGeom prst="triangle">
            <a:avLst>
              <a:gd name="adj" fmla="val 77301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Isosceles Triangle 10"/>
          <p:cNvSpPr/>
          <p:nvPr/>
        </p:nvSpPr>
        <p:spPr>
          <a:xfrm>
            <a:off x="0" y="5315712"/>
            <a:ext cx="1501764" cy="1542288"/>
          </a:xfrm>
          <a:prstGeom prst="triangle">
            <a:avLst>
              <a:gd name="adj" fmla="val 81814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11"/>
          <p:cNvSpPr/>
          <p:nvPr/>
        </p:nvSpPr>
        <p:spPr>
          <a:xfrm>
            <a:off x="5188413" y="5631627"/>
            <a:ext cx="5333687" cy="1226372"/>
          </a:xfrm>
          <a:custGeom>
            <a:avLst/>
            <a:gdLst>
              <a:gd name="connsiteX0" fmla="*/ 5314579 w 5333687"/>
              <a:gd name="connsiteY0" fmla="*/ 10458 h 1226372"/>
              <a:gd name="connsiteX1" fmla="*/ 5333687 w 5333687"/>
              <a:gd name="connsiteY1" fmla="*/ 25512 h 1226372"/>
              <a:gd name="connsiteX2" fmla="*/ 5324926 w 5333687"/>
              <a:gd name="connsiteY2" fmla="*/ 42119 h 1226372"/>
              <a:gd name="connsiteX3" fmla="*/ 5301305 w 5333687"/>
              <a:gd name="connsiteY3" fmla="*/ 1 h 1226372"/>
              <a:gd name="connsiteX4" fmla="*/ 5306556 w 5333687"/>
              <a:gd name="connsiteY4" fmla="*/ 4138 h 1226372"/>
              <a:gd name="connsiteX5" fmla="*/ 3946266 w 5333687"/>
              <a:gd name="connsiteY5" fmla="*/ 1226371 h 1226372"/>
              <a:gd name="connsiteX6" fmla="*/ 4700193 w 5333687"/>
              <a:gd name="connsiteY6" fmla="*/ 1226371 h 1226372"/>
              <a:gd name="connsiteX7" fmla="*/ 4700193 w 5333687"/>
              <a:gd name="connsiteY7" fmla="*/ 1226372 h 1226372"/>
              <a:gd name="connsiteX8" fmla="*/ 0 w 5333687"/>
              <a:gd name="connsiteY8" fmla="*/ 1226372 h 1226372"/>
              <a:gd name="connsiteX9" fmla="*/ 5311161 w 5333687"/>
              <a:gd name="connsiteY9" fmla="*/ 0 h 1226372"/>
              <a:gd name="connsiteX10" fmla="*/ 5314579 w 5333687"/>
              <a:gd name="connsiteY10" fmla="*/ 10458 h 1226372"/>
              <a:gd name="connsiteX11" fmla="*/ 5306556 w 5333687"/>
              <a:gd name="connsiteY11" fmla="*/ 4138 h 122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3687" h="1226372">
                <a:moveTo>
                  <a:pt x="5314579" y="10458"/>
                </a:moveTo>
                <a:lnTo>
                  <a:pt x="5333687" y="25512"/>
                </a:lnTo>
                <a:lnTo>
                  <a:pt x="5324926" y="42119"/>
                </a:lnTo>
                <a:close/>
                <a:moveTo>
                  <a:pt x="5301305" y="1"/>
                </a:moveTo>
                <a:lnTo>
                  <a:pt x="5306556" y="4138"/>
                </a:lnTo>
                <a:lnTo>
                  <a:pt x="3946266" y="1226371"/>
                </a:lnTo>
                <a:lnTo>
                  <a:pt x="4700193" y="1226371"/>
                </a:lnTo>
                <a:lnTo>
                  <a:pt x="4700193" y="1226372"/>
                </a:lnTo>
                <a:lnTo>
                  <a:pt x="0" y="1226372"/>
                </a:lnTo>
                <a:close/>
                <a:moveTo>
                  <a:pt x="5311161" y="0"/>
                </a:moveTo>
                <a:lnTo>
                  <a:pt x="5314579" y="10458"/>
                </a:lnTo>
                <a:lnTo>
                  <a:pt x="5306556" y="41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Isosceles Triangle 12"/>
          <p:cNvSpPr/>
          <p:nvPr/>
        </p:nvSpPr>
        <p:spPr>
          <a:xfrm>
            <a:off x="9865299" y="5631629"/>
            <a:ext cx="1765689" cy="1226371"/>
          </a:xfrm>
          <a:prstGeom prst="triangle">
            <a:avLst>
              <a:gd name="adj" fmla="val 35181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Impact" panose="020B0806030902050204" pitchFamily="34" charset="0"/>
            </a:endParaRP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8785414" y="2510118"/>
            <a:ext cx="5120639" cy="1692534"/>
          </a:xfrm>
          <a:prstGeom prst="triangle">
            <a:avLst>
              <a:gd name="adj" fmla="val 5625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2"/>
          <p:cNvSpPr txBox="1"/>
          <p:nvPr/>
        </p:nvSpPr>
        <p:spPr>
          <a:xfrm>
            <a:off x="556764" y="1162984"/>
            <a:ext cx="1091292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kumimoji="0" lang="en-US" altLang="zh-CN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anose="020F050202020403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Forrester Research</a:t>
            </a:r>
            <a:r>
              <a:rPr lang="zh-CN" altLang="en-US" dirty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调研</a:t>
            </a:r>
            <a:r>
              <a:rPr kumimoji="0" lang="zh-CN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，阻碍跨境电商用户购买的两大主因：</a:t>
            </a: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>
                <a:latin typeface="Impact" panose="020B0806030902050204" pitchFamily="34" charset="0"/>
              </a:rPr>
            </a:fld>
            <a:endParaRPr lang="zh-CN" altLang="en-US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sosceles Triangle 22"/>
          <p:cNvSpPr/>
          <p:nvPr/>
        </p:nvSpPr>
        <p:spPr>
          <a:xfrm rot="5400000">
            <a:off x="-2815818" y="2815813"/>
            <a:ext cx="6858003" cy="1226371"/>
          </a:xfrm>
          <a:prstGeom prst="triangle">
            <a:avLst>
              <a:gd name="adj" fmla="val 77301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0" y="5315712"/>
            <a:ext cx="1501764" cy="1542288"/>
          </a:xfrm>
          <a:prstGeom prst="triangle">
            <a:avLst>
              <a:gd name="adj" fmla="val 81814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188413" y="5631627"/>
            <a:ext cx="5333687" cy="1226372"/>
          </a:xfrm>
          <a:custGeom>
            <a:avLst/>
            <a:gdLst>
              <a:gd name="connsiteX0" fmla="*/ 5314579 w 5333687"/>
              <a:gd name="connsiteY0" fmla="*/ 10458 h 1226372"/>
              <a:gd name="connsiteX1" fmla="*/ 5333687 w 5333687"/>
              <a:gd name="connsiteY1" fmla="*/ 25512 h 1226372"/>
              <a:gd name="connsiteX2" fmla="*/ 5324926 w 5333687"/>
              <a:gd name="connsiteY2" fmla="*/ 42119 h 1226372"/>
              <a:gd name="connsiteX3" fmla="*/ 5301305 w 5333687"/>
              <a:gd name="connsiteY3" fmla="*/ 1 h 1226372"/>
              <a:gd name="connsiteX4" fmla="*/ 5306556 w 5333687"/>
              <a:gd name="connsiteY4" fmla="*/ 4138 h 1226372"/>
              <a:gd name="connsiteX5" fmla="*/ 3946266 w 5333687"/>
              <a:gd name="connsiteY5" fmla="*/ 1226371 h 1226372"/>
              <a:gd name="connsiteX6" fmla="*/ 4700193 w 5333687"/>
              <a:gd name="connsiteY6" fmla="*/ 1226371 h 1226372"/>
              <a:gd name="connsiteX7" fmla="*/ 4700193 w 5333687"/>
              <a:gd name="connsiteY7" fmla="*/ 1226372 h 1226372"/>
              <a:gd name="connsiteX8" fmla="*/ 0 w 5333687"/>
              <a:gd name="connsiteY8" fmla="*/ 1226372 h 1226372"/>
              <a:gd name="connsiteX9" fmla="*/ 5311161 w 5333687"/>
              <a:gd name="connsiteY9" fmla="*/ 0 h 1226372"/>
              <a:gd name="connsiteX10" fmla="*/ 5314579 w 5333687"/>
              <a:gd name="connsiteY10" fmla="*/ 10458 h 1226372"/>
              <a:gd name="connsiteX11" fmla="*/ 5306556 w 5333687"/>
              <a:gd name="connsiteY11" fmla="*/ 4138 h 122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3687" h="1226372">
                <a:moveTo>
                  <a:pt x="5314579" y="10458"/>
                </a:moveTo>
                <a:lnTo>
                  <a:pt x="5333687" y="25512"/>
                </a:lnTo>
                <a:lnTo>
                  <a:pt x="5324926" y="42119"/>
                </a:lnTo>
                <a:close/>
                <a:moveTo>
                  <a:pt x="5301305" y="1"/>
                </a:moveTo>
                <a:lnTo>
                  <a:pt x="5306556" y="4138"/>
                </a:lnTo>
                <a:lnTo>
                  <a:pt x="3946266" y="1226371"/>
                </a:lnTo>
                <a:lnTo>
                  <a:pt x="4700193" y="1226371"/>
                </a:lnTo>
                <a:lnTo>
                  <a:pt x="4700193" y="1226372"/>
                </a:lnTo>
                <a:lnTo>
                  <a:pt x="0" y="1226372"/>
                </a:lnTo>
                <a:close/>
                <a:moveTo>
                  <a:pt x="5311161" y="0"/>
                </a:moveTo>
                <a:lnTo>
                  <a:pt x="5314579" y="10458"/>
                </a:lnTo>
                <a:lnTo>
                  <a:pt x="5306556" y="41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26" name="Isosceles Triangle 25"/>
          <p:cNvSpPr/>
          <p:nvPr/>
        </p:nvSpPr>
        <p:spPr>
          <a:xfrm>
            <a:off x="9865299" y="5631629"/>
            <a:ext cx="1765689" cy="1226371"/>
          </a:xfrm>
          <a:prstGeom prst="triangle">
            <a:avLst>
              <a:gd name="adj" fmla="val 35181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 pitchFamily="34" charset="0"/>
              <a:ea typeface="等线" panose="02010600030101010101" charset="-122"/>
              <a:cs typeface="+mn-cs"/>
            </a:endParaRPr>
          </a:p>
        </p:txBody>
      </p:sp>
      <p:sp>
        <p:nvSpPr>
          <p:cNvPr id="27" name="Isosceles Triangle 26"/>
          <p:cNvSpPr/>
          <p:nvPr/>
        </p:nvSpPr>
        <p:spPr>
          <a:xfrm rot="16200000">
            <a:off x="8785414" y="2510118"/>
            <a:ext cx="5120639" cy="1692534"/>
          </a:xfrm>
          <a:prstGeom prst="triangle">
            <a:avLst>
              <a:gd name="adj" fmla="val 5625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87966"/>
            <a:ext cx="12192000" cy="3367143"/>
          </a:xfrm>
          <a:prstGeom prst="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556764" y="473211"/>
            <a:ext cx="10788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挑战：跨境电商物流痛点</a:t>
            </a: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55221"/>
            <a:ext cx="39372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用户需求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多样化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mpact" panose="020B0806030902050204" pitchFamily="34" charset="0"/>
              <a:ea typeface="等线" panose="02010600030101010101" charset="-122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1112" y="2933705"/>
            <a:ext cx="3940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物流服务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碎片化</a:t>
            </a:r>
            <a:endParaRPr kumimoji="0" lang="en-US" altLang="zh-CN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7298" y="2933705"/>
            <a:ext cx="4313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流程政策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繁复化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FBCB4C3-EDDC-4665-82E2-40A17F03D61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Impact" panose="020B0806030902050204" pitchFamily="34" charset="0"/>
              <a:ea typeface="等线" panose="02010600030101010101" charset="-122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37300" y="2119256"/>
            <a:ext cx="0" cy="290456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251116" y="2119256"/>
            <a:ext cx="0" cy="290456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6" grpId="0" animBg="1"/>
      <p:bldP spid="9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136"/>
          <p:cNvSpPr>
            <a:spLocks noChangeAspect="1"/>
          </p:cNvSpPr>
          <p:nvPr/>
        </p:nvSpPr>
        <p:spPr>
          <a:xfrm>
            <a:off x="7057057" y="4175997"/>
            <a:ext cx="3331144" cy="673535"/>
          </a:xfrm>
          <a:prstGeom prst="rect">
            <a:avLst/>
          </a:prstGeom>
          <a:blipFill dpi="0" rotWithShape="1">
            <a:blip r:embed="rId1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99" name="矩形 189"/>
          <p:cNvSpPr>
            <a:spLocks noChangeAspect="1"/>
          </p:cNvSpPr>
          <p:nvPr/>
        </p:nvSpPr>
        <p:spPr>
          <a:xfrm>
            <a:off x="6815905" y="3888177"/>
            <a:ext cx="3905274" cy="1957912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764" y="473211"/>
            <a:ext cx="10788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市场现行物流解决方案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-2815818" y="2815813"/>
            <a:ext cx="6858003" cy="1226371"/>
          </a:xfrm>
          <a:prstGeom prst="triangle">
            <a:avLst>
              <a:gd name="adj" fmla="val 77301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0" y="5315712"/>
            <a:ext cx="1501764" cy="1542288"/>
          </a:xfrm>
          <a:prstGeom prst="triangle">
            <a:avLst>
              <a:gd name="adj" fmla="val 81814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188413" y="5631627"/>
            <a:ext cx="5333687" cy="1226372"/>
          </a:xfrm>
          <a:custGeom>
            <a:avLst/>
            <a:gdLst>
              <a:gd name="connsiteX0" fmla="*/ 5314579 w 5333687"/>
              <a:gd name="connsiteY0" fmla="*/ 10458 h 1226372"/>
              <a:gd name="connsiteX1" fmla="*/ 5333687 w 5333687"/>
              <a:gd name="connsiteY1" fmla="*/ 25512 h 1226372"/>
              <a:gd name="connsiteX2" fmla="*/ 5324926 w 5333687"/>
              <a:gd name="connsiteY2" fmla="*/ 42119 h 1226372"/>
              <a:gd name="connsiteX3" fmla="*/ 5301305 w 5333687"/>
              <a:gd name="connsiteY3" fmla="*/ 1 h 1226372"/>
              <a:gd name="connsiteX4" fmla="*/ 5306556 w 5333687"/>
              <a:gd name="connsiteY4" fmla="*/ 4138 h 1226372"/>
              <a:gd name="connsiteX5" fmla="*/ 3946266 w 5333687"/>
              <a:gd name="connsiteY5" fmla="*/ 1226371 h 1226372"/>
              <a:gd name="connsiteX6" fmla="*/ 4700193 w 5333687"/>
              <a:gd name="connsiteY6" fmla="*/ 1226371 h 1226372"/>
              <a:gd name="connsiteX7" fmla="*/ 4700193 w 5333687"/>
              <a:gd name="connsiteY7" fmla="*/ 1226372 h 1226372"/>
              <a:gd name="connsiteX8" fmla="*/ 0 w 5333687"/>
              <a:gd name="connsiteY8" fmla="*/ 1226372 h 1226372"/>
              <a:gd name="connsiteX9" fmla="*/ 5311161 w 5333687"/>
              <a:gd name="connsiteY9" fmla="*/ 0 h 1226372"/>
              <a:gd name="connsiteX10" fmla="*/ 5314579 w 5333687"/>
              <a:gd name="connsiteY10" fmla="*/ 10458 h 1226372"/>
              <a:gd name="connsiteX11" fmla="*/ 5306556 w 5333687"/>
              <a:gd name="connsiteY11" fmla="*/ 4138 h 122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3687" h="1226372">
                <a:moveTo>
                  <a:pt x="5314579" y="10458"/>
                </a:moveTo>
                <a:lnTo>
                  <a:pt x="5333687" y="25512"/>
                </a:lnTo>
                <a:lnTo>
                  <a:pt x="5324926" y="42119"/>
                </a:lnTo>
                <a:close/>
                <a:moveTo>
                  <a:pt x="5301305" y="1"/>
                </a:moveTo>
                <a:lnTo>
                  <a:pt x="5306556" y="4138"/>
                </a:lnTo>
                <a:lnTo>
                  <a:pt x="3946266" y="1226371"/>
                </a:lnTo>
                <a:lnTo>
                  <a:pt x="4700193" y="1226371"/>
                </a:lnTo>
                <a:lnTo>
                  <a:pt x="4700193" y="1226372"/>
                </a:lnTo>
                <a:lnTo>
                  <a:pt x="0" y="1226372"/>
                </a:lnTo>
                <a:close/>
                <a:moveTo>
                  <a:pt x="5311161" y="0"/>
                </a:moveTo>
                <a:lnTo>
                  <a:pt x="5314579" y="10458"/>
                </a:lnTo>
                <a:lnTo>
                  <a:pt x="5306556" y="41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9865299" y="5631629"/>
            <a:ext cx="1765689" cy="1226371"/>
          </a:xfrm>
          <a:prstGeom prst="triangle">
            <a:avLst>
              <a:gd name="adj" fmla="val 35181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8785414" y="2510118"/>
            <a:ext cx="5120639" cy="1692534"/>
          </a:xfrm>
          <a:prstGeom prst="triangle">
            <a:avLst>
              <a:gd name="adj" fmla="val 5625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grpSp>
        <p:nvGrpSpPr>
          <p:cNvPr id="22" name="组合 1"/>
          <p:cNvGrpSpPr/>
          <p:nvPr/>
        </p:nvGrpSpPr>
        <p:grpSpPr>
          <a:xfrm>
            <a:off x="980927" y="1464999"/>
            <a:ext cx="3982869" cy="1243170"/>
            <a:chOff x="1073124" y="1903729"/>
            <a:chExt cx="3982869" cy="1243170"/>
          </a:xfrm>
        </p:grpSpPr>
        <p:grpSp>
          <p:nvGrpSpPr>
            <p:cNvPr id="23" name="组合 79"/>
            <p:cNvGrpSpPr/>
            <p:nvPr/>
          </p:nvGrpSpPr>
          <p:grpSpPr>
            <a:xfrm>
              <a:off x="1073124" y="1903729"/>
              <a:ext cx="3982869" cy="1243170"/>
              <a:chOff x="1044096" y="2324640"/>
              <a:chExt cx="3982869" cy="1243170"/>
            </a:xfrm>
          </p:grpSpPr>
          <p:grpSp>
            <p:nvGrpSpPr>
              <p:cNvPr id="25" name="组合 47"/>
              <p:cNvGrpSpPr/>
              <p:nvPr/>
            </p:nvGrpSpPr>
            <p:grpSpPr>
              <a:xfrm>
                <a:off x="4165005" y="2324640"/>
                <a:ext cx="861960" cy="634571"/>
                <a:chOff x="4171355" y="2308765"/>
                <a:chExt cx="861960" cy="634571"/>
              </a:xfrm>
            </p:grpSpPr>
            <p:sp>
              <p:nvSpPr>
                <p:cNvPr id="35" name="同侧圆角矩形 33"/>
                <p:cNvSpPr/>
                <p:nvPr/>
              </p:nvSpPr>
              <p:spPr>
                <a:xfrm rot="16200000">
                  <a:off x="4550266" y="1945729"/>
                  <a:ext cx="45719" cy="80354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36" name="任意多边形 36"/>
                <p:cNvSpPr/>
                <p:nvPr/>
              </p:nvSpPr>
              <p:spPr>
                <a:xfrm rot="10800000">
                  <a:off x="4974895" y="2324640"/>
                  <a:ext cx="45720" cy="618696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37" name="任意多边形 46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grpSp>
            <p:nvGrpSpPr>
              <p:cNvPr id="26" name="组合 52"/>
              <p:cNvGrpSpPr/>
              <p:nvPr/>
            </p:nvGrpSpPr>
            <p:grpSpPr>
              <a:xfrm flipH="1">
                <a:off x="1044096" y="2327711"/>
                <a:ext cx="583087" cy="398026"/>
                <a:chOff x="4419067" y="2308765"/>
                <a:chExt cx="614248" cy="419297"/>
              </a:xfrm>
            </p:grpSpPr>
            <p:sp>
              <p:nvSpPr>
                <p:cNvPr id="32" name="同侧圆角矩形 53"/>
                <p:cNvSpPr/>
                <p:nvPr/>
              </p:nvSpPr>
              <p:spPr>
                <a:xfrm rot="16200000">
                  <a:off x="4672901" y="2068364"/>
                  <a:ext cx="48162" cy="55583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33" name="任意多边形 54"/>
                <p:cNvSpPr/>
                <p:nvPr/>
              </p:nvSpPr>
              <p:spPr>
                <a:xfrm rot="10800000">
                  <a:off x="4974894" y="2324639"/>
                  <a:ext cx="48162" cy="403423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34" name="任意多边形 55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27" name="任意多边形 62"/>
              <p:cNvSpPr/>
              <p:nvPr/>
            </p:nvSpPr>
            <p:spPr>
              <a:xfrm flipV="1">
                <a:off x="1075165" y="2360782"/>
                <a:ext cx="3919208" cy="1170509"/>
              </a:xfrm>
              <a:custGeom>
                <a:avLst/>
                <a:gdLst>
                  <a:gd name="connsiteX0" fmla="*/ 0 w 3919208"/>
                  <a:gd name="connsiteY0" fmla="*/ 1170509 h 1170509"/>
                  <a:gd name="connsiteX1" fmla="*/ 3919208 w 3919208"/>
                  <a:gd name="connsiteY1" fmla="*/ 1170509 h 1170509"/>
                  <a:gd name="connsiteX2" fmla="*/ 3919208 w 3919208"/>
                  <a:gd name="connsiteY2" fmla="*/ 415543 h 1170509"/>
                  <a:gd name="connsiteX3" fmla="*/ 3579021 w 3919208"/>
                  <a:gd name="connsiteY3" fmla="*/ 75356 h 1170509"/>
                  <a:gd name="connsiteX4" fmla="*/ 1595441 w 3919208"/>
                  <a:gd name="connsiteY4" fmla="*/ 75356 h 1170509"/>
                  <a:gd name="connsiteX5" fmla="*/ 1520085 w 3919208"/>
                  <a:gd name="connsiteY5" fmla="*/ 0 h 1170509"/>
                  <a:gd name="connsiteX6" fmla="*/ 0 w 3919208"/>
                  <a:gd name="connsiteY6" fmla="*/ 0 h 1170509"/>
                  <a:gd name="connsiteX7" fmla="*/ 0 w 3919208"/>
                  <a:gd name="connsiteY7" fmla="*/ 75356 h 1170509"/>
                  <a:gd name="connsiteX8" fmla="*/ 0 w 3919208"/>
                  <a:gd name="connsiteY8" fmla="*/ 870049 h 1170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9208" h="1170509">
                    <a:moveTo>
                      <a:pt x="0" y="1170509"/>
                    </a:moveTo>
                    <a:lnTo>
                      <a:pt x="3919208" y="1170509"/>
                    </a:lnTo>
                    <a:lnTo>
                      <a:pt x="3919208" y="415543"/>
                    </a:lnTo>
                    <a:cubicBezTo>
                      <a:pt x="3919208" y="227663"/>
                      <a:pt x="3766901" y="75356"/>
                      <a:pt x="3579021" y="75356"/>
                    </a:cubicBezTo>
                    <a:lnTo>
                      <a:pt x="1595441" y="75356"/>
                    </a:lnTo>
                    <a:lnTo>
                      <a:pt x="1520085" y="0"/>
                    </a:lnTo>
                    <a:lnTo>
                      <a:pt x="0" y="0"/>
                    </a:lnTo>
                    <a:lnTo>
                      <a:pt x="0" y="75356"/>
                    </a:lnTo>
                    <a:lnTo>
                      <a:pt x="0" y="870049"/>
                    </a:ln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6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28" name="组合 63"/>
              <p:cNvGrpSpPr/>
              <p:nvPr/>
            </p:nvGrpSpPr>
            <p:grpSpPr>
              <a:xfrm flipH="1" flipV="1">
                <a:off x="1044096" y="3169784"/>
                <a:ext cx="583087" cy="398026"/>
                <a:chOff x="4419067" y="2308765"/>
                <a:chExt cx="614248" cy="419297"/>
              </a:xfrm>
            </p:grpSpPr>
            <p:sp>
              <p:nvSpPr>
                <p:cNvPr id="29" name="同侧圆角矩形 64"/>
                <p:cNvSpPr/>
                <p:nvPr/>
              </p:nvSpPr>
              <p:spPr>
                <a:xfrm rot="16200000">
                  <a:off x="4672901" y="2068364"/>
                  <a:ext cx="48162" cy="55583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30" name="任意多边形 65"/>
                <p:cNvSpPr/>
                <p:nvPr/>
              </p:nvSpPr>
              <p:spPr>
                <a:xfrm rot="10800000">
                  <a:off x="4974894" y="2324639"/>
                  <a:ext cx="48162" cy="403423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31" name="任意多边形 66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cxnSp>
          <p:nvCxnSpPr>
            <p:cNvPr id="24" name="直接连接符 71"/>
            <p:cNvCxnSpPr/>
            <p:nvPr/>
          </p:nvCxnSpPr>
          <p:spPr>
            <a:xfrm>
              <a:off x="2699634" y="3030261"/>
              <a:ext cx="1252788" cy="50"/>
            </a:xfrm>
            <a:prstGeom prst="line">
              <a:avLst/>
            </a:prstGeom>
            <a:ln w="9525"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50000"/>
                    </a:schemeClr>
                  </a:gs>
                  <a:gs pos="41000">
                    <a:schemeClr val="bg1">
                      <a:alpha val="50000"/>
                    </a:schemeClr>
                  </a:gs>
                  <a:gs pos="68000">
                    <a:schemeClr val="bg1">
                      <a:alpha val="50000"/>
                    </a:schemeClr>
                  </a:gs>
                  <a:gs pos="100000">
                    <a:schemeClr val="bg1">
                      <a:alpha val="7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任意多边形 75"/>
          <p:cNvSpPr/>
          <p:nvPr/>
        </p:nvSpPr>
        <p:spPr>
          <a:xfrm>
            <a:off x="4316094" y="2136122"/>
            <a:ext cx="383410" cy="387724"/>
          </a:xfrm>
          <a:custGeom>
            <a:avLst/>
            <a:gdLst>
              <a:gd name="connsiteX0" fmla="*/ 329090 w 383410"/>
              <a:gd name="connsiteY0" fmla="*/ 240060 h 387724"/>
              <a:gd name="connsiteX1" fmla="*/ 376353 w 383410"/>
              <a:gd name="connsiteY1" fmla="*/ 250187 h 387724"/>
              <a:gd name="connsiteX2" fmla="*/ 372490 w 383410"/>
              <a:gd name="connsiteY2" fmla="*/ 269322 h 387724"/>
              <a:gd name="connsiteX3" fmla="*/ 193862 w 383410"/>
              <a:gd name="connsiteY3" fmla="*/ 387724 h 387724"/>
              <a:gd name="connsiteX4" fmla="*/ 145044 w 383410"/>
              <a:gd name="connsiteY4" fmla="*/ 377868 h 387724"/>
              <a:gd name="connsiteX5" fmla="*/ 162891 w 383410"/>
              <a:gd name="connsiteY5" fmla="*/ 332164 h 387724"/>
              <a:gd name="connsiteX6" fmla="*/ 193862 w 383410"/>
              <a:gd name="connsiteY6" fmla="*/ 338417 h 387724"/>
              <a:gd name="connsiteX7" fmla="*/ 327057 w 383410"/>
              <a:gd name="connsiteY7" fmla="*/ 250130 h 387724"/>
              <a:gd name="connsiteX8" fmla="*/ 193862 w 383410"/>
              <a:gd name="connsiteY8" fmla="*/ 0 h 387724"/>
              <a:gd name="connsiteX9" fmla="*/ 372490 w 383410"/>
              <a:gd name="connsiteY9" fmla="*/ 118402 h 387724"/>
              <a:gd name="connsiteX10" fmla="*/ 383410 w 383410"/>
              <a:gd name="connsiteY10" fmla="*/ 172491 h 387724"/>
              <a:gd name="connsiteX11" fmla="*/ 331873 w 383410"/>
              <a:gd name="connsiteY11" fmla="*/ 161449 h 387724"/>
              <a:gd name="connsiteX12" fmla="*/ 327057 w 383410"/>
              <a:gd name="connsiteY12" fmla="*/ 137595 h 387724"/>
              <a:gd name="connsiteX13" fmla="*/ 193862 w 383410"/>
              <a:gd name="connsiteY13" fmla="*/ 49307 h 387724"/>
              <a:gd name="connsiteX14" fmla="*/ 49307 w 383410"/>
              <a:gd name="connsiteY14" fmla="*/ 193862 h 387724"/>
              <a:gd name="connsiteX15" fmla="*/ 91646 w 383410"/>
              <a:gd name="connsiteY15" fmla="*/ 296078 h 387724"/>
              <a:gd name="connsiteX16" fmla="*/ 93380 w 383410"/>
              <a:gd name="connsiteY16" fmla="*/ 297247 h 387724"/>
              <a:gd name="connsiteX17" fmla="*/ 75337 w 383410"/>
              <a:gd name="connsiteY17" fmla="*/ 343454 h 387724"/>
              <a:gd name="connsiteX18" fmla="*/ 56781 w 383410"/>
              <a:gd name="connsiteY18" fmla="*/ 330943 h 387724"/>
              <a:gd name="connsiteX19" fmla="*/ 0 w 383410"/>
              <a:gd name="connsiteY19" fmla="*/ 193862 h 387724"/>
              <a:gd name="connsiteX20" fmla="*/ 193862 w 383410"/>
              <a:gd name="connsiteY20" fmla="*/ 0 h 38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3410" h="387724">
                <a:moveTo>
                  <a:pt x="329090" y="240060"/>
                </a:moveTo>
                <a:lnTo>
                  <a:pt x="376353" y="250187"/>
                </a:lnTo>
                <a:lnTo>
                  <a:pt x="372490" y="269322"/>
                </a:lnTo>
                <a:cubicBezTo>
                  <a:pt x="343060" y="338902"/>
                  <a:pt x="274163" y="387724"/>
                  <a:pt x="193862" y="387724"/>
                </a:cubicBezTo>
                <a:lnTo>
                  <a:pt x="145044" y="377868"/>
                </a:lnTo>
                <a:lnTo>
                  <a:pt x="162891" y="332164"/>
                </a:lnTo>
                <a:lnTo>
                  <a:pt x="193862" y="338417"/>
                </a:lnTo>
                <a:cubicBezTo>
                  <a:pt x="253739" y="338417"/>
                  <a:pt x="305113" y="302013"/>
                  <a:pt x="327057" y="250130"/>
                </a:cubicBezTo>
                <a:close/>
                <a:moveTo>
                  <a:pt x="193862" y="0"/>
                </a:moveTo>
                <a:cubicBezTo>
                  <a:pt x="274163" y="0"/>
                  <a:pt x="343060" y="48822"/>
                  <a:pt x="372490" y="118402"/>
                </a:cubicBezTo>
                <a:lnTo>
                  <a:pt x="383410" y="172491"/>
                </a:lnTo>
                <a:lnTo>
                  <a:pt x="331873" y="161449"/>
                </a:lnTo>
                <a:lnTo>
                  <a:pt x="327057" y="137595"/>
                </a:lnTo>
                <a:cubicBezTo>
                  <a:pt x="305113" y="85712"/>
                  <a:pt x="253739" y="49307"/>
                  <a:pt x="193862" y="49307"/>
                </a:cubicBezTo>
                <a:cubicBezTo>
                  <a:pt x="114026" y="49307"/>
                  <a:pt x="49307" y="114026"/>
                  <a:pt x="49307" y="193862"/>
                </a:cubicBezTo>
                <a:cubicBezTo>
                  <a:pt x="49307" y="233780"/>
                  <a:pt x="65487" y="269919"/>
                  <a:pt x="91646" y="296078"/>
                </a:cubicBezTo>
                <a:lnTo>
                  <a:pt x="93380" y="297247"/>
                </a:lnTo>
                <a:lnTo>
                  <a:pt x="75337" y="343454"/>
                </a:lnTo>
                <a:lnTo>
                  <a:pt x="56781" y="330943"/>
                </a:lnTo>
                <a:cubicBezTo>
                  <a:pt x="21699" y="295861"/>
                  <a:pt x="0" y="247396"/>
                  <a:pt x="0" y="193862"/>
                </a:cubicBezTo>
                <a:cubicBezTo>
                  <a:pt x="0" y="86795"/>
                  <a:pt x="86795" y="0"/>
                  <a:pt x="19386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文本框 77"/>
          <p:cNvSpPr txBox="1"/>
          <p:nvPr/>
        </p:nvSpPr>
        <p:spPr>
          <a:xfrm>
            <a:off x="1312678" y="1537283"/>
            <a:ext cx="2745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邮政小包</a:t>
            </a:r>
            <a:endParaRPr lang="zh-CN" altLang="en-US" sz="2800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41" name="直接连接符 5"/>
          <p:cNvCxnSpPr/>
          <p:nvPr/>
        </p:nvCxnSpPr>
        <p:spPr>
          <a:xfrm>
            <a:off x="6626655" y="1464999"/>
            <a:ext cx="0" cy="1999107"/>
          </a:xfrm>
          <a:prstGeom prst="line">
            <a:avLst/>
          </a:prstGeom>
          <a:ln w="190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7"/>
          <p:cNvSpPr/>
          <p:nvPr/>
        </p:nvSpPr>
        <p:spPr>
          <a:xfrm>
            <a:off x="6639355" y="1484751"/>
            <a:ext cx="4380948" cy="1962965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43" name="矩形 8"/>
          <p:cNvSpPr/>
          <p:nvPr/>
        </p:nvSpPr>
        <p:spPr>
          <a:xfrm>
            <a:off x="6366761" y="1491901"/>
            <a:ext cx="4858119" cy="21851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45" name="文本框 68"/>
          <p:cNvSpPr txBox="1"/>
          <p:nvPr/>
        </p:nvSpPr>
        <p:spPr>
          <a:xfrm>
            <a:off x="6876002" y="1702015"/>
            <a:ext cx="3932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跨境物流主要派送方式</a:t>
            </a:r>
            <a:endParaRPr lang="en-US" altLang="zh-CN" sz="1600" dirty="0" smtClean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利用万国邮联网络进行派送</a:t>
            </a:r>
            <a:endParaRPr lang="en-US" altLang="zh-CN" sz="1600" dirty="0" smtClean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仅限</a:t>
            </a:r>
            <a:r>
              <a:rPr lang="en-US" altLang="zh-CN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0-2</a:t>
            </a: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公斤小包业务</a:t>
            </a:r>
            <a:endParaRPr lang="zh-CN" altLang="en-US" sz="1600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6" name="组合 2"/>
          <p:cNvGrpSpPr/>
          <p:nvPr/>
        </p:nvGrpSpPr>
        <p:grpSpPr>
          <a:xfrm>
            <a:off x="4503606" y="2329984"/>
            <a:ext cx="2096545" cy="144700"/>
            <a:chOff x="4595803" y="2768714"/>
            <a:chExt cx="2096545" cy="144700"/>
          </a:xfrm>
        </p:grpSpPr>
        <p:cxnSp>
          <p:nvCxnSpPr>
            <p:cNvPr id="47" name="直接连接符 3"/>
            <p:cNvCxnSpPr/>
            <p:nvPr/>
          </p:nvCxnSpPr>
          <p:spPr>
            <a:xfrm>
              <a:off x="5155096" y="2913414"/>
              <a:ext cx="1537252" cy="0"/>
            </a:xfrm>
            <a:prstGeom prst="line">
              <a:avLst/>
            </a:prstGeom>
            <a:ln w="1905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10"/>
            <p:cNvCxnSpPr/>
            <p:nvPr/>
          </p:nvCxnSpPr>
          <p:spPr>
            <a:xfrm flipH="1" flipV="1">
              <a:off x="4595803" y="2768714"/>
              <a:ext cx="559293" cy="144700"/>
            </a:xfrm>
            <a:prstGeom prst="line">
              <a:avLst/>
            </a:prstGeom>
            <a:ln w="19050">
              <a:solidFill>
                <a:schemeClr val="bg1">
                  <a:alpha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直接连接符 69"/>
          <p:cNvCxnSpPr/>
          <p:nvPr/>
        </p:nvCxnSpPr>
        <p:spPr>
          <a:xfrm>
            <a:off x="11007603" y="1464999"/>
            <a:ext cx="0" cy="1999107"/>
          </a:xfrm>
          <a:prstGeom prst="line">
            <a:avLst/>
          </a:prstGeom>
          <a:ln w="190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72"/>
          <p:cNvGrpSpPr/>
          <p:nvPr/>
        </p:nvGrpSpPr>
        <p:grpSpPr>
          <a:xfrm>
            <a:off x="980927" y="3113821"/>
            <a:ext cx="3982869" cy="1243170"/>
            <a:chOff x="1073124" y="1903729"/>
            <a:chExt cx="3982869" cy="1243170"/>
          </a:xfrm>
        </p:grpSpPr>
        <p:grpSp>
          <p:nvGrpSpPr>
            <p:cNvPr id="51" name="组合 73"/>
            <p:cNvGrpSpPr/>
            <p:nvPr/>
          </p:nvGrpSpPr>
          <p:grpSpPr>
            <a:xfrm>
              <a:off x="1073124" y="1903729"/>
              <a:ext cx="3982869" cy="1243170"/>
              <a:chOff x="1044096" y="2324640"/>
              <a:chExt cx="3982869" cy="1243170"/>
            </a:xfrm>
          </p:grpSpPr>
          <p:grpSp>
            <p:nvGrpSpPr>
              <p:cNvPr id="53" name="组合 76"/>
              <p:cNvGrpSpPr/>
              <p:nvPr/>
            </p:nvGrpSpPr>
            <p:grpSpPr>
              <a:xfrm>
                <a:off x="4165005" y="2324640"/>
                <a:ext cx="861960" cy="634571"/>
                <a:chOff x="4171355" y="2308765"/>
                <a:chExt cx="861960" cy="634571"/>
              </a:xfrm>
            </p:grpSpPr>
            <p:sp>
              <p:nvSpPr>
                <p:cNvPr id="63" name="同侧圆角矩形 128"/>
                <p:cNvSpPr/>
                <p:nvPr/>
              </p:nvSpPr>
              <p:spPr>
                <a:xfrm rot="16200000">
                  <a:off x="4550266" y="1945729"/>
                  <a:ext cx="45719" cy="80354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64" name="任意多边形 129"/>
                <p:cNvSpPr/>
                <p:nvPr/>
              </p:nvSpPr>
              <p:spPr>
                <a:xfrm rot="10800000">
                  <a:off x="4974895" y="2324640"/>
                  <a:ext cx="45720" cy="618696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65" name="任意多边形 130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grpSp>
            <p:nvGrpSpPr>
              <p:cNvPr id="54" name="组合 119"/>
              <p:cNvGrpSpPr/>
              <p:nvPr/>
            </p:nvGrpSpPr>
            <p:grpSpPr>
              <a:xfrm flipH="1">
                <a:off x="1044096" y="2327711"/>
                <a:ext cx="583087" cy="398026"/>
                <a:chOff x="4419067" y="2308765"/>
                <a:chExt cx="614248" cy="419297"/>
              </a:xfrm>
            </p:grpSpPr>
            <p:sp>
              <p:nvSpPr>
                <p:cNvPr id="60" name="同侧圆角矩形 125"/>
                <p:cNvSpPr/>
                <p:nvPr/>
              </p:nvSpPr>
              <p:spPr>
                <a:xfrm rot="16200000">
                  <a:off x="4672901" y="2068364"/>
                  <a:ext cx="48162" cy="55583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61" name="任意多边形 126"/>
                <p:cNvSpPr/>
                <p:nvPr/>
              </p:nvSpPr>
              <p:spPr>
                <a:xfrm rot="10800000">
                  <a:off x="4974894" y="2324639"/>
                  <a:ext cx="48162" cy="403423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62" name="任意多边形 127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55" name="任意多边形 120"/>
              <p:cNvSpPr/>
              <p:nvPr/>
            </p:nvSpPr>
            <p:spPr>
              <a:xfrm flipV="1">
                <a:off x="1075165" y="2360782"/>
                <a:ext cx="3919208" cy="1170509"/>
              </a:xfrm>
              <a:custGeom>
                <a:avLst/>
                <a:gdLst>
                  <a:gd name="connsiteX0" fmla="*/ 0 w 3919208"/>
                  <a:gd name="connsiteY0" fmla="*/ 1170509 h 1170509"/>
                  <a:gd name="connsiteX1" fmla="*/ 3919208 w 3919208"/>
                  <a:gd name="connsiteY1" fmla="*/ 1170509 h 1170509"/>
                  <a:gd name="connsiteX2" fmla="*/ 3919208 w 3919208"/>
                  <a:gd name="connsiteY2" fmla="*/ 415543 h 1170509"/>
                  <a:gd name="connsiteX3" fmla="*/ 3579021 w 3919208"/>
                  <a:gd name="connsiteY3" fmla="*/ 75356 h 1170509"/>
                  <a:gd name="connsiteX4" fmla="*/ 1595441 w 3919208"/>
                  <a:gd name="connsiteY4" fmla="*/ 75356 h 1170509"/>
                  <a:gd name="connsiteX5" fmla="*/ 1520085 w 3919208"/>
                  <a:gd name="connsiteY5" fmla="*/ 0 h 1170509"/>
                  <a:gd name="connsiteX6" fmla="*/ 0 w 3919208"/>
                  <a:gd name="connsiteY6" fmla="*/ 0 h 1170509"/>
                  <a:gd name="connsiteX7" fmla="*/ 0 w 3919208"/>
                  <a:gd name="connsiteY7" fmla="*/ 75356 h 1170509"/>
                  <a:gd name="connsiteX8" fmla="*/ 0 w 3919208"/>
                  <a:gd name="connsiteY8" fmla="*/ 870049 h 1170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9208" h="1170509">
                    <a:moveTo>
                      <a:pt x="0" y="1170509"/>
                    </a:moveTo>
                    <a:lnTo>
                      <a:pt x="3919208" y="1170509"/>
                    </a:lnTo>
                    <a:lnTo>
                      <a:pt x="3919208" y="415543"/>
                    </a:lnTo>
                    <a:cubicBezTo>
                      <a:pt x="3919208" y="227663"/>
                      <a:pt x="3766901" y="75356"/>
                      <a:pt x="3579021" y="75356"/>
                    </a:cubicBezTo>
                    <a:lnTo>
                      <a:pt x="1595441" y="75356"/>
                    </a:lnTo>
                    <a:lnTo>
                      <a:pt x="1520085" y="0"/>
                    </a:lnTo>
                    <a:lnTo>
                      <a:pt x="0" y="0"/>
                    </a:lnTo>
                    <a:lnTo>
                      <a:pt x="0" y="75356"/>
                    </a:lnTo>
                    <a:lnTo>
                      <a:pt x="0" y="870049"/>
                    </a:ln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6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56" name="组合 121"/>
              <p:cNvGrpSpPr/>
              <p:nvPr/>
            </p:nvGrpSpPr>
            <p:grpSpPr>
              <a:xfrm flipH="1" flipV="1">
                <a:off x="1044096" y="3169784"/>
                <a:ext cx="583087" cy="398026"/>
                <a:chOff x="4419067" y="2308765"/>
                <a:chExt cx="614248" cy="419297"/>
              </a:xfrm>
            </p:grpSpPr>
            <p:sp>
              <p:nvSpPr>
                <p:cNvPr id="57" name="同侧圆角矩形 122"/>
                <p:cNvSpPr/>
                <p:nvPr/>
              </p:nvSpPr>
              <p:spPr>
                <a:xfrm rot="16200000">
                  <a:off x="4672901" y="2068364"/>
                  <a:ext cx="48162" cy="55583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58" name="任意多边形 123"/>
                <p:cNvSpPr/>
                <p:nvPr/>
              </p:nvSpPr>
              <p:spPr>
                <a:xfrm rot="10800000">
                  <a:off x="4974894" y="2324639"/>
                  <a:ext cx="48162" cy="403423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59" name="任意多边形 124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cxnSp>
          <p:nvCxnSpPr>
            <p:cNvPr id="52" name="直接连接符 74"/>
            <p:cNvCxnSpPr/>
            <p:nvPr/>
          </p:nvCxnSpPr>
          <p:spPr>
            <a:xfrm>
              <a:off x="2699634" y="3030261"/>
              <a:ext cx="1252788" cy="50"/>
            </a:xfrm>
            <a:prstGeom prst="line">
              <a:avLst/>
            </a:prstGeom>
            <a:ln w="9525"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50000"/>
                    </a:schemeClr>
                  </a:gs>
                  <a:gs pos="41000">
                    <a:schemeClr val="bg1">
                      <a:alpha val="50000"/>
                    </a:schemeClr>
                  </a:gs>
                  <a:gs pos="68000">
                    <a:schemeClr val="bg1">
                      <a:alpha val="50000"/>
                    </a:schemeClr>
                  </a:gs>
                  <a:gs pos="100000">
                    <a:schemeClr val="bg1">
                      <a:alpha val="7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任意多边形 131"/>
          <p:cNvSpPr/>
          <p:nvPr/>
        </p:nvSpPr>
        <p:spPr>
          <a:xfrm>
            <a:off x="4316094" y="3784944"/>
            <a:ext cx="383410" cy="387724"/>
          </a:xfrm>
          <a:custGeom>
            <a:avLst/>
            <a:gdLst>
              <a:gd name="connsiteX0" fmla="*/ 329090 w 383410"/>
              <a:gd name="connsiteY0" fmla="*/ 240060 h 387724"/>
              <a:gd name="connsiteX1" fmla="*/ 376353 w 383410"/>
              <a:gd name="connsiteY1" fmla="*/ 250187 h 387724"/>
              <a:gd name="connsiteX2" fmla="*/ 372490 w 383410"/>
              <a:gd name="connsiteY2" fmla="*/ 269322 h 387724"/>
              <a:gd name="connsiteX3" fmla="*/ 193862 w 383410"/>
              <a:gd name="connsiteY3" fmla="*/ 387724 h 387724"/>
              <a:gd name="connsiteX4" fmla="*/ 145044 w 383410"/>
              <a:gd name="connsiteY4" fmla="*/ 377868 h 387724"/>
              <a:gd name="connsiteX5" fmla="*/ 162891 w 383410"/>
              <a:gd name="connsiteY5" fmla="*/ 332164 h 387724"/>
              <a:gd name="connsiteX6" fmla="*/ 193862 w 383410"/>
              <a:gd name="connsiteY6" fmla="*/ 338417 h 387724"/>
              <a:gd name="connsiteX7" fmla="*/ 327057 w 383410"/>
              <a:gd name="connsiteY7" fmla="*/ 250130 h 387724"/>
              <a:gd name="connsiteX8" fmla="*/ 193862 w 383410"/>
              <a:gd name="connsiteY8" fmla="*/ 0 h 387724"/>
              <a:gd name="connsiteX9" fmla="*/ 372490 w 383410"/>
              <a:gd name="connsiteY9" fmla="*/ 118402 h 387724"/>
              <a:gd name="connsiteX10" fmla="*/ 383410 w 383410"/>
              <a:gd name="connsiteY10" fmla="*/ 172491 h 387724"/>
              <a:gd name="connsiteX11" fmla="*/ 331873 w 383410"/>
              <a:gd name="connsiteY11" fmla="*/ 161449 h 387724"/>
              <a:gd name="connsiteX12" fmla="*/ 327057 w 383410"/>
              <a:gd name="connsiteY12" fmla="*/ 137595 h 387724"/>
              <a:gd name="connsiteX13" fmla="*/ 193862 w 383410"/>
              <a:gd name="connsiteY13" fmla="*/ 49307 h 387724"/>
              <a:gd name="connsiteX14" fmla="*/ 49307 w 383410"/>
              <a:gd name="connsiteY14" fmla="*/ 193862 h 387724"/>
              <a:gd name="connsiteX15" fmla="*/ 91646 w 383410"/>
              <a:gd name="connsiteY15" fmla="*/ 296078 h 387724"/>
              <a:gd name="connsiteX16" fmla="*/ 93380 w 383410"/>
              <a:gd name="connsiteY16" fmla="*/ 297247 h 387724"/>
              <a:gd name="connsiteX17" fmla="*/ 75337 w 383410"/>
              <a:gd name="connsiteY17" fmla="*/ 343454 h 387724"/>
              <a:gd name="connsiteX18" fmla="*/ 56781 w 383410"/>
              <a:gd name="connsiteY18" fmla="*/ 330943 h 387724"/>
              <a:gd name="connsiteX19" fmla="*/ 0 w 383410"/>
              <a:gd name="connsiteY19" fmla="*/ 193862 h 387724"/>
              <a:gd name="connsiteX20" fmla="*/ 193862 w 383410"/>
              <a:gd name="connsiteY20" fmla="*/ 0 h 38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3410" h="387724">
                <a:moveTo>
                  <a:pt x="329090" y="240060"/>
                </a:moveTo>
                <a:lnTo>
                  <a:pt x="376353" y="250187"/>
                </a:lnTo>
                <a:lnTo>
                  <a:pt x="372490" y="269322"/>
                </a:lnTo>
                <a:cubicBezTo>
                  <a:pt x="343060" y="338902"/>
                  <a:pt x="274163" y="387724"/>
                  <a:pt x="193862" y="387724"/>
                </a:cubicBezTo>
                <a:lnTo>
                  <a:pt x="145044" y="377868"/>
                </a:lnTo>
                <a:lnTo>
                  <a:pt x="162891" y="332164"/>
                </a:lnTo>
                <a:lnTo>
                  <a:pt x="193862" y="338417"/>
                </a:lnTo>
                <a:cubicBezTo>
                  <a:pt x="253739" y="338417"/>
                  <a:pt x="305113" y="302013"/>
                  <a:pt x="327057" y="250130"/>
                </a:cubicBezTo>
                <a:close/>
                <a:moveTo>
                  <a:pt x="193862" y="0"/>
                </a:moveTo>
                <a:cubicBezTo>
                  <a:pt x="274163" y="0"/>
                  <a:pt x="343060" y="48822"/>
                  <a:pt x="372490" y="118402"/>
                </a:cubicBezTo>
                <a:lnTo>
                  <a:pt x="383410" y="172491"/>
                </a:lnTo>
                <a:lnTo>
                  <a:pt x="331873" y="161449"/>
                </a:lnTo>
                <a:lnTo>
                  <a:pt x="327057" y="137595"/>
                </a:lnTo>
                <a:cubicBezTo>
                  <a:pt x="305113" y="85712"/>
                  <a:pt x="253739" y="49307"/>
                  <a:pt x="193862" y="49307"/>
                </a:cubicBezTo>
                <a:cubicBezTo>
                  <a:pt x="114026" y="49307"/>
                  <a:pt x="49307" y="114026"/>
                  <a:pt x="49307" y="193862"/>
                </a:cubicBezTo>
                <a:cubicBezTo>
                  <a:pt x="49307" y="233780"/>
                  <a:pt x="65487" y="269919"/>
                  <a:pt x="91646" y="296078"/>
                </a:cubicBezTo>
                <a:lnTo>
                  <a:pt x="93380" y="297247"/>
                </a:lnTo>
                <a:lnTo>
                  <a:pt x="75337" y="343454"/>
                </a:lnTo>
                <a:lnTo>
                  <a:pt x="56781" y="330943"/>
                </a:lnTo>
                <a:cubicBezTo>
                  <a:pt x="21699" y="295861"/>
                  <a:pt x="0" y="247396"/>
                  <a:pt x="0" y="193862"/>
                </a:cubicBezTo>
                <a:cubicBezTo>
                  <a:pt x="0" y="86795"/>
                  <a:pt x="86795" y="0"/>
                  <a:pt x="19386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文本框 132"/>
          <p:cNvSpPr txBox="1"/>
          <p:nvPr/>
        </p:nvSpPr>
        <p:spPr>
          <a:xfrm>
            <a:off x="1312678" y="3186105"/>
            <a:ext cx="3347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直邮代理</a:t>
            </a:r>
            <a:r>
              <a:rPr lang="en-US" altLang="zh-CN" sz="28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sz="28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专线服务</a:t>
            </a:r>
            <a:endParaRPr lang="zh-CN" altLang="en-US" sz="2800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69" name="直接连接符 134"/>
          <p:cNvCxnSpPr/>
          <p:nvPr/>
        </p:nvCxnSpPr>
        <p:spPr>
          <a:xfrm>
            <a:off x="6626655" y="2986821"/>
            <a:ext cx="0" cy="1999107"/>
          </a:xfrm>
          <a:prstGeom prst="line">
            <a:avLst/>
          </a:prstGeom>
          <a:ln w="190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135"/>
          <p:cNvSpPr/>
          <p:nvPr/>
        </p:nvSpPr>
        <p:spPr>
          <a:xfrm>
            <a:off x="6639355" y="3006573"/>
            <a:ext cx="4380948" cy="1962965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72" name="文本框 137"/>
          <p:cNvSpPr txBox="1"/>
          <p:nvPr/>
        </p:nvSpPr>
        <p:spPr>
          <a:xfrm>
            <a:off x="6872080" y="3088284"/>
            <a:ext cx="4048177" cy="773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填补邮政服务缺口</a:t>
            </a:r>
            <a:endParaRPr lang="en-US" altLang="zh-CN" sz="1600" dirty="0" smtClean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操作拓展性较差</a:t>
            </a:r>
            <a:endParaRPr lang="zh-CN" altLang="en-US" sz="1600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4" name="组合 139"/>
          <p:cNvGrpSpPr/>
          <p:nvPr/>
        </p:nvGrpSpPr>
        <p:grpSpPr>
          <a:xfrm>
            <a:off x="4503607" y="3969312"/>
            <a:ext cx="2098925" cy="9494"/>
            <a:chOff x="4595804" y="2759220"/>
            <a:chExt cx="2098925" cy="9494"/>
          </a:xfrm>
        </p:grpSpPr>
        <p:cxnSp>
          <p:nvCxnSpPr>
            <p:cNvPr id="75" name="直接连接符 140"/>
            <p:cNvCxnSpPr/>
            <p:nvPr/>
          </p:nvCxnSpPr>
          <p:spPr>
            <a:xfrm>
              <a:off x="5157477" y="2759431"/>
              <a:ext cx="1537252" cy="0"/>
            </a:xfrm>
            <a:prstGeom prst="line">
              <a:avLst/>
            </a:prstGeom>
            <a:ln w="1905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141"/>
            <p:cNvCxnSpPr/>
            <p:nvPr/>
          </p:nvCxnSpPr>
          <p:spPr>
            <a:xfrm flipH="1">
              <a:off x="4595804" y="2759220"/>
              <a:ext cx="559292" cy="9494"/>
            </a:xfrm>
            <a:prstGeom prst="line">
              <a:avLst/>
            </a:prstGeom>
            <a:ln w="19050">
              <a:solidFill>
                <a:schemeClr val="bg1">
                  <a:alpha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直接连接符 142"/>
          <p:cNvCxnSpPr/>
          <p:nvPr/>
        </p:nvCxnSpPr>
        <p:spPr>
          <a:xfrm>
            <a:off x="11007603" y="2986821"/>
            <a:ext cx="0" cy="1999107"/>
          </a:xfrm>
          <a:prstGeom prst="line">
            <a:avLst/>
          </a:prstGeom>
          <a:ln w="190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组合 168"/>
          <p:cNvGrpSpPr/>
          <p:nvPr/>
        </p:nvGrpSpPr>
        <p:grpSpPr>
          <a:xfrm>
            <a:off x="980927" y="4711936"/>
            <a:ext cx="3982869" cy="1243170"/>
            <a:chOff x="1073124" y="1903729"/>
            <a:chExt cx="3982869" cy="1243170"/>
          </a:xfrm>
        </p:grpSpPr>
        <p:grpSp>
          <p:nvGrpSpPr>
            <p:cNvPr id="79" name="组合 169"/>
            <p:cNvGrpSpPr/>
            <p:nvPr/>
          </p:nvGrpSpPr>
          <p:grpSpPr>
            <a:xfrm>
              <a:off x="1073124" y="1903729"/>
              <a:ext cx="3982869" cy="1243170"/>
              <a:chOff x="1044096" y="2324640"/>
              <a:chExt cx="3982869" cy="1243170"/>
            </a:xfrm>
          </p:grpSpPr>
          <p:grpSp>
            <p:nvGrpSpPr>
              <p:cNvPr id="81" name="组合 171"/>
              <p:cNvGrpSpPr/>
              <p:nvPr/>
            </p:nvGrpSpPr>
            <p:grpSpPr>
              <a:xfrm>
                <a:off x="4165005" y="2324640"/>
                <a:ext cx="861960" cy="634571"/>
                <a:chOff x="4171355" y="2308765"/>
                <a:chExt cx="861960" cy="634571"/>
              </a:xfrm>
            </p:grpSpPr>
            <p:sp>
              <p:nvSpPr>
                <p:cNvPr id="91" name="同侧圆角矩形 181"/>
                <p:cNvSpPr/>
                <p:nvPr/>
              </p:nvSpPr>
              <p:spPr>
                <a:xfrm rot="16200000">
                  <a:off x="4550266" y="1945729"/>
                  <a:ext cx="45719" cy="803542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92" name="任意多边形 182"/>
                <p:cNvSpPr/>
                <p:nvPr/>
              </p:nvSpPr>
              <p:spPr>
                <a:xfrm rot="10800000">
                  <a:off x="4974895" y="2324640"/>
                  <a:ext cx="45720" cy="618696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93" name="任意多边形 183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grpSp>
            <p:nvGrpSpPr>
              <p:cNvPr id="82" name="组合 172"/>
              <p:cNvGrpSpPr/>
              <p:nvPr/>
            </p:nvGrpSpPr>
            <p:grpSpPr>
              <a:xfrm flipH="1">
                <a:off x="1044096" y="2327711"/>
                <a:ext cx="583087" cy="398026"/>
                <a:chOff x="4419067" y="2308765"/>
                <a:chExt cx="614248" cy="419297"/>
              </a:xfrm>
            </p:grpSpPr>
            <p:sp>
              <p:nvSpPr>
                <p:cNvPr id="88" name="同侧圆角矩形 178"/>
                <p:cNvSpPr/>
                <p:nvPr/>
              </p:nvSpPr>
              <p:spPr>
                <a:xfrm rot="16200000">
                  <a:off x="4672901" y="2068364"/>
                  <a:ext cx="48162" cy="55583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89" name="任意多边形 179"/>
                <p:cNvSpPr/>
                <p:nvPr/>
              </p:nvSpPr>
              <p:spPr>
                <a:xfrm rot="10800000">
                  <a:off x="4974894" y="2324639"/>
                  <a:ext cx="48162" cy="403423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90" name="任意多边形 180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  <p:sp>
            <p:nvSpPr>
              <p:cNvPr id="83" name="任意多边形 173"/>
              <p:cNvSpPr/>
              <p:nvPr/>
            </p:nvSpPr>
            <p:spPr>
              <a:xfrm flipV="1">
                <a:off x="1075165" y="2360782"/>
                <a:ext cx="3919208" cy="1170509"/>
              </a:xfrm>
              <a:custGeom>
                <a:avLst/>
                <a:gdLst>
                  <a:gd name="connsiteX0" fmla="*/ 0 w 3919208"/>
                  <a:gd name="connsiteY0" fmla="*/ 1170509 h 1170509"/>
                  <a:gd name="connsiteX1" fmla="*/ 3919208 w 3919208"/>
                  <a:gd name="connsiteY1" fmla="*/ 1170509 h 1170509"/>
                  <a:gd name="connsiteX2" fmla="*/ 3919208 w 3919208"/>
                  <a:gd name="connsiteY2" fmla="*/ 415543 h 1170509"/>
                  <a:gd name="connsiteX3" fmla="*/ 3579021 w 3919208"/>
                  <a:gd name="connsiteY3" fmla="*/ 75356 h 1170509"/>
                  <a:gd name="connsiteX4" fmla="*/ 1595441 w 3919208"/>
                  <a:gd name="connsiteY4" fmla="*/ 75356 h 1170509"/>
                  <a:gd name="connsiteX5" fmla="*/ 1520085 w 3919208"/>
                  <a:gd name="connsiteY5" fmla="*/ 0 h 1170509"/>
                  <a:gd name="connsiteX6" fmla="*/ 0 w 3919208"/>
                  <a:gd name="connsiteY6" fmla="*/ 0 h 1170509"/>
                  <a:gd name="connsiteX7" fmla="*/ 0 w 3919208"/>
                  <a:gd name="connsiteY7" fmla="*/ 75356 h 1170509"/>
                  <a:gd name="connsiteX8" fmla="*/ 0 w 3919208"/>
                  <a:gd name="connsiteY8" fmla="*/ 870049 h 1170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9208" h="1170509">
                    <a:moveTo>
                      <a:pt x="0" y="1170509"/>
                    </a:moveTo>
                    <a:lnTo>
                      <a:pt x="3919208" y="1170509"/>
                    </a:lnTo>
                    <a:lnTo>
                      <a:pt x="3919208" y="415543"/>
                    </a:lnTo>
                    <a:cubicBezTo>
                      <a:pt x="3919208" y="227663"/>
                      <a:pt x="3766901" y="75356"/>
                      <a:pt x="3579021" y="75356"/>
                    </a:cubicBezTo>
                    <a:lnTo>
                      <a:pt x="1595441" y="75356"/>
                    </a:lnTo>
                    <a:lnTo>
                      <a:pt x="1520085" y="0"/>
                    </a:lnTo>
                    <a:lnTo>
                      <a:pt x="0" y="0"/>
                    </a:lnTo>
                    <a:lnTo>
                      <a:pt x="0" y="75356"/>
                    </a:lnTo>
                    <a:lnTo>
                      <a:pt x="0" y="870049"/>
                    </a:ln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accent6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84" name="组合 174"/>
              <p:cNvGrpSpPr/>
              <p:nvPr/>
            </p:nvGrpSpPr>
            <p:grpSpPr>
              <a:xfrm flipH="1" flipV="1">
                <a:off x="1044096" y="3169784"/>
                <a:ext cx="583087" cy="398026"/>
                <a:chOff x="4419067" y="2308765"/>
                <a:chExt cx="614248" cy="419297"/>
              </a:xfrm>
            </p:grpSpPr>
            <p:sp>
              <p:nvSpPr>
                <p:cNvPr id="85" name="同侧圆角矩形 175"/>
                <p:cNvSpPr/>
                <p:nvPr/>
              </p:nvSpPr>
              <p:spPr>
                <a:xfrm rot="16200000">
                  <a:off x="4672901" y="2068364"/>
                  <a:ext cx="48162" cy="555830"/>
                </a:xfrm>
                <a:prstGeom prst="round2SameRect">
                  <a:avLst>
                    <a:gd name="adj1" fmla="val 50000"/>
                    <a:gd name="adj2" fmla="val 0"/>
                  </a:avLst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86" name="任意多边形 176"/>
                <p:cNvSpPr/>
                <p:nvPr/>
              </p:nvSpPr>
              <p:spPr>
                <a:xfrm rot="10800000">
                  <a:off x="4974894" y="2324639"/>
                  <a:ext cx="48162" cy="403423"/>
                </a:xfrm>
                <a:custGeom>
                  <a:avLst/>
                  <a:gdLst>
                    <a:gd name="connsiteX0" fmla="*/ 45719 w 45720"/>
                    <a:gd name="connsiteY0" fmla="*/ 618696 h 618696"/>
                    <a:gd name="connsiteX1" fmla="*/ 0 w 45720"/>
                    <a:gd name="connsiteY1" fmla="*/ 618696 h 618696"/>
                    <a:gd name="connsiteX2" fmla="*/ 0 w 45720"/>
                    <a:gd name="connsiteY2" fmla="*/ 22860 h 618696"/>
                    <a:gd name="connsiteX3" fmla="*/ 22860 w 45720"/>
                    <a:gd name="connsiteY3" fmla="*/ 0 h 618696"/>
                    <a:gd name="connsiteX4" fmla="*/ 45720 w 45720"/>
                    <a:gd name="connsiteY4" fmla="*/ 22860 h 618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720" h="618696">
                      <a:moveTo>
                        <a:pt x="45719" y="618696"/>
                      </a:moveTo>
                      <a:lnTo>
                        <a:pt x="0" y="618696"/>
                      </a:lnTo>
                      <a:lnTo>
                        <a:pt x="0" y="22860"/>
                      </a:lnTo>
                      <a:cubicBezTo>
                        <a:pt x="0" y="10235"/>
                        <a:pt x="10235" y="0"/>
                        <a:pt x="22860" y="0"/>
                      </a:cubicBezTo>
                      <a:cubicBezTo>
                        <a:pt x="35485" y="0"/>
                        <a:pt x="45720" y="10235"/>
                        <a:pt x="45720" y="22860"/>
                      </a:cubicBezTo>
                      <a:close/>
                    </a:path>
                  </a:pathLst>
                </a:custGeom>
                <a:solidFill>
                  <a:schemeClr val="bg1"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87" name="任意多边形 177"/>
                <p:cNvSpPr/>
                <p:nvPr/>
              </p:nvSpPr>
              <p:spPr>
                <a:xfrm rot="16200000">
                  <a:off x="4803125" y="2324538"/>
                  <a:ext cx="245963" cy="214417"/>
                </a:xfrm>
                <a:custGeom>
                  <a:avLst/>
                  <a:gdLst>
                    <a:gd name="connsiteX0" fmla="*/ 245963 w 245963"/>
                    <a:gd name="connsiteY0" fmla="*/ 165203 h 214417"/>
                    <a:gd name="connsiteX1" fmla="*/ 196750 w 245963"/>
                    <a:gd name="connsiteY1" fmla="*/ 214416 h 214417"/>
                    <a:gd name="connsiteX2" fmla="*/ 191193 w 245963"/>
                    <a:gd name="connsiteY2" fmla="*/ 213294 h 214417"/>
                    <a:gd name="connsiteX3" fmla="*/ 191193 w 245963"/>
                    <a:gd name="connsiteY3" fmla="*/ 214417 h 214417"/>
                    <a:gd name="connsiteX4" fmla="*/ 23861 w 245963"/>
                    <a:gd name="connsiteY4" fmla="*/ 214417 h 214417"/>
                    <a:gd name="connsiteX5" fmla="*/ 0 w 245963"/>
                    <a:gd name="connsiteY5" fmla="*/ 181573 h 214417"/>
                    <a:gd name="connsiteX6" fmla="*/ 23861 w 245963"/>
                    <a:gd name="connsiteY6" fmla="*/ 148728 h 214417"/>
                    <a:gd name="connsiteX7" fmla="*/ 179289 w 245963"/>
                    <a:gd name="connsiteY7" fmla="*/ 148729 h 214417"/>
                    <a:gd name="connsiteX8" fmla="*/ 179289 w 245963"/>
                    <a:gd name="connsiteY8" fmla="*/ 33337 h 214417"/>
                    <a:gd name="connsiteX9" fmla="*/ 212626 w 245963"/>
                    <a:gd name="connsiteY9" fmla="*/ 0 h 214417"/>
                    <a:gd name="connsiteX10" fmla="*/ 245963 w 245963"/>
                    <a:gd name="connsiteY10" fmla="*/ 33337 h 214417"/>
                    <a:gd name="connsiteX11" fmla="*/ 245963 w 245963"/>
                    <a:gd name="connsiteY11" fmla="*/ 160634 h 214417"/>
                    <a:gd name="connsiteX12" fmla="*/ 245041 w 245963"/>
                    <a:gd name="connsiteY12" fmla="*/ 160634 h 214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45963" h="214417">
                      <a:moveTo>
                        <a:pt x="245963" y="165203"/>
                      </a:moveTo>
                      <a:cubicBezTo>
                        <a:pt x="245963" y="192383"/>
                        <a:pt x="223930" y="214416"/>
                        <a:pt x="196750" y="214416"/>
                      </a:cubicBezTo>
                      <a:lnTo>
                        <a:pt x="191193" y="213294"/>
                      </a:lnTo>
                      <a:lnTo>
                        <a:pt x="191193" y="214417"/>
                      </a:lnTo>
                      <a:lnTo>
                        <a:pt x="23861" y="214417"/>
                      </a:lnTo>
                      <a:cubicBezTo>
                        <a:pt x="10683" y="214417"/>
                        <a:pt x="0" y="199712"/>
                        <a:pt x="0" y="181573"/>
                      </a:cubicBezTo>
                      <a:cubicBezTo>
                        <a:pt x="0" y="163434"/>
                        <a:pt x="10683" y="148728"/>
                        <a:pt x="23861" y="148728"/>
                      </a:cubicBezTo>
                      <a:lnTo>
                        <a:pt x="179289" y="148729"/>
                      </a:lnTo>
                      <a:lnTo>
                        <a:pt x="179289" y="33337"/>
                      </a:lnTo>
                      <a:cubicBezTo>
                        <a:pt x="179289" y="14925"/>
                        <a:pt x="194214" y="0"/>
                        <a:pt x="212626" y="0"/>
                      </a:cubicBezTo>
                      <a:cubicBezTo>
                        <a:pt x="231038" y="0"/>
                        <a:pt x="245963" y="14925"/>
                        <a:pt x="245963" y="33337"/>
                      </a:cubicBezTo>
                      <a:lnTo>
                        <a:pt x="245963" y="160634"/>
                      </a:lnTo>
                      <a:lnTo>
                        <a:pt x="245041" y="160634"/>
                      </a:lnTo>
                      <a:close/>
                    </a:path>
                  </a:pathLst>
                </a:cu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accent6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p:grpSp>
        </p:grpSp>
        <p:cxnSp>
          <p:nvCxnSpPr>
            <p:cNvPr id="80" name="直接连接符 170"/>
            <p:cNvCxnSpPr/>
            <p:nvPr/>
          </p:nvCxnSpPr>
          <p:spPr>
            <a:xfrm>
              <a:off x="2699634" y="3030261"/>
              <a:ext cx="1252788" cy="50"/>
            </a:xfrm>
            <a:prstGeom prst="line">
              <a:avLst/>
            </a:prstGeom>
            <a:ln w="9525"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50000"/>
                    </a:schemeClr>
                  </a:gs>
                  <a:gs pos="41000">
                    <a:schemeClr val="bg1">
                      <a:alpha val="50000"/>
                    </a:schemeClr>
                  </a:gs>
                  <a:gs pos="68000">
                    <a:schemeClr val="bg1">
                      <a:alpha val="50000"/>
                    </a:schemeClr>
                  </a:gs>
                  <a:gs pos="100000">
                    <a:schemeClr val="bg1">
                      <a:alpha val="7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任意多边形 184"/>
          <p:cNvSpPr/>
          <p:nvPr/>
        </p:nvSpPr>
        <p:spPr>
          <a:xfrm>
            <a:off x="4316094" y="5383059"/>
            <a:ext cx="383410" cy="387724"/>
          </a:xfrm>
          <a:custGeom>
            <a:avLst/>
            <a:gdLst>
              <a:gd name="connsiteX0" fmla="*/ 329090 w 383410"/>
              <a:gd name="connsiteY0" fmla="*/ 240060 h 387724"/>
              <a:gd name="connsiteX1" fmla="*/ 376353 w 383410"/>
              <a:gd name="connsiteY1" fmla="*/ 250187 h 387724"/>
              <a:gd name="connsiteX2" fmla="*/ 372490 w 383410"/>
              <a:gd name="connsiteY2" fmla="*/ 269322 h 387724"/>
              <a:gd name="connsiteX3" fmla="*/ 193862 w 383410"/>
              <a:gd name="connsiteY3" fmla="*/ 387724 h 387724"/>
              <a:gd name="connsiteX4" fmla="*/ 145044 w 383410"/>
              <a:gd name="connsiteY4" fmla="*/ 377868 h 387724"/>
              <a:gd name="connsiteX5" fmla="*/ 162891 w 383410"/>
              <a:gd name="connsiteY5" fmla="*/ 332164 h 387724"/>
              <a:gd name="connsiteX6" fmla="*/ 193862 w 383410"/>
              <a:gd name="connsiteY6" fmla="*/ 338417 h 387724"/>
              <a:gd name="connsiteX7" fmla="*/ 327057 w 383410"/>
              <a:gd name="connsiteY7" fmla="*/ 250130 h 387724"/>
              <a:gd name="connsiteX8" fmla="*/ 193862 w 383410"/>
              <a:gd name="connsiteY8" fmla="*/ 0 h 387724"/>
              <a:gd name="connsiteX9" fmla="*/ 372490 w 383410"/>
              <a:gd name="connsiteY9" fmla="*/ 118402 h 387724"/>
              <a:gd name="connsiteX10" fmla="*/ 383410 w 383410"/>
              <a:gd name="connsiteY10" fmla="*/ 172491 h 387724"/>
              <a:gd name="connsiteX11" fmla="*/ 331873 w 383410"/>
              <a:gd name="connsiteY11" fmla="*/ 161449 h 387724"/>
              <a:gd name="connsiteX12" fmla="*/ 327057 w 383410"/>
              <a:gd name="connsiteY12" fmla="*/ 137595 h 387724"/>
              <a:gd name="connsiteX13" fmla="*/ 193862 w 383410"/>
              <a:gd name="connsiteY13" fmla="*/ 49307 h 387724"/>
              <a:gd name="connsiteX14" fmla="*/ 49307 w 383410"/>
              <a:gd name="connsiteY14" fmla="*/ 193862 h 387724"/>
              <a:gd name="connsiteX15" fmla="*/ 91646 w 383410"/>
              <a:gd name="connsiteY15" fmla="*/ 296078 h 387724"/>
              <a:gd name="connsiteX16" fmla="*/ 93380 w 383410"/>
              <a:gd name="connsiteY16" fmla="*/ 297247 h 387724"/>
              <a:gd name="connsiteX17" fmla="*/ 75337 w 383410"/>
              <a:gd name="connsiteY17" fmla="*/ 343454 h 387724"/>
              <a:gd name="connsiteX18" fmla="*/ 56781 w 383410"/>
              <a:gd name="connsiteY18" fmla="*/ 330943 h 387724"/>
              <a:gd name="connsiteX19" fmla="*/ 0 w 383410"/>
              <a:gd name="connsiteY19" fmla="*/ 193862 h 387724"/>
              <a:gd name="connsiteX20" fmla="*/ 193862 w 383410"/>
              <a:gd name="connsiteY20" fmla="*/ 0 h 387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3410" h="387724">
                <a:moveTo>
                  <a:pt x="329090" y="240060"/>
                </a:moveTo>
                <a:lnTo>
                  <a:pt x="376353" y="250187"/>
                </a:lnTo>
                <a:lnTo>
                  <a:pt x="372490" y="269322"/>
                </a:lnTo>
                <a:cubicBezTo>
                  <a:pt x="343060" y="338902"/>
                  <a:pt x="274163" y="387724"/>
                  <a:pt x="193862" y="387724"/>
                </a:cubicBezTo>
                <a:lnTo>
                  <a:pt x="145044" y="377868"/>
                </a:lnTo>
                <a:lnTo>
                  <a:pt x="162891" y="332164"/>
                </a:lnTo>
                <a:lnTo>
                  <a:pt x="193862" y="338417"/>
                </a:lnTo>
                <a:cubicBezTo>
                  <a:pt x="253739" y="338417"/>
                  <a:pt x="305113" y="302013"/>
                  <a:pt x="327057" y="250130"/>
                </a:cubicBezTo>
                <a:close/>
                <a:moveTo>
                  <a:pt x="193862" y="0"/>
                </a:moveTo>
                <a:cubicBezTo>
                  <a:pt x="274163" y="0"/>
                  <a:pt x="343060" y="48822"/>
                  <a:pt x="372490" y="118402"/>
                </a:cubicBezTo>
                <a:lnTo>
                  <a:pt x="383410" y="172491"/>
                </a:lnTo>
                <a:lnTo>
                  <a:pt x="331873" y="161449"/>
                </a:lnTo>
                <a:lnTo>
                  <a:pt x="327057" y="137595"/>
                </a:lnTo>
                <a:cubicBezTo>
                  <a:pt x="305113" y="85712"/>
                  <a:pt x="253739" y="49307"/>
                  <a:pt x="193862" y="49307"/>
                </a:cubicBezTo>
                <a:cubicBezTo>
                  <a:pt x="114026" y="49307"/>
                  <a:pt x="49307" y="114026"/>
                  <a:pt x="49307" y="193862"/>
                </a:cubicBezTo>
                <a:cubicBezTo>
                  <a:pt x="49307" y="233780"/>
                  <a:pt x="65487" y="269919"/>
                  <a:pt x="91646" y="296078"/>
                </a:cubicBezTo>
                <a:lnTo>
                  <a:pt x="93380" y="297247"/>
                </a:lnTo>
                <a:lnTo>
                  <a:pt x="75337" y="343454"/>
                </a:lnTo>
                <a:lnTo>
                  <a:pt x="56781" y="330943"/>
                </a:lnTo>
                <a:cubicBezTo>
                  <a:pt x="21699" y="295861"/>
                  <a:pt x="0" y="247396"/>
                  <a:pt x="0" y="193862"/>
                </a:cubicBezTo>
                <a:cubicBezTo>
                  <a:pt x="0" y="86795"/>
                  <a:pt x="86795" y="0"/>
                  <a:pt x="19386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文本框 185"/>
          <p:cNvSpPr txBox="1"/>
          <p:nvPr/>
        </p:nvSpPr>
        <p:spPr>
          <a:xfrm>
            <a:off x="1312677" y="4784220"/>
            <a:ext cx="3466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海外仓</a:t>
            </a:r>
            <a:endParaRPr lang="zh-CN" altLang="en-US" sz="2800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7" name="直接连接符 187"/>
          <p:cNvCxnSpPr/>
          <p:nvPr/>
        </p:nvCxnSpPr>
        <p:spPr>
          <a:xfrm>
            <a:off x="6626655" y="3913922"/>
            <a:ext cx="0" cy="1999107"/>
          </a:xfrm>
          <a:prstGeom prst="line">
            <a:avLst/>
          </a:prstGeom>
          <a:ln w="190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188"/>
          <p:cNvSpPr/>
          <p:nvPr/>
        </p:nvSpPr>
        <p:spPr>
          <a:xfrm>
            <a:off x="6639355" y="3933674"/>
            <a:ext cx="4380948" cy="1962965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  <a:latin typeface="Impact" panose="020B0806030902050204" pitchFamily="34" charset="0"/>
            </a:endParaRPr>
          </a:p>
        </p:txBody>
      </p:sp>
      <p:sp>
        <p:nvSpPr>
          <p:cNvPr id="100" name="文本框 190"/>
          <p:cNvSpPr txBox="1"/>
          <p:nvPr/>
        </p:nvSpPr>
        <p:spPr>
          <a:xfrm>
            <a:off x="6872080" y="4015385"/>
            <a:ext cx="3861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时效短，可提升买家购物体验</a:t>
            </a:r>
            <a:endParaRPr lang="en-US" altLang="zh-CN" sz="1600" dirty="0" smtClean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库存周转与资金压力较大</a:t>
            </a:r>
            <a:endParaRPr lang="en-US" altLang="zh-CN" sz="1600" dirty="0" smtClean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贸易合规方案尚待完善</a:t>
            </a:r>
            <a:endParaRPr lang="zh-CN" altLang="en-US" sz="1600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2" name="组合 192"/>
          <p:cNvGrpSpPr/>
          <p:nvPr/>
        </p:nvGrpSpPr>
        <p:grpSpPr>
          <a:xfrm>
            <a:off x="4503607" y="4936761"/>
            <a:ext cx="2096544" cy="640160"/>
            <a:chOff x="4595804" y="2128554"/>
            <a:chExt cx="2096544" cy="640160"/>
          </a:xfrm>
        </p:grpSpPr>
        <p:cxnSp>
          <p:nvCxnSpPr>
            <p:cNvPr id="103" name="直接连接符 193"/>
            <p:cNvCxnSpPr/>
            <p:nvPr/>
          </p:nvCxnSpPr>
          <p:spPr>
            <a:xfrm>
              <a:off x="5524500" y="2128554"/>
              <a:ext cx="1167848" cy="0"/>
            </a:xfrm>
            <a:prstGeom prst="line">
              <a:avLst/>
            </a:prstGeom>
            <a:ln w="1905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94"/>
            <p:cNvCxnSpPr/>
            <p:nvPr/>
          </p:nvCxnSpPr>
          <p:spPr>
            <a:xfrm flipH="1">
              <a:off x="4595804" y="2128554"/>
              <a:ext cx="913726" cy="640160"/>
            </a:xfrm>
            <a:prstGeom prst="line">
              <a:avLst/>
            </a:prstGeom>
            <a:ln w="19050">
              <a:solidFill>
                <a:schemeClr val="bg1">
                  <a:alpha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直接连接符 195"/>
          <p:cNvCxnSpPr/>
          <p:nvPr/>
        </p:nvCxnSpPr>
        <p:spPr>
          <a:xfrm>
            <a:off x="11007603" y="3913922"/>
            <a:ext cx="0" cy="1999107"/>
          </a:xfrm>
          <a:prstGeom prst="line">
            <a:avLst/>
          </a:prstGeom>
          <a:ln w="1905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>
                <a:latin typeface="Impact" panose="020B0806030902050204" pitchFamily="34" charset="0"/>
              </a:rPr>
            </a:fld>
            <a:endParaRPr lang="zh-CN" altLang="en-US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37 7.40741E-7 L -4.58333E-6 7.40741E-7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-0.35937 7.40741E-7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17" dur="1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xit" presetSubtype="2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6" presetClass="entr" presetSubtype="4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xit" presetSubtype="2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37 0 L -4.58333E-6 0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0 L -0.35937 0 " pathEditMode="relative" rAng="0" ptsTypes="AA">
                                      <p:cBhvr>
                                        <p:cTn id="16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xit" presetSubtype="2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6" presetClass="entr" presetSubtype="4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xit" presetSubtype="2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37 4.81481E-6 L -4.58333E-6 4.81481E-6 " pathEditMode="relative" rAng="0" ptsTypes="AA">
                                      <p:cBhvr>
                                        <p:cTn id="19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0"/>
                            </p:stCondLst>
                            <p:childTnLst>
                              <p:par>
                                <p:cTn id="20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xit" presetSubtype="32" fill="hold" grpId="1" nodeType="withEffect">
                                  <p:stCondLst>
                                    <p:cond delay="28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3000"/>
                            </p:stCondLst>
                            <p:childTnLst>
                              <p:par>
                                <p:cTn id="21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500"/>
                            </p:stCondLst>
                            <p:childTnLst>
                              <p:par>
                                <p:cTn id="216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4.81481E-6 L -0.35937 4.81481E-6 " pathEditMode="relative" rAng="0" ptsTypes="AA">
                                      <p:cBhvr>
                                        <p:cTn id="21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0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2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29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99" grpId="0" animBg="1"/>
      <p:bldP spid="99" grpId="1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38" grpId="0" animBg="1"/>
      <p:bldP spid="38" grpId="1" animBg="1"/>
      <p:bldP spid="39" grpId="0"/>
      <p:bldP spid="42" grpId="0" animBg="1"/>
      <p:bldP spid="42" grpId="1" animBg="1"/>
      <p:bldP spid="43" grpId="0" animBg="1"/>
      <p:bldP spid="43" grpId="1" animBg="1"/>
      <p:bldP spid="45" grpId="0"/>
      <p:bldP spid="45" grpId="1"/>
      <p:bldP spid="66" grpId="0" animBg="1"/>
      <p:bldP spid="66" grpId="1" animBg="1"/>
      <p:bldP spid="67" grpId="0"/>
      <p:bldP spid="70" grpId="0" animBg="1"/>
      <p:bldP spid="70" grpId="1" animBg="1"/>
      <p:bldP spid="72" grpId="0"/>
      <p:bldP spid="72" grpId="1"/>
      <p:bldP spid="94" grpId="0" animBg="1"/>
      <p:bldP spid="94" grpId="1" animBg="1"/>
      <p:bldP spid="95" grpId="0"/>
      <p:bldP spid="98" grpId="0" animBg="1"/>
      <p:bldP spid="98" grpId="1" animBg="1"/>
      <p:bldP spid="100" grpId="0"/>
      <p:bldP spid="10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12192000" cy="16855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236982" y="780860"/>
            <a:ext cx="11677650" cy="0"/>
          </a:xfrm>
          <a:prstGeom prst="line">
            <a:avLst/>
          </a:prstGeom>
          <a:ln w="57150">
            <a:solidFill>
              <a:srgbClr val="F1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droppedImage.pdf"/>
          <p:cNvPicPr/>
          <p:nvPr/>
        </p:nvPicPr>
        <p:blipFill>
          <a:blip r:embed="rId1">
            <a:alphaModFix amt="52000"/>
          </a:blip>
          <a:stretch>
            <a:fillRect/>
          </a:stretch>
        </p:blipFill>
        <p:spPr>
          <a:xfrm rot="21450626">
            <a:off x="2700747" y="3615330"/>
            <a:ext cx="5072963" cy="2370698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5" name="droppedImage.pdf"/>
          <p:cNvPicPr/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041756" y="2292423"/>
            <a:ext cx="4912036" cy="3593986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6" name="Shape 1488"/>
          <p:cNvSpPr/>
          <p:nvPr/>
        </p:nvSpPr>
        <p:spPr>
          <a:xfrm>
            <a:off x="4828474" y="2254107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584200"/>
            <a:endParaRPr sz="44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</a:endParaRPr>
          </a:p>
        </p:txBody>
      </p:sp>
      <p:sp>
        <p:nvSpPr>
          <p:cNvPr id="7" name="Shape 1489"/>
          <p:cNvSpPr/>
          <p:nvPr/>
        </p:nvSpPr>
        <p:spPr>
          <a:xfrm>
            <a:off x="5594176" y="2487899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4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Shape 1492"/>
          <p:cNvSpPr/>
          <p:nvPr/>
        </p:nvSpPr>
        <p:spPr>
          <a:xfrm>
            <a:off x="6949407" y="3309067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4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Shape 1494"/>
          <p:cNvSpPr/>
          <p:nvPr/>
        </p:nvSpPr>
        <p:spPr>
          <a:xfrm>
            <a:off x="6738825" y="5596672"/>
            <a:ext cx="367828" cy="367828"/>
          </a:xfrm>
          <a:prstGeom prst="ellipse">
            <a:avLst/>
          </a:prstGeom>
          <a:gradFill>
            <a:gsLst>
              <a:gs pos="0">
                <a:srgbClr val="E8E8E8"/>
              </a:gs>
              <a:gs pos="100000">
                <a:srgbClr val="B0B0B0"/>
              </a:gs>
            </a:gsLst>
            <a:lin ang="2339999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584200"/>
            <a:endParaRPr sz="44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</a:endParaRPr>
          </a:p>
        </p:txBody>
      </p:sp>
      <p:sp>
        <p:nvSpPr>
          <p:cNvPr id="11" name="Shape 1501"/>
          <p:cNvSpPr/>
          <p:nvPr/>
        </p:nvSpPr>
        <p:spPr>
          <a:xfrm>
            <a:off x="4412840" y="1873322"/>
            <a:ext cx="1025923" cy="2769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尾程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派送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2" name="Shape 1502"/>
          <p:cNvSpPr/>
          <p:nvPr/>
        </p:nvSpPr>
        <p:spPr>
          <a:xfrm>
            <a:off x="5948571" y="2327888"/>
            <a:ext cx="1131342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海外仓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3" name="Shape 1505"/>
          <p:cNvSpPr/>
          <p:nvPr/>
        </p:nvSpPr>
        <p:spPr>
          <a:xfrm>
            <a:off x="6887583" y="3208615"/>
            <a:ext cx="1840381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头程运输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4" name="Shape 1506"/>
          <p:cNvSpPr/>
          <p:nvPr/>
        </p:nvSpPr>
        <p:spPr>
          <a:xfrm>
            <a:off x="4905854" y="5335753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584200"/>
            <a:endParaRPr sz="44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</a:endParaRPr>
          </a:p>
        </p:txBody>
      </p:sp>
      <p:sp>
        <p:nvSpPr>
          <p:cNvPr id="15" name="Shape 1508"/>
          <p:cNvSpPr/>
          <p:nvPr/>
        </p:nvSpPr>
        <p:spPr>
          <a:xfrm>
            <a:off x="7251062" y="5832204"/>
            <a:ext cx="1025923" cy="27699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en-US" sz="20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B2C 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卖家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6" name="Shape 1511"/>
          <p:cNvSpPr/>
          <p:nvPr/>
        </p:nvSpPr>
        <p:spPr>
          <a:xfrm>
            <a:off x="3500962" y="5505624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制造与采购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7" name="Shape 1513"/>
          <p:cNvSpPr/>
          <p:nvPr/>
        </p:nvSpPr>
        <p:spPr>
          <a:xfrm>
            <a:off x="2792434" y="2222828"/>
            <a:ext cx="743269" cy="307777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>
              <a:defRPr sz="1800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买家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Shape 1517"/>
          <p:cNvSpPr/>
          <p:nvPr/>
        </p:nvSpPr>
        <p:spPr>
          <a:xfrm>
            <a:off x="3791316" y="4584803"/>
            <a:ext cx="337176" cy="337175"/>
          </a:xfrm>
          <a:prstGeom prst="ellipse">
            <a:avLst/>
          </a:prstGeom>
          <a:gradFill>
            <a:gsLst>
              <a:gs pos="0">
                <a:srgbClr val="E8E8E8"/>
              </a:gs>
              <a:gs pos="100000">
                <a:srgbClr val="B0B0B0"/>
              </a:gs>
            </a:gsLst>
            <a:lin ang="2339999"/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 defTabSz="584200"/>
            <a:endParaRPr sz="44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</a:endParaRPr>
          </a:p>
        </p:txBody>
      </p:sp>
      <p:sp>
        <p:nvSpPr>
          <p:cNvPr id="19" name="Shape 1518"/>
          <p:cNvSpPr/>
          <p:nvPr/>
        </p:nvSpPr>
        <p:spPr>
          <a:xfrm>
            <a:off x="2651653" y="4641022"/>
            <a:ext cx="1291060" cy="307777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>
              <a:defRPr sz="1800"/>
            </a:pPr>
            <a:r>
              <a:rPr 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B2B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卖家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82633" y="3213644"/>
            <a:ext cx="2826228" cy="132343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B2B2C</a:t>
            </a:r>
            <a:endParaRPr lang="en-US" altLang="zh-CN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生态闭环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Shape 1492"/>
          <p:cNvSpPr/>
          <p:nvPr/>
        </p:nvSpPr>
        <p:spPr>
          <a:xfrm>
            <a:off x="7807774" y="4584803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4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Shape 1498"/>
          <p:cNvSpPr/>
          <p:nvPr/>
        </p:nvSpPr>
        <p:spPr>
          <a:xfrm>
            <a:off x="3500962" y="2290851"/>
            <a:ext cx="306523" cy="306523"/>
          </a:xfrm>
          <a:prstGeom prst="ellipse">
            <a:avLst/>
          </a:prstGeom>
          <a:gradFill>
            <a:gsLst>
              <a:gs pos="0">
                <a:srgbClr val="E8E8E8"/>
              </a:gs>
              <a:gs pos="100000">
                <a:srgbClr val="B0B0B0"/>
              </a:gs>
            </a:gsLst>
            <a:lin ang="2339999"/>
          </a:gra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4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Shape 1505"/>
          <p:cNvSpPr/>
          <p:nvPr/>
        </p:nvSpPr>
        <p:spPr>
          <a:xfrm>
            <a:off x="7690409" y="4526824"/>
            <a:ext cx="1840381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国际贸易</a:t>
            </a:r>
            <a:endParaRPr sz="20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47" name="辅助圆5" hidden="1"/>
          <p:cNvSpPr/>
          <p:nvPr/>
        </p:nvSpPr>
        <p:spPr>
          <a:xfrm>
            <a:off x="1450815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48" name="辅助圆4" hidden="1"/>
          <p:cNvSpPr/>
          <p:nvPr/>
        </p:nvSpPr>
        <p:spPr>
          <a:xfrm>
            <a:off x="3750861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49" name="辅助圆3" hidden="1"/>
          <p:cNvSpPr/>
          <p:nvPr/>
        </p:nvSpPr>
        <p:spPr>
          <a:xfrm>
            <a:off x="6050907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50" name="辅助圆2" hidden="1"/>
          <p:cNvSpPr/>
          <p:nvPr/>
        </p:nvSpPr>
        <p:spPr>
          <a:xfrm>
            <a:off x="8350953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51" name="辅助圆1" hidden="1"/>
          <p:cNvSpPr/>
          <p:nvPr/>
        </p:nvSpPr>
        <p:spPr>
          <a:xfrm>
            <a:off x="10650999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0" tIns="0" rIns="0" bIns="0" anchor="ctr"/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8420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pPr>
            <a:endParaRPr sz="3600"/>
          </a:p>
        </p:txBody>
      </p:sp>
      <p:sp>
        <p:nvSpPr>
          <p:cNvPr id="52" name="Shape 1511"/>
          <p:cNvSpPr/>
          <p:nvPr/>
        </p:nvSpPr>
        <p:spPr>
          <a:xfrm>
            <a:off x="838671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制造与采购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53" name="Shape 1511"/>
          <p:cNvSpPr/>
          <p:nvPr/>
        </p:nvSpPr>
        <p:spPr>
          <a:xfrm>
            <a:off x="3138717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国际贸易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54" name="Shape 1511"/>
          <p:cNvSpPr/>
          <p:nvPr/>
        </p:nvSpPr>
        <p:spPr>
          <a:xfrm>
            <a:off x="5438763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头程运输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55" name="Shape 1511"/>
          <p:cNvSpPr/>
          <p:nvPr/>
        </p:nvSpPr>
        <p:spPr>
          <a:xfrm>
            <a:off x="7741143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海外仓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56" name="Shape 1511"/>
          <p:cNvSpPr/>
          <p:nvPr/>
        </p:nvSpPr>
        <p:spPr>
          <a:xfrm>
            <a:off x="10038855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尾程派送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>
                <a:latin typeface="Impact" panose="020B0806030902050204" pitchFamily="34" charset="0"/>
              </a:rPr>
            </a:fld>
            <a:endParaRPr lang="zh-CN" altLang="en-US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-0.28334 -0.68009 " pathEditMode="relative" rAng="0" ptsTypes="AA">
                                      <p:cBhvr>
                                        <p:cTn id="8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-34005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-0.33268 -0.57037 " pathEditMode="relative" rAng="0" ptsTypes="AA">
                                      <p:cBhvr>
                                        <p:cTn id="8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1" y="-28519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-0.07357 -0.38426 " pathEditMode="relative" rAng="0" ptsTypes="AA">
                                      <p:cBhvr>
                                        <p:cTn id="9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5" y="-1921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22578 -0.26435 " pathEditMode="relative" rAng="0" ptsTypes="AA">
                                      <p:cBhvr>
                                        <p:cTn id="9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9" y="-1321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4776 -0.23055 " pathEditMode="relative" rAng="0" ptsTypes="AA">
                                      <p:cBhvr>
                                        <p:cTn id="9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80" y="-11528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/>
      <p:bldP spid="20" grpId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12192000" cy="16855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cs typeface="+mn-cs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36982" y="780860"/>
            <a:ext cx="11677650" cy="0"/>
          </a:xfrm>
          <a:prstGeom prst="line">
            <a:avLst/>
          </a:prstGeom>
          <a:ln w="57150">
            <a:solidFill>
              <a:srgbClr val="F1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辅助圆5"/>
          <p:cNvSpPr/>
          <p:nvPr/>
        </p:nvSpPr>
        <p:spPr>
          <a:xfrm>
            <a:off x="1450815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sp>
        <p:nvSpPr>
          <p:cNvPr id="48" name="辅助圆4"/>
          <p:cNvSpPr/>
          <p:nvPr/>
        </p:nvSpPr>
        <p:spPr>
          <a:xfrm>
            <a:off x="3750861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sp>
        <p:nvSpPr>
          <p:cNvPr id="49" name="辅助圆3"/>
          <p:cNvSpPr/>
          <p:nvPr/>
        </p:nvSpPr>
        <p:spPr>
          <a:xfrm>
            <a:off x="6050907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sp>
        <p:nvSpPr>
          <p:cNvPr id="50" name="辅助圆2"/>
          <p:cNvSpPr/>
          <p:nvPr/>
        </p:nvSpPr>
        <p:spPr>
          <a:xfrm>
            <a:off x="8350953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sp>
        <p:nvSpPr>
          <p:cNvPr id="51" name="辅助圆1"/>
          <p:cNvSpPr/>
          <p:nvPr/>
        </p:nvSpPr>
        <p:spPr>
          <a:xfrm>
            <a:off x="10650999" y="672860"/>
            <a:ext cx="216000" cy="216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0" tIns="0" rIns="0" bIns="0" anchor="ctr"/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/>
              <a:ea typeface="Arial" panose="020B0604020202020204"/>
              <a:cs typeface="Arial" panose="020B0604020202020204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454490" y="2622550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Flowchart: Extract 20"/>
          <p:cNvSpPr/>
          <p:nvPr/>
        </p:nvSpPr>
        <p:spPr>
          <a:xfrm rot="16200000">
            <a:off x="2050771" y="2582534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32432" y="1733927"/>
            <a:ext cx="29899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s-MY" sz="4800" dirty="0" smtClean="0">
                <a:latin typeface="Impact" panose="020B0806030902050204" pitchFamily="34" charset="0"/>
              </a:rPr>
              <a:t>1 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服务延伸拓展</a:t>
            </a:r>
            <a:endParaRPr lang="ms-MY" sz="1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542381" y="888860"/>
            <a:ext cx="0" cy="1717741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750861" y="4075219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Flowchart: Extract 36"/>
          <p:cNvSpPr/>
          <p:nvPr/>
        </p:nvSpPr>
        <p:spPr>
          <a:xfrm rot="5400000">
            <a:off x="3043634" y="4015742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42" name="Straight Connector 41"/>
          <p:cNvCxnSpPr>
            <a:stCxn id="20" idx="5"/>
            <a:endCxn id="36" idx="1"/>
          </p:cNvCxnSpPr>
          <p:nvPr/>
        </p:nvCxnSpPr>
        <p:spPr>
          <a:xfrm>
            <a:off x="1604529" y="2772589"/>
            <a:ext cx="2172075" cy="1328373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050907" y="4075219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44" name="Straight Connector 43"/>
          <p:cNvCxnSpPr>
            <a:stCxn id="43" idx="2"/>
            <a:endCxn id="36" idx="6"/>
          </p:cNvCxnSpPr>
          <p:nvPr/>
        </p:nvCxnSpPr>
        <p:spPr>
          <a:xfrm flipH="1">
            <a:off x="3926643" y="4163110"/>
            <a:ext cx="2124264" cy="0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本框 12"/>
          <p:cNvSpPr txBox="1"/>
          <p:nvPr/>
        </p:nvSpPr>
        <p:spPr>
          <a:xfrm>
            <a:off x="451821" y="3828211"/>
            <a:ext cx="246028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zh-CN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EOR/IOR</a:t>
            </a:r>
            <a:r>
              <a:rPr lang="zh-CN" altLang="en-US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进出口资质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贸易退税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8364282" y="1984471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60" idx="3"/>
            <a:endCxn id="43" idx="7"/>
          </p:cNvCxnSpPr>
          <p:nvPr/>
        </p:nvCxnSpPr>
        <p:spPr>
          <a:xfrm flipH="1">
            <a:off x="6200946" y="2134510"/>
            <a:ext cx="2189079" cy="1966452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0671107" y="3732202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63" name="Straight Connector 62"/>
          <p:cNvCxnSpPr>
            <a:stCxn id="60" idx="5"/>
            <a:endCxn id="62" idx="1"/>
          </p:cNvCxnSpPr>
          <p:nvPr/>
        </p:nvCxnSpPr>
        <p:spPr>
          <a:xfrm>
            <a:off x="8514321" y="2134510"/>
            <a:ext cx="2182529" cy="1623435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2" idx="4"/>
            <a:endCxn id="65" idx="0"/>
          </p:cNvCxnSpPr>
          <p:nvPr/>
        </p:nvCxnSpPr>
        <p:spPr>
          <a:xfrm flipH="1">
            <a:off x="10751128" y="3907984"/>
            <a:ext cx="7870" cy="1179577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10663237" y="5087561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458136" y="5087561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65" idx="2"/>
            <a:endCxn id="66" idx="6"/>
          </p:cNvCxnSpPr>
          <p:nvPr/>
        </p:nvCxnSpPr>
        <p:spPr>
          <a:xfrm flipH="1">
            <a:off x="1633918" y="5175452"/>
            <a:ext cx="9029319" cy="0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458136" y="5915040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671107" y="5866767"/>
            <a:ext cx="175782" cy="175782"/>
          </a:xfrm>
          <a:prstGeom prst="ellipse">
            <a:avLst/>
          </a:prstGeom>
          <a:solidFill>
            <a:schemeClr val="bg1">
              <a:alpha val="20000"/>
            </a:schemeClr>
          </a:solidFill>
          <a:ln w="381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9" idx="2"/>
            <a:endCxn id="68" idx="6"/>
          </p:cNvCxnSpPr>
          <p:nvPr/>
        </p:nvCxnSpPr>
        <p:spPr>
          <a:xfrm flipH="1">
            <a:off x="1633918" y="5954658"/>
            <a:ext cx="9037189" cy="48273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6" idx="4"/>
            <a:endCxn id="68" idx="0"/>
          </p:cNvCxnSpPr>
          <p:nvPr/>
        </p:nvCxnSpPr>
        <p:spPr>
          <a:xfrm>
            <a:off x="1546027" y="5263343"/>
            <a:ext cx="0" cy="651697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9" idx="4"/>
          </p:cNvCxnSpPr>
          <p:nvPr/>
        </p:nvCxnSpPr>
        <p:spPr>
          <a:xfrm>
            <a:off x="10758998" y="6042549"/>
            <a:ext cx="0" cy="912728"/>
          </a:xfrm>
          <a:prstGeom prst="line">
            <a:avLst/>
          </a:prstGeom>
          <a:solidFill>
            <a:schemeClr val="bg1"/>
          </a:solidFill>
          <a:ln w="57150">
            <a:solidFill>
              <a:schemeClr val="bg1">
                <a:alpha val="50000"/>
              </a:schemeClr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文本框 12"/>
          <p:cNvSpPr txBox="1"/>
          <p:nvPr/>
        </p:nvSpPr>
        <p:spPr>
          <a:xfrm>
            <a:off x="2438388" y="2510957"/>
            <a:ext cx="206706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B2B</a:t>
            </a: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物流需求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5" name="Flowchart: Extract 84"/>
          <p:cNvSpPr/>
          <p:nvPr/>
        </p:nvSpPr>
        <p:spPr>
          <a:xfrm>
            <a:off x="8331046" y="2374448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文本框 12"/>
          <p:cNvSpPr txBox="1"/>
          <p:nvPr/>
        </p:nvSpPr>
        <p:spPr>
          <a:xfrm>
            <a:off x="7567409" y="2659772"/>
            <a:ext cx="184709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库存共享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退货中心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406190" y="4420689"/>
            <a:ext cx="9395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s-MY" sz="4800" dirty="0" smtClean="0">
                <a:latin typeface="Impact" panose="020B0806030902050204" pitchFamily="34" charset="0"/>
              </a:rPr>
              <a:t>2 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物流服务标准化</a:t>
            </a:r>
            <a:endParaRPr lang="ms-MY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604529" y="5187674"/>
            <a:ext cx="9154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s-MY" sz="4800" dirty="0" smtClean="0">
                <a:latin typeface="Impact" panose="020B0806030902050204" pitchFamily="34" charset="0"/>
              </a:rPr>
              <a:t>3 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增值服务</a:t>
            </a:r>
            <a:endParaRPr lang="ms-MY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文本框 12"/>
          <p:cNvSpPr txBox="1"/>
          <p:nvPr/>
        </p:nvSpPr>
        <p:spPr>
          <a:xfrm>
            <a:off x="4578097" y="5971598"/>
            <a:ext cx="307595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大数据分析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供应链金融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11778" y="1844553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跨境物流路在何方</a:t>
            </a:r>
            <a:endParaRPr lang="ms-MY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Flowchart: Extract 90"/>
          <p:cNvSpPr/>
          <p:nvPr/>
        </p:nvSpPr>
        <p:spPr>
          <a:xfrm rot="5400000">
            <a:off x="10236502" y="3701261"/>
            <a:ext cx="255814" cy="255814"/>
          </a:xfrm>
          <a:prstGeom prst="flowChartExtra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文本框 12"/>
          <p:cNvSpPr txBox="1"/>
          <p:nvPr/>
        </p:nvSpPr>
        <p:spPr>
          <a:xfrm>
            <a:off x="7848631" y="3513730"/>
            <a:ext cx="225634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驿站取货</a:t>
            </a:r>
            <a:r>
              <a:rPr lang="en-US" altLang="zh-CN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(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PUDO)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marR="0" lvl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altLang="zh-CN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O2O</a:t>
            </a:r>
            <a:r>
              <a:rPr lang="zh-CN" altLang="en-US" sz="2000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线下商店提货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B4C3-EDDC-4665-82E2-40A17F03D615}" type="slidenum">
              <a:rPr lang="zh-CN" altLang="en-US" smtClean="0">
                <a:latin typeface="Impact" panose="020B0806030902050204" pitchFamily="34" charset="0"/>
              </a:rPr>
            </a:fld>
            <a:endParaRPr lang="zh-CN" altLang="en-US">
              <a:latin typeface="Impact" panose="020B0806030902050204" pitchFamily="34" charset="0"/>
            </a:endParaRPr>
          </a:p>
        </p:txBody>
      </p:sp>
      <p:sp>
        <p:nvSpPr>
          <p:cNvPr id="93" name="Shape 1511"/>
          <p:cNvSpPr/>
          <p:nvPr/>
        </p:nvSpPr>
        <p:spPr>
          <a:xfrm>
            <a:off x="838671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制造与采购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94" name="Shape 1511"/>
          <p:cNvSpPr/>
          <p:nvPr/>
        </p:nvSpPr>
        <p:spPr>
          <a:xfrm>
            <a:off x="3138717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国际贸易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95" name="Shape 1511"/>
          <p:cNvSpPr/>
          <p:nvPr/>
        </p:nvSpPr>
        <p:spPr>
          <a:xfrm>
            <a:off x="5438763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头程运输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96" name="Shape 1511"/>
          <p:cNvSpPr/>
          <p:nvPr/>
        </p:nvSpPr>
        <p:spPr>
          <a:xfrm>
            <a:off x="7741143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海外仓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97" name="Shape 1511"/>
          <p:cNvSpPr/>
          <p:nvPr/>
        </p:nvSpPr>
        <p:spPr>
          <a:xfrm>
            <a:off x="10038855" y="312761"/>
            <a:ext cx="1440287" cy="276999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ctr">
            <a:spAutoFit/>
          </a:bodyPr>
          <a:lstStyle>
            <a:lvl1pPr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1pPr>
            <a:lvl2pPr indent="228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2pPr>
            <a:lvl3pPr indent="457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3pPr>
            <a:lvl4pPr indent="685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4pPr>
            <a:lvl5pPr indent="9144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5pPr>
            <a:lvl6pPr indent="11430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6pPr>
            <a:lvl7pPr indent="13716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7pPr>
            <a:lvl8pPr indent="16002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8pPr>
            <a:lvl9pPr indent="1828800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lvl="0" algn="ctr" defTabSz="546100">
              <a:lnSpc>
                <a:spcPct val="90000"/>
              </a:lnSpc>
              <a:defRPr sz="1800"/>
            </a:pPr>
            <a:r>
              <a:rPr lang="zh-CN" altLang="en-US" sz="2000" dirty="0" smtClean="0">
                <a:solidFill>
                  <a:srgbClr val="F1D1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/>
                <a:sym typeface="Arial" panose="020B0604020202020204"/>
              </a:rPr>
              <a:t>尾程派送</a:t>
            </a:r>
            <a:endParaRPr sz="2000" dirty="0">
              <a:solidFill>
                <a:srgbClr val="F1D1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30" grpId="0"/>
      <p:bldP spid="36" grpId="0" animBg="1"/>
      <p:bldP spid="37" grpId="0" animBg="1"/>
      <p:bldP spid="43" grpId="0" animBg="1"/>
      <p:bldP spid="59" grpId="0"/>
      <p:bldP spid="60" grpId="0" animBg="1"/>
      <p:bldP spid="62" grpId="0" animBg="1"/>
      <p:bldP spid="65" grpId="0" animBg="1"/>
      <p:bldP spid="66" grpId="0" animBg="1"/>
      <p:bldP spid="68" grpId="0" animBg="1"/>
      <p:bldP spid="69" grpId="0" animBg="1"/>
      <p:bldP spid="83" grpId="0"/>
      <p:bldP spid="85" grpId="0" animBg="1"/>
      <p:bldP spid="86" grpId="0"/>
      <p:bldP spid="87" grpId="0"/>
      <p:bldP spid="88" grpId="0"/>
      <p:bldP spid="89" grpId="0"/>
      <p:bldP spid="90" grpId="0"/>
      <p:bldP spid="91" grpId="0" animBg="1"/>
      <p:bldP spid="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D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6764" y="473211"/>
            <a:ext cx="10788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3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目标：全力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推动多、快、稳、准</a:t>
            </a:r>
            <a:r>
              <a:rPr lang="zh-CN" altLang="en-US" sz="3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的物流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解决</a:t>
            </a:r>
            <a:r>
              <a:rPr lang="zh-CN" altLang="en-US" sz="3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方案</a:t>
            </a:r>
            <a:endParaRPr lang="zh-CN" altLang="en-US" sz="3600" dirty="0">
              <a:solidFill>
                <a:srgbClr val="000000">
                  <a:lumMod val="75000"/>
                  <a:lumOff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-2815818" y="2815813"/>
            <a:ext cx="6858003" cy="1226371"/>
          </a:xfrm>
          <a:prstGeom prst="triangle">
            <a:avLst>
              <a:gd name="adj" fmla="val 77301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0" y="5315712"/>
            <a:ext cx="1501764" cy="1542288"/>
          </a:xfrm>
          <a:prstGeom prst="triangle">
            <a:avLst>
              <a:gd name="adj" fmla="val 81814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188413" y="5631627"/>
            <a:ext cx="5333687" cy="1226372"/>
          </a:xfrm>
          <a:custGeom>
            <a:avLst/>
            <a:gdLst>
              <a:gd name="connsiteX0" fmla="*/ 5314579 w 5333687"/>
              <a:gd name="connsiteY0" fmla="*/ 10458 h 1226372"/>
              <a:gd name="connsiteX1" fmla="*/ 5333687 w 5333687"/>
              <a:gd name="connsiteY1" fmla="*/ 25512 h 1226372"/>
              <a:gd name="connsiteX2" fmla="*/ 5324926 w 5333687"/>
              <a:gd name="connsiteY2" fmla="*/ 42119 h 1226372"/>
              <a:gd name="connsiteX3" fmla="*/ 5301305 w 5333687"/>
              <a:gd name="connsiteY3" fmla="*/ 1 h 1226372"/>
              <a:gd name="connsiteX4" fmla="*/ 5306556 w 5333687"/>
              <a:gd name="connsiteY4" fmla="*/ 4138 h 1226372"/>
              <a:gd name="connsiteX5" fmla="*/ 3946266 w 5333687"/>
              <a:gd name="connsiteY5" fmla="*/ 1226371 h 1226372"/>
              <a:gd name="connsiteX6" fmla="*/ 4700193 w 5333687"/>
              <a:gd name="connsiteY6" fmla="*/ 1226371 h 1226372"/>
              <a:gd name="connsiteX7" fmla="*/ 4700193 w 5333687"/>
              <a:gd name="connsiteY7" fmla="*/ 1226372 h 1226372"/>
              <a:gd name="connsiteX8" fmla="*/ 0 w 5333687"/>
              <a:gd name="connsiteY8" fmla="*/ 1226372 h 1226372"/>
              <a:gd name="connsiteX9" fmla="*/ 5311161 w 5333687"/>
              <a:gd name="connsiteY9" fmla="*/ 0 h 1226372"/>
              <a:gd name="connsiteX10" fmla="*/ 5314579 w 5333687"/>
              <a:gd name="connsiteY10" fmla="*/ 10458 h 1226372"/>
              <a:gd name="connsiteX11" fmla="*/ 5306556 w 5333687"/>
              <a:gd name="connsiteY11" fmla="*/ 4138 h 122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33687" h="1226372">
                <a:moveTo>
                  <a:pt x="5314579" y="10458"/>
                </a:moveTo>
                <a:lnTo>
                  <a:pt x="5333687" y="25512"/>
                </a:lnTo>
                <a:lnTo>
                  <a:pt x="5324926" y="42119"/>
                </a:lnTo>
                <a:close/>
                <a:moveTo>
                  <a:pt x="5301305" y="1"/>
                </a:moveTo>
                <a:lnTo>
                  <a:pt x="5306556" y="4138"/>
                </a:lnTo>
                <a:lnTo>
                  <a:pt x="3946266" y="1226371"/>
                </a:lnTo>
                <a:lnTo>
                  <a:pt x="4700193" y="1226371"/>
                </a:lnTo>
                <a:lnTo>
                  <a:pt x="4700193" y="1226372"/>
                </a:lnTo>
                <a:lnTo>
                  <a:pt x="0" y="1226372"/>
                </a:lnTo>
                <a:close/>
                <a:moveTo>
                  <a:pt x="5311161" y="0"/>
                </a:moveTo>
                <a:lnTo>
                  <a:pt x="5314579" y="10458"/>
                </a:lnTo>
                <a:lnTo>
                  <a:pt x="5306556" y="413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9865299" y="5631629"/>
            <a:ext cx="1765689" cy="1226371"/>
          </a:xfrm>
          <a:prstGeom prst="triangle">
            <a:avLst>
              <a:gd name="adj" fmla="val 35181"/>
            </a:avLst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14" name="Isosceles Triangle 13"/>
          <p:cNvSpPr/>
          <p:nvPr/>
        </p:nvSpPr>
        <p:spPr>
          <a:xfrm rot="16200000">
            <a:off x="8785414" y="2510118"/>
            <a:ext cx="5120639" cy="1692534"/>
          </a:xfrm>
          <a:prstGeom prst="triangle">
            <a:avLst>
              <a:gd name="adj" fmla="val 5625"/>
            </a:avLst>
          </a:pr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/>
              <a:ea typeface="等线" panose="02010600030101010101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FBCB4C3-EDDC-4665-82E2-40A17F03D61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Impact" panose="020B0806030902050204" pitchFamily="34" charset="0"/>
              <a:ea typeface="等线" panose="02010600030101010101" charset="-122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9455" y="2143760"/>
            <a:ext cx="2885440" cy="2885440"/>
          </a:xfrm>
          <a:prstGeom prst="ellipse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Oval 22"/>
          <p:cNvSpPr/>
          <p:nvPr/>
        </p:nvSpPr>
        <p:spPr>
          <a:xfrm>
            <a:off x="3385869" y="2143760"/>
            <a:ext cx="2885440" cy="2885440"/>
          </a:xfrm>
          <a:prstGeom prst="ellipse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Oval 23"/>
          <p:cNvSpPr/>
          <p:nvPr/>
        </p:nvSpPr>
        <p:spPr>
          <a:xfrm>
            <a:off x="5942283" y="2143760"/>
            <a:ext cx="2885440" cy="2885440"/>
          </a:xfrm>
          <a:prstGeom prst="ellipse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Oval 24"/>
          <p:cNvSpPr/>
          <p:nvPr/>
        </p:nvSpPr>
        <p:spPr>
          <a:xfrm>
            <a:off x="8498698" y="2143760"/>
            <a:ext cx="2885440" cy="2885440"/>
          </a:xfrm>
          <a:prstGeom prst="ellipse">
            <a:avLst/>
          </a:prstGeom>
          <a:solidFill>
            <a:schemeClr val="tx1">
              <a:lumMod val="65000"/>
              <a:lumOff val="35000"/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Oval 25"/>
          <p:cNvSpPr/>
          <p:nvPr/>
        </p:nvSpPr>
        <p:spPr>
          <a:xfrm>
            <a:off x="970242" y="2071968"/>
            <a:ext cx="631371" cy="63137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latin typeface="楷体" panose="02010609060101010101" pitchFamily="49" charset="-122"/>
                <a:ea typeface="楷体" panose="02010609060101010101" pitchFamily="49" charset="-122"/>
              </a:rPr>
              <a:t>多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717020" y="2071968"/>
            <a:ext cx="631371" cy="63137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快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089327" y="2071968"/>
            <a:ext cx="631371" cy="63137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稳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827723" y="2071968"/>
            <a:ext cx="631371" cy="63137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准</a:t>
            </a:r>
            <a:endParaRPr lang="zh-CN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Placeholder 27"/>
          <p:cNvSpPr txBox="1"/>
          <p:nvPr/>
        </p:nvSpPr>
        <p:spPr>
          <a:xfrm>
            <a:off x="1070258" y="3129307"/>
            <a:ext cx="2403834" cy="996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更多路向，更多物流方式，覆盖全需求</a:t>
            </a:r>
            <a:endParaRPr lang="zh-CN" altLang="en-US" sz="2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 Placeholder 27"/>
          <p:cNvSpPr txBox="1"/>
          <p:nvPr/>
        </p:nvSpPr>
        <p:spPr>
          <a:xfrm>
            <a:off x="3626671" y="3129307"/>
            <a:ext cx="2403834" cy="996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更快的运输速度以推动跨境物流服务标准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 Placeholder 27"/>
          <p:cNvSpPr txBox="1"/>
          <p:nvPr/>
        </p:nvSpPr>
        <p:spPr>
          <a:xfrm>
            <a:off x="6183086" y="3129307"/>
            <a:ext cx="2403834" cy="996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更稳定的跨境物流，带给用户最佳的跨境购物体验</a:t>
            </a:r>
            <a:endParaRPr lang="zh-CN" altLang="en-US" sz="2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Placeholder 27"/>
          <p:cNvSpPr txBox="1"/>
          <p:nvPr/>
        </p:nvSpPr>
        <p:spPr>
          <a:xfrm>
            <a:off x="8739501" y="3129307"/>
            <a:ext cx="2403834" cy="9960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重点国家，重点产品，针对性跨境物流解决方案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ebay">
      <a:dk1>
        <a:srgbClr val="000000"/>
      </a:dk1>
      <a:lt1>
        <a:sysClr val="window" lastClr="FFFFFF"/>
      </a:lt1>
      <a:dk2>
        <a:srgbClr val="796E65"/>
      </a:dk2>
      <a:lt2>
        <a:srgbClr val="E9E9E8"/>
      </a:lt2>
      <a:accent1>
        <a:srgbClr val="E53238"/>
      </a:accent1>
      <a:accent2>
        <a:srgbClr val="0064D2"/>
      </a:accent2>
      <a:accent3>
        <a:srgbClr val="F5AF02"/>
      </a:accent3>
      <a:accent4>
        <a:srgbClr val="86B817"/>
      </a:accent4>
      <a:accent5>
        <a:srgbClr val="BFB8AF"/>
      </a:accent5>
      <a:accent6>
        <a:srgbClr val="3D3935"/>
      </a:accent6>
      <a:hlink>
        <a:srgbClr val="573B94"/>
      </a:hlink>
      <a:folHlink>
        <a:srgbClr val="FF82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WPS 演示</Application>
  <PresentationFormat>Widescreen</PresentationFormat>
  <Paragraphs>152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8" baseType="lpstr">
      <vt:lpstr>Arial</vt:lpstr>
      <vt:lpstr>宋体</vt:lpstr>
      <vt:lpstr>Wingdings</vt:lpstr>
      <vt:lpstr>Tempus Sans ITC</vt:lpstr>
      <vt:lpstr>苹方 常规</vt:lpstr>
      <vt:lpstr>楷体</vt:lpstr>
      <vt:lpstr>苹方 特粗</vt:lpstr>
      <vt:lpstr>Helvetica</vt:lpstr>
      <vt:lpstr>Arial</vt:lpstr>
      <vt:lpstr>Impact</vt:lpstr>
      <vt:lpstr>Calibri</vt:lpstr>
      <vt:lpstr>等线</vt:lpstr>
      <vt:lpstr>等线</vt:lpstr>
      <vt:lpstr>微软雅黑</vt:lpstr>
      <vt:lpstr>黑体</vt:lpstr>
      <vt:lpstr>等线 Light</vt:lpstr>
      <vt:lpstr>等线</vt:lpstr>
      <vt:lpstr>Poplar Std</vt:lpstr>
      <vt:lpstr>等线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Vera Yang</dc:creator>
  <cp:lastModifiedBy>Administrator</cp:lastModifiedBy>
  <cp:revision>94</cp:revision>
  <dcterms:created xsi:type="dcterms:W3CDTF">2016-10-08T04:07:00Z</dcterms:created>
  <dcterms:modified xsi:type="dcterms:W3CDTF">2016-12-23T01:38:40Z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