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7" r:id="rId4"/>
    <p:sldId id="257" r:id="rId5"/>
    <p:sldId id="266" r:id="rId6"/>
    <p:sldId id="258" r:id="rId7"/>
    <p:sldId id="259" r:id="rId8"/>
    <p:sldId id="260" r:id="rId9"/>
    <p:sldId id="268" r:id="rId10"/>
    <p:sldId id="269" r:id="rId11"/>
    <p:sldId id="271" r:id="rId12"/>
    <p:sldId id="264" r:id="rId13"/>
    <p:sldId id="265" r:id="rId14"/>
    <p:sldId id="262" r:id="rId15"/>
    <p:sldId id="27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13" d="100"/>
          <a:sy n="113" d="100"/>
        </p:scale>
        <p:origin x="-87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CEF8B-748A-44C6-B170-E6C25967CB4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821F2A1-11C4-43CE-BEAD-8EF4328B2C15}">
      <dgm:prSet phldrT="[文本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中仓网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3BD58A-F502-4B6C-9B9B-257737A912C0}" type="parTrans" cxnId="{E8A39E99-C95B-4909-B498-0AE48D25F41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F47081-79F0-41CE-ACE0-F566F9D8D3A2}" type="sibTrans" cxnId="{E8A39E99-C95B-4909-B498-0AE48D25F41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526562-3B1D-48BD-9A04-08D63D7DB70E}">
      <dgm:prSet phldrT="[文本]" custT="1"/>
      <dgm:spPr>
        <a:solidFill>
          <a:schemeClr val="bg1">
            <a:lumMod val="95000"/>
          </a:schemeClr>
        </a:solidFill>
        <a:ln>
          <a:solidFill>
            <a:srgbClr val="00B0F0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lIns="72000" rIns="72000"/>
        <a:lstStyle/>
        <a:p>
          <a:r>
            <a:rPr lang="zh-CN" alt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商情资讯</a:t>
          </a:r>
          <a:endParaRPr lang="zh-CN" alt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F9D00F6-DE51-48BE-B42E-0A1537007A5B}" type="parTrans" cxnId="{BF290DAB-FEEC-49A5-BB56-F057B6F7BC6D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DB9505-355A-4EA6-9A9B-A841F24EF11B}" type="sibTrans" cxnId="{BF290DAB-FEEC-49A5-BB56-F057B6F7BC6D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611143-9131-4351-8837-E682B18DD3DD}">
      <dgm:prSet phldrT="[文本]" custT="1"/>
      <dgm:spPr>
        <a:solidFill>
          <a:schemeClr val="bg1">
            <a:lumMod val="95000"/>
          </a:schemeClr>
        </a:solidFill>
        <a:ln>
          <a:solidFill>
            <a:srgbClr val="00B0F0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lIns="72000" rIns="72000"/>
        <a:lstStyle/>
        <a:p>
          <a:r>
            <a:rPr lang="zh-CN" alt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金融服务</a:t>
          </a:r>
          <a:endParaRPr lang="zh-CN" altLang="en-U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049881-B721-4115-8C25-B9A9D6935EEC}" type="parTrans" cxnId="{70BD1BC7-92AF-402D-B127-B2ACF10C35EB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4D8145-65FA-424D-859F-F90910C77486}" type="sibTrans" cxnId="{70BD1BC7-92AF-402D-B127-B2ACF10C35E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D92AF3-3C68-434A-8FC7-1CF4D370ADBE}">
      <dgm:prSet phldrT="[文本]" custT="1"/>
      <dgm:spPr>
        <a:solidFill>
          <a:schemeClr val="bg1">
            <a:lumMod val="95000"/>
          </a:schemeClr>
        </a:solidFill>
        <a:ln>
          <a:solidFill>
            <a:srgbClr val="00B0F0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lIns="72000" rIns="72000"/>
        <a:lstStyle/>
        <a:p>
          <a:r>
            <a:rPr lang="zh-CN" alt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运营服务</a:t>
          </a:r>
          <a:endParaRPr lang="zh-CN" altLang="en-U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036E84-F433-4649-872E-14AE8C02024C}" type="parTrans" cxnId="{1F043375-4872-4577-A0FC-018D15144A99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95A727-A2C5-4692-A095-58B4DAD1107A}" type="sibTrans" cxnId="{1F043375-4872-4577-A0FC-018D15144A99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9B24EB-6ECD-45A3-8149-BC3760AA849B}">
      <dgm:prSet phldrT="[文本]" custT="1"/>
      <dgm:spPr>
        <a:solidFill>
          <a:schemeClr val="bg1">
            <a:lumMod val="95000"/>
          </a:schemeClr>
        </a:solidFill>
        <a:ln>
          <a:solidFill>
            <a:srgbClr val="00B0F0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lIns="72000" rIns="72000"/>
        <a:lstStyle/>
        <a:p>
          <a:r>
            <a:rPr lang="zh-CN" alt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认证评级</a:t>
          </a:r>
          <a:endParaRPr lang="zh-CN" alt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346A06-B781-46C1-BBE9-2A2E1534ABFA}" type="parTrans" cxnId="{351C11DE-A77C-4CCE-8DAD-75E5A22E2FAD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388CA5-B562-4D71-B4CD-8ECAF6616905}" type="sibTrans" cxnId="{351C11DE-A77C-4CCE-8DAD-75E5A22E2FAD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B3C3F7-0FA3-49F8-B970-3343FC4AAE5D}">
      <dgm:prSet custT="1"/>
      <dgm:spPr>
        <a:solidFill>
          <a:schemeClr val="bg1">
            <a:lumMod val="95000"/>
          </a:schemeClr>
        </a:solidFill>
        <a:ln>
          <a:solidFill>
            <a:srgbClr val="00B0F0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 lIns="72000" rIns="72000"/>
        <a:lstStyle/>
        <a:p>
          <a:r>
            <a:rPr lang="zh-CN" altLang="en-US" sz="1600" b="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仓储资源交易</a:t>
          </a:r>
          <a:endParaRPr lang="zh-CN" altLang="en-US" sz="1600" b="0" dirty="0"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2C97D8-9EAC-42E2-99E8-7F2B4A3812A1}" type="parTrans" cxnId="{42B9DEAA-339A-4D73-A117-C983873604FC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225393-8999-4B06-A314-38DB56D23763}" type="sibTrans" cxnId="{42B9DEAA-339A-4D73-A117-C983873604F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88CD7E-66F7-49D7-A929-B9C1570F91C0}" type="pres">
      <dgm:prSet presAssocID="{6C0CEF8B-748A-44C6-B170-E6C25967CB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2F75F2-0E31-4FDC-857B-22B7863A413A}" type="pres">
      <dgm:prSet presAssocID="{E821F2A1-11C4-43CE-BEAD-8EF4328B2C15}" presName="centerShape" presStyleLbl="node0" presStyleIdx="0" presStyleCnt="1" custScaleX="140107" custScaleY="122681"/>
      <dgm:spPr/>
      <dgm:t>
        <a:bodyPr/>
        <a:lstStyle/>
        <a:p>
          <a:endParaRPr lang="zh-CN" altLang="en-US"/>
        </a:p>
      </dgm:t>
    </dgm:pt>
    <dgm:pt modelId="{2FE49580-EA71-4B6F-862D-AD37F58745A4}" type="pres">
      <dgm:prSet presAssocID="{AF9D00F6-DE51-48BE-B42E-0A1537007A5B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14985DD2-FF97-428F-B0E7-E8E057B8C95D}" type="pres">
      <dgm:prSet presAssocID="{AF9D00F6-DE51-48BE-B42E-0A1537007A5B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8BBD75C7-C136-43BD-A1E1-1D4031D9A6D0}" type="pres">
      <dgm:prSet presAssocID="{EA526562-3B1D-48BD-9A04-08D63D7DB7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386BC9-3ADB-4260-888A-476EC8DF800E}" type="pres">
      <dgm:prSet presAssocID="{E7049881-B721-4115-8C25-B9A9D6935EEC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053CBC60-0C68-4721-9548-D6997A29F0DD}" type="pres">
      <dgm:prSet presAssocID="{E7049881-B721-4115-8C25-B9A9D6935EEC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5BD10D35-C8AE-4B8D-B88A-668F2833DF35}" type="pres">
      <dgm:prSet presAssocID="{FC611143-9131-4351-8837-E682B18DD3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C22C0A-2C7E-45FE-A6C2-7A68BF1A6703}" type="pres">
      <dgm:prSet presAssocID="{49036E84-F433-4649-872E-14AE8C02024C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467187C4-8D1E-46DE-86EE-1CF89C36B46A}" type="pres">
      <dgm:prSet presAssocID="{49036E84-F433-4649-872E-14AE8C02024C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4965E516-1246-49DF-AFAF-9EC001131661}" type="pres">
      <dgm:prSet presAssocID="{D4D92AF3-3C68-434A-8FC7-1CF4D370AD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BB1F65-09D9-47BE-B841-0F8490B01115}" type="pres">
      <dgm:prSet presAssocID="{04346A06-B781-46C1-BBE9-2A2E1534ABFA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6B43EF92-7522-4B3B-8E45-039068E74930}" type="pres">
      <dgm:prSet presAssocID="{04346A06-B781-46C1-BBE9-2A2E1534ABFA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91F1C4E0-5A9A-4D2D-8AF6-83E1EAFD34C1}" type="pres">
      <dgm:prSet presAssocID="{6F9B24EB-6ECD-45A3-8149-BC3760AA84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402927-D20D-4A80-AEF1-1FDFE639B387}" type="pres">
      <dgm:prSet presAssocID="{FA2C97D8-9EAC-42E2-99E8-7F2B4A3812A1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F3B6732C-CDEE-48E2-81E3-BC8036E1B51F}" type="pres">
      <dgm:prSet presAssocID="{FA2C97D8-9EAC-42E2-99E8-7F2B4A3812A1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836B9E1A-77EB-4867-BBA5-FAEC55E56F3B}" type="pres">
      <dgm:prSet presAssocID="{1CB3C3F7-0FA3-49F8-B970-3343FC4AAE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273F1BA-899E-455A-9C27-750A02DBBE9B}" type="presOf" srcId="{49036E84-F433-4649-872E-14AE8C02024C}" destId="{467187C4-8D1E-46DE-86EE-1CF89C36B46A}" srcOrd="1" destOrd="0" presId="urn:microsoft.com/office/officeart/2005/8/layout/radial1"/>
    <dgm:cxn modelId="{70BD1BC7-92AF-402D-B127-B2ACF10C35EB}" srcId="{E821F2A1-11C4-43CE-BEAD-8EF4328B2C15}" destId="{FC611143-9131-4351-8837-E682B18DD3DD}" srcOrd="1" destOrd="0" parTransId="{E7049881-B721-4115-8C25-B9A9D6935EEC}" sibTransId="{FE4D8145-65FA-424D-859F-F90910C77486}"/>
    <dgm:cxn modelId="{A123DB3F-DEC4-4F46-A38A-335686378313}" type="presOf" srcId="{6C0CEF8B-748A-44C6-B170-E6C25967CB42}" destId="{5988CD7E-66F7-49D7-A929-B9C1570F91C0}" srcOrd="0" destOrd="0" presId="urn:microsoft.com/office/officeart/2005/8/layout/radial1"/>
    <dgm:cxn modelId="{1F043375-4872-4577-A0FC-018D15144A99}" srcId="{E821F2A1-11C4-43CE-BEAD-8EF4328B2C15}" destId="{D4D92AF3-3C68-434A-8FC7-1CF4D370ADBE}" srcOrd="2" destOrd="0" parTransId="{49036E84-F433-4649-872E-14AE8C02024C}" sibTransId="{1495A727-A2C5-4692-A095-58B4DAD1107A}"/>
    <dgm:cxn modelId="{6557B5E0-6B7A-4F00-B65F-B8AFDDEE2D89}" type="presOf" srcId="{AF9D00F6-DE51-48BE-B42E-0A1537007A5B}" destId="{14985DD2-FF97-428F-B0E7-E8E057B8C95D}" srcOrd="1" destOrd="0" presId="urn:microsoft.com/office/officeart/2005/8/layout/radial1"/>
    <dgm:cxn modelId="{42B9DEAA-339A-4D73-A117-C983873604FC}" srcId="{E821F2A1-11C4-43CE-BEAD-8EF4328B2C15}" destId="{1CB3C3F7-0FA3-49F8-B970-3343FC4AAE5D}" srcOrd="4" destOrd="0" parTransId="{FA2C97D8-9EAC-42E2-99E8-7F2B4A3812A1}" sibTransId="{79225393-8999-4B06-A314-38DB56D23763}"/>
    <dgm:cxn modelId="{462678F7-4DC9-46CD-A2AA-1E436C52C9F9}" type="presOf" srcId="{D4D92AF3-3C68-434A-8FC7-1CF4D370ADBE}" destId="{4965E516-1246-49DF-AFAF-9EC001131661}" srcOrd="0" destOrd="0" presId="urn:microsoft.com/office/officeart/2005/8/layout/radial1"/>
    <dgm:cxn modelId="{E8A39E99-C95B-4909-B498-0AE48D25F410}" srcId="{6C0CEF8B-748A-44C6-B170-E6C25967CB42}" destId="{E821F2A1-11C4-43CE-BEAD-8EF4328B2C15}" srcOrd="0" destOrd="0" parTransId="{9A3BD58A-F502-4B6C-9B9B-257737A912C0}" sibTransId="{B7F47081-79F0-41CE-ACE0-F566F9D8D3A2}"/>
    <dgm:cxn modelId="{14D24071-8D01-482C-97CA-6ADF8DDB3D5E}" type="presOf" srcId="{FC611143-9131-4351-8837-E682B18DD3DD}" destId="{5BD10D35-C8AE-4B8D-B88A-668F2833DF35}" srcOrd="0" destOrd="0" presId="urn:microsoft.com/office/officeart/2005/8/layout/radial1"/>
    <dgm:cxn modelId="{39882681-C912-42E5-8C29-0D7DEE09F61F}" type="presOf" srcId="{E7049881-B721-4115-8C25-B9A9D6935EEC}" destId="{053CBC60-0C68-4721-9548-D6997A29F0DD}" srcOrd="1" destOrd="0" presId="urn:microsoft.com/office/officeart/2005/8/layout/radial1"/>
    <dgm:cxn modelId="{8F1F5DB0-E975-4745-99AF-FA1B37493470}" type="presOf" srcId="{FA2C97D8-9EAC-42E2-99E8-7F2B4A3812A1}" destId="{F3B6732C-CDEE-48E2-81E3-BC8036E1B51F}" srcOrd="1" destOrd="0" presId="urn:microsoft.com/office/officeart/2005/8/layout/radial1"/>
    <dgm:cxn modelId="{B2414876-9BF2-469D-AF09-EF95D7AB5FB8}" type="presOf" srcId="{04346A06-B781-46C1-BBE9-2A2E1534ABFA}" destId="{F5BB1F65-09D9-47BE-B841-0F8490B01115}" srcOrd="0" destOrd="0" presId="urn:microsoft.com/office/officeart/2005/8/layout/radial1"/>
    <dgm:cxn modelId="{B0A7575C-CEA2-4B78-99F9-A42B70FC7242}" type="presOf" srcId="{1CB3C3F7-0FA3-49F8-B970-3343FC4AAE5D}" destId="{836B9E1A-77EB-4867-BBA5-FAEC55E56F3B}" srcOrd="0" destOrd="0" presId="urn:microsoft.com/office/officeart/2005/8/layout/radial1"/>
    <dgm:cxn modelId="{351C11DE-A77C-4CCE-8DAD-75E5A22E2FAD}" srcId="{E821F2A1-11C4-43CE-BEAD-8EF4328B2C15}" destId="{6F9B24EB-6ECD-45A3-8149-BC3760AA849B}" srcOrd="3" destOrd="0" parTransId="{04346A06-B781-46C1-BBE9-2A2E1534ABFA}" sibTransId="{D6388CA5-B562-4D71-B4CD-8ECAF6616905}"/>
    <dgm:cxn modelId="{4C918A1A-F07F-4F89-A707-2C0CAB7A838D}" type="presOf" srcId="{EA526562-3B1D-48BD-9A04-08D63D7DB70E}" destId="{8BBD75C7-C136-43BD-A1E1-1D4031D9A6D0}" srcOrd="0" destOrd="0" presId="urn:microsoft.com/office/officeart/2005/8/layout/radial1"/>
    <dgm:cxn modelId="{B704D89B-415E-4AF9-BCB9-7B62B6080664}" type="presOf" srcId="{49036E84-F433-4649-872E-14AE8C02024C}" destId="{DAC22C0A-2C7E-45FE-A6C2-7A68BF1A6703}" srcOrd="0" destOrd="0" presId="urn:microsoft.com/office/officeart/2005/8/layout/radial1"/>
    <dgm:cxn modelId="{69C0C8E5-5AA5-4885-908A-66F3AE6CEA23}" type="presOf" srcId="{E821F2A1-11C4-43CE-BEAD-8EF4328B2C15}" destId="{7E2F75F2-0E31-4FDC-857B-22B7863A413A}" srcOrd="0" destOrd="0" presId="urn:microsoft.com/office/officeart/2005/8/layout/radial1"/>
    <dgm:cxn modelId="{B9698555-C318-4D51-9E86-CFC86AF8D36B}" type="presOf" srcId="{6F9B24EB-6ECD-45A3-8149-BC3760AA849B}" destId="{91F1C4E0-5A9A-4D2D-8AF6-83E1EAFD34C1}" srcOrd="0" destOrd="0" presId="urn:microsoft.com/office/officeart/2005/8/layout/radial1"/>
    <dgm:cxn modelId="{D111207A-22BB-4448-8042-E46E371B5ACF}" type="presOf" srcId="{04346A06-B781-46C1-BBE9-2A2E1534ABFA}" destId="{6B43EF92-7522-4B3B-8E45-039068E74930}" srcOrd="1" destOrd="0" presId="urn:microsoft.com/office/officeart/2005/8/layout/radial1"/>
    <dgm:cxn modelId="{1F9F97D0-8218-4F81-924F-DCFB10D3F62B}" type="presOf" srcId="{AF9D00F6-DE51-48BE-B42E-0A1537007A5B}" destId="{2FE49580-EA71-4B6F-862D-AD37F58745A4}" srcOrd="0" destOrd="0" presId="urn:microsoft.com/office/officeart/2005/8/layout/radial1"/>
    <dgm:cxn modelId="{BF290DAB-FEEC-49A5-BB56-F057B6F7BC6D}" srcId="{E821F2A1-11C4-43CE-BEAD-8EF4328B2C15}" destId="{EA526562-3B1D-48BD-9A04-08D63D7DB70E}" srcOrd="0" destOrd="0" parTransId="{AF9D00F6-DE51-48BE-B42E-0A1537007A5B}" sibTransId="{99DB9505-355A-4EA6-9A9B-A841F24EF11B}"/>
    <dgm:cxn modelId="{66246B82-7796-49A8-A624-1431A62F2D2E}" type="presOf" srcId="{FA2C97D8-9EAC-42E2-99E8-7F2B4A3812A1}" destId="{D3402927-D20D-4A80-AEF1-1FDFE639B387}" srcOrd="0" destOrd="0" presId="urn:microsoft.com/office/officeart/2005/8/layout/radial1"/>
    <dgm:cxn modelId="{F81F7DF7-C0BB-4072-98E0-E4CA2CEC50C2}" type="presOf" srcId="{E7049881-B721-4115-8C25-B9A9D6935EEC}" destId="{3E386BC9-3ADB-4260-888A-476EC8DF800E}" srcOrd="0" destOrd="0" presId="urn:microsoft.com/office/officeart/2005/8/layout/radial1"/>
    <dgm:cxn modelId="{62BF505F-BD8E-441F-B356-B97BD2F31F68}" type="presParOf" srcId="{5988CD7E-66F7-49D7-A929-B9C1570F91C0}" destId="{7E2F75F2-0E31-4FDC-857B-22B7863A413A}" srcOrd="0" destOrd="0" presId="urn:microsoft.com/office/officeart/2005/8/layout/radial1"/>
    <dgm:cxn modelId="{0ED98658-2FFC-4EB5-86F8-ED9504E91084}" type="presParOf" srcId="{5988CD7E-66F7-49D7-A929-B9C1570F91C0}" destId="{2FE49580-EA71-4B6F-862D-AD37F58745A4}" srcOrd="1" destOrd="0" presId="urn:microsoft.com/office/officeart/2005/8/layout/radial1"/>
    <dgm:cxn modelId="{C6C9433B-CA4B-4B0E-942E-7F7DA2B6DBE6}" type="presParOf" srcId="{2FE49580-EA71-4B6F-862D-AD37F58745A4}" destId="{14985DD2-FF97-428F-B0E7-E8E057B8C95D}" srcOrd="0" destOrd="0" presId="urn:microsoft.com/office/officeart/2005/8/layout/radial1"/>
    <dgm:cxn modelId="{44525E59-6721-434B-87FC-3B1D4C272CC6}" type="presParOf" srcId="{5988CD7E-66F7-49D7-A929-B9C1570F91C0}" destId="{8BBD75C7-C136-43BD-A1E1-1D4031D9A6D0}" srcOrd="2" destOrd="0" presId="urn:microsoft.com/office/officeart/2005/8/layout/radial1"/>
    <dgm:cxn modelId="{1872D2B4-BDF9-4FB7-A7CA-1F8EE145896E}" type="presParOf" srcId="{5988CD7E-66F7-49D7-A929-B9C1570F91C0}" destId="{3E386BC9-3ADB-4260-888A-476EC8DF800E}" srcOrd="3" destOrd="0" presId="urn:microsoft.com/office/officeart/2005/8/layout/radial1"/>
    <dgm:cxn modelId="{7F6AFCBA-2EE7-490F-9C9A-CDFEAFCC9794}" type="presParOf" srcId="{3E386BC9-3ADB-4260-888A-476EC8DF800E}" destId="{053CBC60-0C68-4721-9548-D6997A29F0DD}" srcOrd="0" destOrd="0" presId="urn:microsoft.com/office/officeart/2005/8/layout/radial1"/>
    <dgm:cxn modelId="{1734B2C0-C28E-4509-8296-BB0A3044BA53}" type="presParOf" srcId="{5988CD7E-66F7-49D7-A929-B9C1570F91C0}" destId="{5BD10D35-C8AE-4B8D-B88A-668F2833DF35}" srcOrd="4" destOrd="0" presId="urn:microsoft.com/office/officeart/2005/8/layout/radial1"/>
    <dgm:cxn modelId="{1753108D-380C-4634-8BB9-EADAC4B42DAA}" type="presParOf" srcId="{5988CD7E-66F7-49D7-A929-B9C1570F91C0}" destId="{DAC22C0A-2C7E-45FE-A6C2-7A68BF1A6703}" srcOrd="5" destOrd="0" presId="urn:microsoft.com/office/officeart/2005/8/layout/radial1"/>
    <dgm:cxn modelId="{F3B246EB-CA69-4C50-87D9-A857C7D15DE3}" type="presParOf" srcId="{DAC22C0A-2C7E-45FE-A6C2-7A68BF1A6703}" destId="{467187C4-8D1E-46DE-86EE-1CF89C36B46A}" srcOrd="0" destOrd="0" presId="urn:microsoft.com/office/officeart/2005/8/layout/radial1"/>
    <dgm:cxn modelId="{C00DB5A8-8EE2-4FAE-B737-F9AE76BE78D7}" type="presParOf" srcId="{5988CD7E-66F7-49D7-A929-B9C1570F91C0}" destId="{4965E516-1246-49DF-AFAF-9EC001131661}" srcOrd="6" destOrd="0" presId="urn:microsoft.com/office/officeart/2005/8/layout/radial1"/>
    <dgm:cxn modelId="{CA189281-7047-40CD-8748-31BE4179EFD7}" type="presParOf" srcId="{5988CD7E-66F7-49D7-A929-B9C1570F91C0}" destId="{F5BB1F65-09D9-47BE-B841-0F8490B01115}" srcOrd="7" destOrd="0" presId="urn:microsoft.com/office/officeart/2005/8/layout/radial1"/>
    <dgm:cxn modelId="{6BC02AD7-391F-460B-93B4-615867FDAA9C}" type="presParOf" srcId="{F5BB1F65-09D9-47BE-B841-0F8490B01115}" destId="{6B43EF92-7522-4B3B-8E45-039068E74930}" srcOrd="0" destOrd="0" presId="urn:microsoft.com/office/officeart/2005/8/layout/radial1"/>
    <dgm:cxn modelId="{B1D84C76-8257-4EF4-B233-6353B65EB7ED}" type="presParOf" srcId="{5988CD7E-66F7-49D7-A929-B9C1570F91C0}" destId="{91F1C4E0-5A9A-4D2D-8AF6-83E1EAFD34C1}" srcOrd="8" destOrd="0" presId="urn:microsoft.com/office/officeart/2005/8/layout/radial1"/>
    <dgm:cxn modelId="{15A24817-7FE0-4BB1-8CD4-0533C4C403BB}" type="presParOf" srcId="{5988CD7E-66F7-49D7-A929-B9C1570F91C0}" destId="{D3402927-D20D-4A80-AEF1-1FDFE639B387}" srcOrd="9" destOrd="0" presId="urn:microsoft.com/office/officeart/2005/8/layout/radial1"/>
    <dgm:cxn modelId="{2B67EE9C-EF01-4FF3-9128-DE4A4AAC1CD0}" type="presParOf" srcId="{D3402927-D20D-4A80-AEF1-1FDFE639B387}" destId="{F3B6732C-CDEE-48E2-81E3-BC8036E1B51F}" srcOrd="0" destOrd="0" presId="urn:microsoft.com/office/officeart/2005/8/layout/radial1"/>
    <dgm:cxn modelId="{C0601507-CDEA-4EC2-B9EA-3E7EE378F01E}" type="presParOf" srcId="{5988CD7E-66F7-49D7-A929-B9C1570F91C0}" destId="{836B9E1A-77EB-4867-BBA5-FAEC55E56F3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F75F2-0E31-4FDC-857B-22B7863A413A}">
      <dsp:nvSpPr>
        <dsp:cNvPr id="0" name=""/>
        <dsp:cNvSpPr/>
      </dsp:nvSpPr>
      <dsp:spPr>
        <a:xfrm>
          <a:off x="1785917" y="1028441"/>
          <a:ext cx="1200059" cy="1050800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中仓网</a:t>
          </a:r>
          <a:endParaRPr lang="zh-CN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85917" y="1028441"/>
        <a:ext cx="1200059" cy="1050800"/>
      </dsp:txXfrm>
    </dsp:sp>
    <dsp:sp modelId="{2FE49580-EA71-4B6F-862D-AD37F58745A4}">
      <dsp:nvSpPr>
        <dsp:cNvPr id="0" name=""/>
        <dsp:cNvSpPr/>
      </dsp:nvSpPr>
      <dsp:spPr>
        <a:xfrm rot="16200000">
          <a:off x="2305449" y="931790"/>
          <a:ext cx="160994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160994" y="1615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6200000">
        <a:off x="2381922" y="943919"/>
        <a:ext cx="8049" cy="8049"/>
      </dsp:txXfrm>
    </dsp:sp>
    <dsp:sp modelId="{8BBD75C7-C136-43BD-A1E1-1D4031D9A6D0}">
      <dsp:nvSpPr>
        <dsp:cNvPr id="0" name=""/>
        <dsp:cNvSpPr/>
      </dsp:nvSpPr>
      <dsp:spPr>
        <a:xfrm>
          <a:off x="1957681" y="10917"/>
          <a:ext cx="856530" cy="8565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B0F0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430" rIns="7200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商情资讯</a:t>
          </a:r>
          <a:endParaRPr lang="zh-CN" alt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57681" y="10917"/>
        <a:ext cx="856530" cy="856530"/>
      </dsp:txXfrm>
    </dsp:sp>
    <dsp:sp modelId="{3E386BC9-3ADB-4260-888A-476EC8DF800E}">
      <dsp:nvSpPr>
        <dsp:cNvPr id="0" name=""/>
        <dsp:cNvSpPr/>
      </dsp:nvSpPr>
      <dsp:spPr>
        <a:xfrm rot="20520000">
          <a:off x="2946172" y="1340242"/>
          <a:ext cx="94896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94896" y="1615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20520000">
        <a:off x="2991248" y="1354024"/>
        <a:ext cx="4744" cy="4744"/>
      </dsp:txXfrm>
    </dsp:sp>
    <dsp:sp modelId="{5BD10D35-C8AE-4B8D-B88A-668F2833DF35}">
      <dsp:nvSpPr>
        <dsp:cNvPr id="0" name=""/>
        <dsp:cNvSpPr/>
      </dsp:nvSpPr>
      <dsp:spPr>
        <a:xfrm>
          <a:off x="3017786" y="781128"/>
          <a:ext cx="856530" cy="8565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B0F0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160" rIns="7200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金融服务</a:t>
          </a:r>
          <a:endParaRPr lang="zh-CN" altLang="en-U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17786" y="781128"/>
        <a:ext cx="856530" cy="856530"/>
      </dsp:txXfrm>
    </dsp:sp>
    <dsp:sp modelId="{DAC22C0A-2C7E-45FE-A6C2-7A68BF1A6703}">
      <dsp:nvSpPr>
        <dsp:cNvPr id="0" name=""/>
        <dsp:cNvSpPr/>
      </dsp:nvSpPr>
      <dsp:spPr>
        <a:xfrm rot="3240000">
          <a:off x="2679485" y="2036988"/>
          <a:ext cx="13844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138449" y="1615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3240000">
        <a:off x="2745249" y="2049681"/>
        <a:ext cx="6922" cy="6922"/>
      </dsp:txXfrm>
    </dsp:sp>
    <dsp:sp modelId="{4965E516-1246-49DF-AFAF-9EC001131661}">
      <dsp:nvSpPr>
        <dsp:cNvPr id="0" name=""/>
        <dsp:cNvSpPr/>
      </dsp:nvSpPr>
      <dsp:spPr>
        <a:xfrm>
          <a:off x="2612862" y="2027355"/>
          <a:ext cx="856530" cy="8565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B0F0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160" rIns="7200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运营服务</a:t>
          </a:r>
          <a:endParaRPr lang="zh-CN" altLang="en-U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12862" y="2027355"/>
        <a:ext cx="856530" cy="856530"/>
      </dsp:txXfrm>
    </dsp:sp>
    <dsp:sp modelId="{F5BB1F65-09D9-47BE-B841-0F8490B01115}">
      <dsp:nvSpPr>
        <dsp:cNvPr id="0" name=""/>
        <dsp:cNvSpPr/>
      </dsp:nvSpPr>
      <dsp:spPr>
        <a:xfrm rot="7560000">
          <a:off x="1953959" y="2036988"/>
          <a:ext cx="13844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138449" y="1615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7560000">
        <a:off x="2019722" y="2049681"/>
        <a:ext cx="6922" cy="6922"/>
      </dsp:txXfrm>
    </dsp:sp>
    <dsp:sp modelId="{91F1C4E0-5A9A-4D2D-8AF6-83E1EAFD34C1}">
      <dsp:nvSpPr>
        <dsp:cNvPr id="0" name=""/>
        <dsp:cNvSpPr/>
      </dsp:nvSpPr>
      <dsp:spPr>
        <a:xfrm>
          <a:off x="1302501" y="2027355"/>
          <a:ext cx="856530" cy="8565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B0F0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430" rIns="7200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认证评级</a:t>
          </a:r>
          <a:endParaRPr lang="zh-CN" alt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02501" y="2027355"/>
        <a:ext cx="856530" cy="856530"/>
      </dsp:txXfrm>
    </dsp:sp>
    <dsp:sp modelId="{D3402927-D20D-4A80-AEF1-1FDFE639B387}">
      <dsp:nvSpPr>
        <dsp:cNvPr id="0" name=""/>
        <dsp:cNvSpPr/>
      </dsp:nvSpPr>
      <dsp:spPr>
        <a:xfrm rot="11880000">
          <a:off x="1730824" y="1340242"/>
          <a:ext cx="94896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94896" y="1615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1880000">
        <a:off x="1775900" y="1354024"/>
        <a:ext cx="4744" cy="4744"/>
      </dsp:txXfrm>
    </dsp:sp>
    <dsp:sp modelId="{836B9E1A-77EB-4867-BBA5-FAEC55E56F3B}">
      <dsp:nvSpPr>
        <dsp:cNvPr id="0" name=""/>
        <dsp:cNvSpPr/>
      </dsp:nvSpPr>
      <dsp:spPr>
        <a:xfrm>
          <a:off x="897577" y="781128"/>
          <a:ext cx="856530" cy="8565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B0F0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160" rIns="7200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仓储资源交易</a:t>
          </a:r>
          <a:endParaRPr lang="zh-CN" altLang="en-US" sz="1600" b="0" kern="1200" dirty="0"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97577" y="781128"/>
        <a:ext cx="856530" cy="85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395536" y="303570"/>
            <a:ext cx="864000" cy="6480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99748" y="951570"/>
            <a:ext cx="45363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395536" y="303570"/>
            <a:ext cx="864000" cy="6480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99748" y="951570"/>
            <a:ext cx="45363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15902"/>
            <a:ext cx="714380" cy="7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 userDrawn="1"/>
        </p:nvSpPr>
        <p:spPr>
          <a:xfrm>
            <a:off x="5572132" y="0"/>
            <a:ext cx="3571868" cy="51435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15902"/>
            <a:ext cx="714380" cy="7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15902"/>
            <a:ext cx="714380" cy="7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13520973_31n 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286" y="-23750"/>
            <a:ext cx="714380" cy="7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4356100" cy="5145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 rot="799862">
            <a:off x="122238" y="-52388"/>
            <a:ext cx="2114550" cy="52451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500188" y="0"/>
            <a:ext cx="7643812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D6329FE-2626-4F26-9D29-7FD5AD9EE5E4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DD720F2-539F-4161-BA4B-32762070D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3801257" y="1357304"/>
            <a:ext cx="5342743" cy="37861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6" y="-15902"/>
            <a:ext cx="714380" cy="7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4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428696" y="2071684"/>
            <a:ext cx="7715304" cy="110251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中仓网助力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仓储资源平台化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142976" y="4572014"/>
            <a:ext cx="6400800" cy="42862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zh-CN" altLang="en-US" sz="1800" b="1" u="sng" dirty="0" smtClean="0">
                <a:latin typeface="微软雅黑" pitchFamily="34" charset="-122"/>
                <a:ea typeface="微软雅黑" pitchFamily="34" charset="-122"/>
              </a:rPr>
              <a:t>中仓网    李纲</a:t>
            </a:r>
            <a:endParaRPr lang="en-US" altLang="zh-CN" sz="18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spcBef>
                <a:spcPts val="0"/>
              </a:spcBef>
            </a:pPr>
            <a:r>
              <a:rPr lang="en-US" altLang="zh-CN" sz="1200" u="sng" dirty="0" smtClean="0">
                <a:latin typeface="微软雅黑" pitchFamily="34" charset="-122"/>
                <a:ea typeface="微软雅黑" pitchFamily="34" charset="-122"/>
              </a:rPr>
              <a:t>2015-11</a:t>
            </a:r>
            <a:r>
              <a:rPr lang="zh-CN" altLang="en-US" sz="1800" b="1" u="sng" dirty="0" smtClean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1800" b="1" u="sng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914400" y="1000125"/>
            <a:ext cx="8229600" cy="1871663"/>
          </a:xfrm>
          <a:prstGeom prst="rect">
            <a:avLst/>
          </a:prstGeom>
        </p:spPr>
        <p:txBody>
          <a:bodyPr/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857238"/>
            <a:ext cx="577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中仓网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中国仓储电子商务平台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85918" y="4643452"/>
            <a:ext cx="5357850" cy="214314"/>
          </a:xfrm>
          <a:custGeom>
            <a:avLst/>
            <a:gdLst>
              <a:gd name="connsiteX0" fmla="*/ 285007 w 3752602"/>
              <a:gd name="connsiteY0" fmla="*/ 0 h 142504"/>
              <a:gd name="connsiteX1" fmla="*/ 3396342 w 3752602"/>
              <a:gd name="connsiteY1" fmla="*/ 0 h 142504"/>
              <a:gd name="connsiteX2" fmla="*/ 3752602 w 3752602"/>
              <a:gd name="connsiteY2" fmla="*/ 130629 h 142504"/>
              <a:gd name="connsiteX3" fmla="*/ 0 w 3752602"/>
              <a:gd name="connsiteY3" fmla="*/ 142504 h 142504"/>
              <a:gd name="connsiteX4" fmla="*/ 285007 w 3752602"/>
              <a:gd name="connsiteY4" fmla="*/ 0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602" h="142504">
                <a:moveTo>
                  <a:pt x="285007" y="0"/>
                </a:moveTo>
                <a:lnTo>
                  <a:pt x="3396342" y="0"/>
                </a:lnTo>
                <a:lnTo>
                  <a:pt x="3752602" y="130629"/>
                </a:lnTo>
                <a:lnTo>
                  <a:pt x="0" y="142504"/>
                </a:lnTo>
                <a:lnTo>
                  <a:pt x="28500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1142977" y="2071684"/>
            <a:ext cx="3000396" cy="242889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28728" y="3071816"/>
            <a:ext cx="2428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中仓网是由</a:t>
            </a:r>
            <a:endParaRPr lang="en-US" altLang="zh-CN" sz="1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中仓协全力打造</a:t>
            </a:r>
            <a:endParaRPr lang="en-US" altLang="zh-CN" sz="1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的行业公共服务平</a:t>
            </a:r>
            <a:endParaRPr lang="en-US" altLang="zh-CN" sz="1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台，致力于服务</a:t>
            </a:r>
            <a:endParaRPr lang="en-US" altLang="zh-CN" sz="1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全国仓储企业</a:t>
            </a:r>
            <a:endParaRPr lang="en-US" altLang="zh-CN" sz="1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0800000">
            <a:off x="2928926" y="1643056"/>
            <a:ext cx="3357586" cy="3071834"/>
          </a:xfrm>
          <a:prstGeom prst="triangle">
            <a:avLst>
              <a:gd name="adj" fmla="val 491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177108" y="2051048"/>
            <a:ext cx="2857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中仓网目前服务仓储企业的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线下网点全国有</a:t>
            </a:r>
            <a:r>
              <a:rPr lang="en-US" altLang="zh-CN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4000</a:t>
            </a:r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多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门店，全国认证有效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仓储覆盖超过</a:t>
            </a:r>
            <a:r>
              <a:rPr lang="en-US" altLang="zh-CN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个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城市</a:t>
            </a:r>
            <a:r>
              <a:rPr lang="en-US" altLang="zh-CN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直接可使用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面积约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万平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5091556" y="2151589"/>
            <a:ext cx="2804162" cy="235568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01601" y="3150583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中仓网拥有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业内资深的仓运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配一体化落地团队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上可承接电商平台</a:t>
            </a:r>
            <a:endParaRPr lang="en-US" altLang="zh-CN" sz="15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下可升级实体仓储</a:t>
            </a:r>
            <a:endParaRPr lang="zh-CN" altLang="en-US" sz="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="" xmlns:p14="http://schemas.microsoft.com/office/powerpoint/2010/main" val="3169035705"/>
              </p:ext>
            </p:extLst>
          </p:nvPr>
        </p:nvGraphicFramePr>
        <p:xfrm>
          <a:off x="4800766" y="1357304"/>
          <a:ext cx="4771894" cy="289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857238"/>
            <a:ext cx="577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中仓网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中国仓储电子商务平台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-32" y="1908019"/>
            <a:ext cx="5072098" cy="1306673"/>
          </a:xfrm>
          <a:custGeom>
            <a:avLst/>
            <a:gdLst>
              <a:gd name="connsiteX0" fmla="*/ 593766 w 2458192"/>
              <a:gd name="connsiteY0" fmla="*/ 0 h 1389413"/>
              <a:gd name="connsiteX1" fmla="*/ 0 w 2458192"/>
              <a:gd name="connsiteY1" fmla="*/ 1389413 h 1389413"/>
              <a:gd name="connsiteX2" fmla="*/ 2434442 w 2458192"/>
              <a:gd name="connsiteY2" fmla="*/ 1223159 h 1389413"/>
              <a:gd name="connsiteX3" fmla="*/ 2458192 w 2458192"/>
              <a:gd name="connsiteY3" fmla="*/ 35626 h 1389413"/>
              <a:gd name="connsiteX4" fmla="*/ 593766 w 2458192"/>
              <a:gd name="connsiteY4" fmla="*/ 0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8192" h="1389413">
                <a:moveTo>
                  <a:pt x="593766" y="0"/>
                </a:moveTo>
                <a:lnTo>
                  <a:pt x="0" y="1389413"/>
                </a:lnTo>
                <a:lnTo>
                  <a:pt x="2434442" y="1223159"/>
                </a:lnTo>
                <a:lnTo>
                  <a:pt x="2458192" y="35626"/>
                </a:lnTo>
                <a:lnTo>
                  <a:pt x="59376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85720" y="3071816"/>
            <a:ext cx="6357982" cy="1357322"/>
          </a:xfrm>
          <a:custGeom>
            <a:avLst/>
            <a:gdLst>
              <a:gd name="connsiteX0" fmla="*/ 0 w 2208810"/>
              <a:gd name="connsiteY0" fmla="*/ 201881 h 1828800"/>
              <a:gd name="connsiteX1" fmla="*/ 11875 w 2208810"/>
              <a:gd name="connsiteY1" fmla="*/ 1816925 h 1828800"/>
              <a:gd name="connsiteX2" fmla="*/ 1638795 w 2208810"/>
              <a:gd name="connsiteY2" fmla="*/ 1828800 h 1828800"/>
              <a:gd name="connsiteX3" fmla="*/ 2208810 w 2208810"/>
              <a:gd name="connsiteY3" fmla="*/ 0 h 1828800"/>
              <a:gd name="connsiteX4" fmla="*/ 0 w 2208810"/>
              <a:gd name="connsiteY4" fmla="*/ 201881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10" h="1828800">
                <a:moveTo>
                  <a:pt x="0" y="201881"/>
                </a:moveTo>
                <a:cubicBezTo>
                  <a:pt x="3958" y="740229"/>
                  <a:pt x="7917" y="1278577"/>
                  <a:pt x="11875" y="1816925"/>
                </a:cubicBezTo>
                <a:lnTo>
                  <a:pt x="1638795" y="1828800"/>
                </a:lnTo>
                <a:lnTo>
                  <a:pt x="2208810" y="0"/>
                </a:lnTo>
                <a:lnTo>
                  <a:pt x="0" y="20188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89" y="190801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性 质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提供仓储信息共享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交易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金融服务及仓运配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一体化运营服务的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B2B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行业公共电商平台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8121" y="3314023"/>
            <a:ext cx="57864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定位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立足大数据分析引导的互联网时代的综合物流运营平台。通过资源众筹，</a:t>
            </a:r>
            <a:endParaRPr lang="en-US" altLang="zh-CN" sz="1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形成仓储物流及关联产业的数据流、信息流、资金流、商流的高效</a:t>
            </a:r>
            <a:endParaRPr lang="en-US" altLang="zh-CN" sz="1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协同，实现综合服务一体化。是仓储行业的未来大数据中心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1357290" y="1142990"/>
            <a:ext cx="4572032" cy="3750494"/>
            <a:chOff x="467544" y="1238933"/>
            <a:chExt cx="6643734" cy="528641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3" name="图片 2" descr="{3FB24187-FA1F-41A4-B33A-A2F6B012765B}_副本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077" y="1238933"/>
              <a:ext cx="6054011" cy="857255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4" name="圆角矩形 3"/>
            <p:cNvSpPr/>
            <p:nvPr/>
          </p:nvSpPr>
          <p:spPr>
            <a:xfrm>
              <a:off x="2467808" y="2524816"/>
              <a:ext cx="2643206" cy="857256"/>
            </a:xfrm>
            <a:prstGeom prst="roundRect">
              <a:avLst/>
            </a:prstGeom>
            <a:solidFill>
              <a:srgbClr val="3399FF"/>
            </a:solidFill>
            <a:ln w="28575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OMS</a:t>
              </a:r>
            </a:p>
            <a:p>
              <a:pPr algn="ctr"/>
              <a:r>
                <a:rPr lang="en-US" altLang="zh-CN" dirty="0" smtClean="0"/>
                <a:t>WMS</a:t>
              </a:r>
              <a:endParaRPr lang="zh-CN" altLang="en-US" dirty="0"/>
            </a:p>
          </p:txBody>
        </p:sp>
        <p:sp>
          <p:nvSpPr>
            <p:cNvPr id="5" name="上下箭头 4"/>
            <p:cNvSpPr/>
            <p:nvPr/>
          </p:nvSpPr>
          <p:spPr>
            <a:xfrm>
              <a:off x="3610816" y="2096188"/>
              <a:ext cx="357190" cy="500066"/>
            </a:xfrm>
            <a:prstGeom prst="upDown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双向箭头 5"/>
            <p:cNvSpPr/>
            <p:nvPr/>
          </p:nvSpPr>
          <p:spPr>
            <a:xfrm>
              <a:off x="5111014" y="2024750"/>
              <a:ext cx="928694" cy="1143008"/>
            </a:xfrm>
            <a:prstGeom prst="leftUp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双向箭头 6"/>
            <p:cNvSpPr/>
            <p:nvPr/>
          </p:nvSpPr>
          <p:spPr>
            <a:xfrm rot="5400000">
              <a:off x="1503395" y="2131907"/>
              <a:ext cx="1071570" cy="857256"/>
            </a:xfrm>
            <a:prstGeom prst="leftUp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上下箭头 7"/>
            <p:cNvSpPr/>
            <p:nvPr/>
          </p:nvSpPr>
          <p:spPr>
            <a:xfrm>
              <a:off x="3610816" y="3310634"/>
              <a:ext cx="357190" cy="285752"/>
            </a:xfrm>
            <a:prstGeom prst="upDown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3FB24187-FA1F-41A4-B33A-A2F6B012765B}_副本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734" y="3596386"/>
              <a:ext cx="6000792" cy="1024128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2056" y="5625754"/>
              <a:ext cx="1857388" cy="75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9444" y="5720484"/>
              <a:ext cx="1323968" cy="66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8204" y="5776916"/>
              <a:ext cx="1609720" cy="67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982" y="5782392"/>
              <a:ext cx="1704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</p:pic>
        <p:sp>
          <p:nvSpPr>
            <p:cNvPr id="18" name="圆角矩形 17"/>
            <p:cNvSpPr/>
            <p:nvPr/>
          </p:nvSpPr>
          <p:spPr>
            <a:xfrm>
              <a:off x="467544" y="5668088"/>
              <a:ext cx="6643734" cy="857256"/>
            </a:xfrm>
            <a:prstGeom prst="round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上下箭头 18"/>
            <p:cNvSpPr/>
            <p:nvPr/>
          </p:nvSpPr>
          <p:spPr>
            <a:xfrm>
              <a:off x="4325196" y="5382336"/>
              <a:ext cx="357190" cy="285752"/>
            </a:xfrm>
            <a:prstGeom prst="upDown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上下箭头 16"/>
            <p:cNvSpPr/>
            <p:nvPr/>
          </p:nvSpPr>
          <p:spPr>
            <a:xfrm>
              <a:off x="2753560" y="5382336"/>
              <a:ext cx="357190" cy="285752"/>
            </a:xfrm>
            <a:prstGeom prst="upDown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上下箭头 20"/>
            <p:cNvSpPr/>
            <p:nvPr/>
          </p:nvSpPr>
          <p:spPr>
            <a:xfrm>
              <a:off x="3610816" y="4596518"/>
              <a:ext cx="357190" cy="357190"/>
            </a:xfrm>
            <a:prstGeom prst="upDownArrow">
              <a:avLst/>
            </a:prstGeom>
            <a:solidFill>
              <a:srgbClr val="3399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539246" y="4882270"/>
              <a:ext cx="2643206" cy="571504"/>
            </a:xfrm>
            <a:prstGeom prst="roundRect">
              <a:avLst/>
            </a:prstGeom>
            <a:solidFill>
              <a:srgbClr val="3399FF"/>
            </a:solidFill>
            <a:ln w="28575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TMS</a:t>
              </a:r>
            </a:p>
            <a:p>
              <a:pPr algn="ctr"/>
              <a:r>
                <a:rPr lang="en-US" altLang="zh-CN" dirty="0" smtClean="0"/>
                <a:t>ERP</a:t>
              </a:r>
              <a:endParaRPr lang="zh-CN" altLang="en-US" dirty="0"/>
            </a:p>
          </p:txBody>
        </p:sp>
      </p:grpSp>
      <p:sp>
        <p:nvSpPr>
          <p:cNvPr id="24" name="TextBox 5"/>
          <p:cNvSpPr txBox="1"/>
          <p:nvPr/>
        </p:nvSpPr>
        <p:spPr>
          <a:xfrm>
            <a:off x="714348" y="357172"/>
            <a:ext cx="5464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中仓网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中国仓储电子商务平台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6715139" y="786863"/>
            <a:ext cx="45719" cy="43577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1386339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029281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672223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315165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958107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743397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601031"/>
            <a:ext cx="1214446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矩形 39"/>
          <p:cNvSpPr/>
          <p:nvPr/>
        </p:nvSpPr>
        <p:spPr>
          <a:xfrm>
            <a:off x="6411456" y="786863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智能化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19923" y="1395937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数字化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0422" y="2047346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标准化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90256" y="2690288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一体化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81789" y="3324763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可视化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74385" y="3964003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可控化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381789" y="4610647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移动化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71604" y="500048"/>
            <a:ext cx="6643734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中仓网如何推动仓储资源平台化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28860" y="1000114"/>
            <a:ext cx="3786214" cy="37862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61454" y="3571882"/>
            <a:ext cx="25717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1000100" y="3221775"/>
            <a:ext cx="278608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00628" y="2876137"/>
            <a:ext cx="250033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V="1">
            <a:off x="1142976" y="2526031"/>
            <a:ext cx="278608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19937" y="1876006"/>
            <a:ext cx="250033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>
            <a:outerShdw blurRad="25400" dist="25400" dir="8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05623" y="1590254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代运营牵头、一体化运营护航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7752" y="2367605"/>
            <a:ext cx="250033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>
            <a:outerShdw blurRad="25400" dist="25400" dir="8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25764" y="4223609"/>
            <a:ext cx="2546367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47187" y="2090320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单点仓库，转型全国分仓 </a:t>
            </a:r>
          </a:p>
        </p:txBody>
      </p:sp>
      <p:sp>
        <p:nvSpPr>
          <p:cNvPr id="15" name="矩形 14"/>
          <p:cNvSpPr/>
          <p:nvPr/>
        </p:nvSpPr>
        <p:spPr>
          <a:xfrm>
            <a:off x="1426450" y="2240600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属地客户，转型全国客户 </a:t>
            </a:r>
          </a:p>
        </p:txBody>
      </p:sp>
      <p:sp>
        <p:nvSpPr>
          <p:cNvPr id="16" name="矩形 15"/>
          <p:cNvSpPr/>
          <p:nvPr/>
        </p:nvSpPr>
        <p:spPr>
          <a:xfrm>
            <a:off x="5143504" y="259038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传统仓储，融入供应链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6995" y="2928940"/>
            <a:ext cx="269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资源规模融合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利益和协共享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6314" y="3286130"/>
            <a:ext cx="2757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资本助力推进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仓网轻重并举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4414" y="3429006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交易透明、规范标准、全国一统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94583" y="4286262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跨界、跨境、本地化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00496" y="1857370"/>
            <a:ext cx="80021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平</a:t>
            </a:r>
            <a:endParaRPr lang="en-US" altLang="zh-CN" sz="4800" b="1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台</a:t>
            </a:r>
            <a:endParaRPr lang="en-US" altLang="zh-CN" sz="4800" b="1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化</a:t>
            </a:r>
            <a:endParaRPr lang="zh-CN" altLang="en-US" sz="4800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85852" y="3714758"/>
            <a:ext cx="2546367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>
            <a:spLocks noChangeArrowheads="1"/>
          </p:cNvSpPr>
          <p:nvPr/>
        </p:nvSpPr>
        <p:spPr bwMode="auto">
          <a:xfrm>
            <a:off x="1643042" y="2214560"/>
            <a:ext cx="2471837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Segoe UI" pitchFamily="34" charset="0"/>
                <a:ea typeface="微软雅黑" pitchFamily="34" charset="-122"/>
                <a:sym typeface="Segoe UI" pitchFamily="34" charset="0"/>
              </a:rPr>
              <a:t>THANKS</a:t>
            </a:r>
          </a:p>
        </p:txBody>
      </p:sp>
      <p:sp>
        <p:nvSpPr>
          <p:cNvPr id="3" name="矩形 2"/>
          <p:cNvSpPr/>
          <p:nvPr/>
        </p:nvSpPr>
        <p:spPr>
          <a:xfrm>
            <a:off x="1647805" y="2747964"/>
            <a:ext cx="2267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Segoe UI" pitchFamily="34" charset="0"/>
                <a:ea typeface="微软雅黑" pitchFamily="34" charset="-122"/>
                <a:sym typeface="Segoe UI" pitchFamily="34" charset="0"/>
              </a:rPr>
              <a:t>FOR  WATCHING</a:t>
            </a:r>
            <a:endParaRPr lang="zh-CN" altLang="en-US" sz="2000" b="1" dirty="0">
              <a:solidFill>
                <a:srgbClr val="00B0F0"/>
              </a:solidFill>
              <a:latin typeface="Segoe UI" pitchFamily="34" charset="0"/>
              <a:ea typeface="微软雅黑" pitchFamily="34" charset="-122"/>
              <a:sym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286512" y="500048"/>
            <a:ext cx="21226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smtClean="0">
                <a:solidFill>
                  <a:schemeClr val="bg1"/>
                </a:solidFill>
                <a:latin typeface="Agency FB" pitchFamily="34" charset="0"/>
              </a:rPr>
              <a:t>C</a:t>
            </a:r>
            <a:r>
              <a:rPr lang="en-US" altLang="zh-CN" sz="3600" smtClean="0">
                <a:solidFill>
                  <a:schemeClr val="bg1"/>
                </a:solidFill>
                <a:latin typeface="Agency FB" pitchFamily="34" charset="0"/>
              </a:rPr>
              <a:t>ONTENTS</a:t>
            </a:r>
            <a:endParaRPr lang="zh-CN" alt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938979" y="76443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2357436"/>
            <a:ext cx="20922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行业背景</a:t>
            </a:r>
            <a:endParaRPr lang="en-US" altLang="zh-CN" sz="20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中仓网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rot="16200000" flipH="1">
            <a:off x="1748409" y="2891430"/>
            <a:ext cx="1636843" cy="98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442116" y="1789883"/>
            <a:ext cx="799083" cy="79908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>
            <a:off x="1946172" y="2077915"/>
            <a:ext cx="473531" cy="4735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33038" y="203529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1</a:t>
            </a:r>
            <a:endParaRPr lang="zh-CN" altLang="en-US" sz="32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7115193" y="1552568"/>
            <a:ext cx="10715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490476" y="2084814"/>
            <a:ext cx="122413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PART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8596" y="642924"/>
            <a:ext cx="8229600" cy="857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中国仓储的未来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857488" y="1428742"/>
            <a:ext cx="57150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zh-CN" altLang="en-US" sz="20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中国仓储的未来在哪儿？</a:t>
            </a:r>
            <a:endParaRPr lang="en-US" altLang="zh-CN" sz="20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随着互联网转型的高速发展，企业平台化、互联网化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r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已经成为趋势，不可逆转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!</a:t>
            </a:r>
          </a:p>
          <a:p>
            <a:pPr algn="r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平台化企业服务将成就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r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仓储企业网络化一体化的未来大趋势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2012091256782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855" y="3126320"/>
            <a:ext cx="2420425" cy="181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 descr="SAM_1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393" y="3122618"/>
            <a:ext cx="2438367" cy="18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7715272" y="4500576"/>
            <a:ext cx="1071570" cy="35719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86710" y="45005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电商仓</a:t>
            </a:r>
            <a:endParaRPr lang="en-US" altLang="zh-CN" b="1" dirty="0" smtClean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4876" y="4572014"/>
            <a:ext cx="1071570" cy="35719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86314" y="4572014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原始库</a:t>
            </a:r>
            <a:endParaRPr lang="zh-CN" altLang="en-US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00430" y="1142990"/>
            <a:ext cx="5643570" cy="3905864"/>
            <a:chOff x="2447256" y="642918"/>
            <a:chExt cx="6696744" cy="5112568"/>
          </a:xfrm>
        </p:grpSpPr>
        <p:pic>
          <p:nvPicPr>
            <p:cNvPr id="127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7256" y="642918"/>
              <a:ext cx="6696744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997" y="3000372"/>
              <a:ext cx="497391" cy="34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2" name="直接箭头连接符 141"/>
            <p:cNvCxnSpPr/>
            <p:nvPr/>
          </p:nvCxnSpPr>
          <p:spPr>
            <a:xfrm rot="16200000" flipH="1">
              <a:off x="5857884" y="4071942"/>
              <a:ext cx="714380" cy="428628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/>
            <p:cNvCxnSpPr>
              <a:stCxn id="157" idx="2"/>
            </p:cNvCxnSpPr>
            <p:nvPr/>
          </p:nvCxnSpPr>
          <p:spPr>
            <a:xfrm rot="5400000">
              <a:off x="5985379" y="2583375"/>
              <a:ext cx="683752" cy="293119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形状 142"/>
            <p:cNvCxnSpPr>
              <a:endCxn id="152" idx="3"/>
            </p:cNvCxnSpPr>
            <p:nvPr/>
          </p:nvCxnSpPr>
          <p:spPr>
            <a:xfrm rot="10800000">
              <a:off x="4939804" y="2666284"/>
              <a:ext cx="617873" cy="2146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形状 114"/>
            <p:cNvCxnSpPr/>
            <p:nvPr/>
          </p:nvCxnSpPr>
          <p:spPr>
            <a:xfrm rot="10800000">
              <a:off x="6607358" y="2434567"/>
              <a:ext cx="255125" cy="9880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6" y="2500306"/>
              <a:ext cx="516342" cy="32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643314"/>
              <a:ext cx="517841" cy="32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9319" y="2045727"/>
              <a:ext cx="497391" cy="31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0826" y="3571876"/>
              <a:ext cx="579801" cy="36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57618" y="4643446"/>
              <a:ext cx="671836" cy="42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6" name="直接箭头连接符 135"/>
            <p:cNvCxnSpPr/>
            <p:nvPr/>
          </p:nvCxnSpPr>
          <p:spPr>
            <a:xfrm rot="16200000" flipH="1">
              <a:off x="7040174" y="3032527"/>
              <a:ext cx="786860" cy="436797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>
              <a:stCxn id="119" idx="3"/>
              <a:endCxn id="132" idx="0"/>
            </p:cNvCxnSpPr>
            <p:nvPr/>
          </p:nvCxnSpPr>
          <p:spPr>
            <a:xfrm flipH="1">
              <a:off x="6593536" y="2898078"/>
              <a:ext cx="540706" cy="1745368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>
              <a:stCxn id="128" idx="1"/>
              <a:endCxn id="133" idx="3"/>
            </p:cNvCxnSpPr>
            <p:nvPr/>
          </p:nvCxnSpPr>
          <p:spPr>
            <a:xfrm rot="10800000" flipV="1">
              <a:off x="6429388" y="2662095"/>
              <a:ext cx="428628" cy="511689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>
              <a:stCxn id="130" idx="1"/>
            </p:cNvCxnSpPr>
            <p:nvPr/>
          </p:nvCxnSpPr>
          <p:spPr>
            <a:xfrm rot="10800000" flipV="1">
              <a:off x="7215207" y="2201578"/>
              <a:ext cx="74113" cy="335351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>
              <a:endCxn id="93" idx="0"/>
            </p:cNvCxnSpPr>
            <p:nvPr/>
          </p:nvCxnSpPr>
          <p:spPr>
            <a:xfrm rot="5400000">
              <a:off x="5826904" y="3289524"/>
              <a:ext cx="357190" cy="350391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/>
            <p:cNvCxnSpPr>
              <a:endCxn id="192" idx="3"/>
            </p:cNvCxnSpPr>
            <p:nvPr/>
          </p:nvCxnSpPr>
          <p:spPr>
            <a:xfrm rot="10800000">
              <a:off x="5364088" y="3635944"/>
              <a:ext cx="312476" cy="78809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02610" y="3047795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43834" y="1714488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86710" y="1357298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91850" y="3460954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18750" y="2582992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02610" y="2531348"/>
              <a:ext cx="23719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08623" y="2428057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69066" y="4069048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24130" y="4287271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79826" y="3977402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51662" y="2118189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8" name="形状 114"/>
            <p:cNvCxnSpPr>
              <a:stCxn id="128" idx="1"/>
              <a:endCxn id="157" idx="1"/>
            </p:cNvCxnSpPr>
            <p:nvPr/>
          </p:nvCxnSpPr>
          <p:spPr>
            <a:xfrm rot="10800000">
              <a:off x="6351662" y="2253124"/>
              <a:ext cx="506354" cy="408972"/>
            </a:xfrm>
            <a:prstGeom prst="curvedConnector3">
              <a:avLst>
                <a:gd name="adj1" fmla="val 145146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形状 158"/>
            <p:cNvCxnSpPr>
              <a:stCxn id="157" idx="3"/>
              <a:endCxn id="130" idx="2"/>
            </p:cNvCxnSpPr>
            <p:nvPr/>
          </p:nvCxnSpPr>
          <p:spPr>
            <a:xfrm>
              <a:off x="6595965" y="2253124"/>
              <a:ext cx="942050" cy="104306"/>
            </a:xfrm>
            <a:prstGeom prst="curvedConnector4">
              <a:avLst>
                <a:gd name="adj1" fmla="val 36800"/>
                <a:gd name="adj2" fmla="val 167643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形状 120"/>
            <p:cNvCxnSpPr>
              <a:stCxn id="128" idx="0"/>
              <a:endCxn id="148" idx="1"/>
            </p:cNvCxnSpPr>
            <p:nvPr/>
          </p:nvCxnSpPr>
          <p:spPr>
            <a:xfrm rot="5400000" flipH="1" flipV="1">
              <a:off x="7054569" y="1911042"/>
              <a:ext cx="650883" cy="527647"/>
            </a:xfrm>
            <a:prstGeom prst="curved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形状 142"/>
            <p:cNvCxnSpPr/>
            <p:nvPr/>
          </p:nvCxnSpPr>
          <p:spPr>
            <a:xfrm rot="5400000">
              <a:off x="5308290" y="3835718"/>
              <a:ext cx="428628" cy="32957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形状 142"/>
            <p:cNvCxnSpPr>
              <a:stCxn id="133" idx="1"/>
              <a:endCxn id="192" idx="1"/>
            </p:cNvCxnSpPr>
            <p:nvPr/>
          </p:nvCxnSpPr>
          <p:spPr>
            <a:xfrm rot="10800000" flipV="1">
              <a:off x="5119785" y="3173785"/>
              <a:ext cx="812212" cy="462158"/>
            </a:xfrm>
            <a:prstGeom prst="curvedConnector3">
              <a:avLst>
                <a:gd name="adj1" fmla="val 128145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形状 142"/>
            <p:cNvCxnSpPr>
              <a:stCxn id="132" idx="1"/>
              <a:endCxn id="106" idx="3"/>
            </p:cNvCxnSpPr>
            <p:nvPr/>
          </p:nvCxnSpPr>
          <p:spPr>
            <a:xfrm rot="10800000">
              <a:off x="5353422" y="4386548"/>
              <a:ext cx="904196" cy="46741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形状 142"/>
            <p:cNvCxnSpPr>
              <a:endCxn id="156" idx="3"/>
            </p:cNvCxnSpPr>
            <p:nvPr/>
          </p:nvCxnSpPr>
          <p:spPr>
            <a:xfrm rot="10800000" flipV="1">
              <a:off x="5924130" y="3857627"/>
              <a:ext cx="719573" cy="25470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形状 142"/>
            <p:cNvCxnSpPr>
              <a:endCxn id="150" idx="3"/>
            </p:cNvCxnSpPr>
            <p:nvPr/>
          </p:nvCxnSpPr>
          <p:spPr>
            <a:xfrm rot="10800000">
              <a:off x="4336154" y="3595890"/>
              <a:ext cx="722303" cy="4742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形状 142"/>
            <p:cNvCxnSpPr>
              <a:stCxn id="133" idx="1"/>
            </p:cNvCxnSpPr>
            <p:nvPr/>
          </p:nvCxnSpPr>
          <p:spPr>
            <a:xfrm rot="10800000">
              <a:off x="5649095" y="2782069"/>
              <a:ext cx="282902" cy="391716"/>
            </a:xfrm>
            <a:prstGeom prst="curved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57950" y="4143380"/>
              <a:ext cx="318906" cy="26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34794" y="3637687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2626" y="3055242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51920" y="3264460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39866" y="2691602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38650" y="3572970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17792" y="3996514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90778" y="4155415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143636" y="4989424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74954" y="3896551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82866" y="3401427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6642" y="2602230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10858" y="4220131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20072" y="4309503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26882" y="3949296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26882" y="2343365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84168" y="2238589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32240" y="2019785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18970" y="2432737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64288" y="1762744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51018" y="1526713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34994" y="4139008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55074" y="1461997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78810" y="3209330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50818" y="2756318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26882" y="2756318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00892" y="2821034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42906" y="3119958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32240" y="3443538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51920" y="2368021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82666" y="2990526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30938" y="3249390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84368" y="1979725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62986" y="3896551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18970" y="2821034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80112" y="2343365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72400" y="1785577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39866" y="3401427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4834" y="3767119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8184" y="4543711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32040" y="3850976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74954" y="4309503"/>
              <a:ext cx="133350" cy="1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2132" y="3643314"/>
              <a:ext cx="516342" cy="32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6" name="直接箭头连接符 175"/>
            <p:cNvCxnSpPr>
              <a:endCxn id="132" idx="0"/>
            </p:cNvCxnSpPr>
            <p:nvPr/>
          </p:nvCxnSpPr>
          <p:spPr>
            <a:xfrm rot="16200000" flipH="1">
              <a:off x="6189991" y="4239901"/>
              <a:ext cx="785818" cy="21272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/>
            <p:cNvCxnSpPr>
              <a:stCxn id="93" idx="0"/>
              <a:endCxn id="131" idx="1"/>
            </p:cNvCxnSpPr>
            <p:nvPr/>
          </p:nvCxnSpPr>
          <p:spPr>
            <a:xfrm rot="16200000" flipH="1">
              <a:off x="6110445" y="3363171"/>
              <a:ext cx="110237" cy="670523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/>
            <p:cNvCxnSpPr/>
            <p:nvPr/>
          </p:nvCxnSpPr>
          <p:spPr>
            <a:xfrm rot="16200000" flipH="1">
              <a:off x="6231394" y="3412680"/>
              <a:ext cx="467427" cy="214314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/>
            <p:cNvCxnSpPr>
              <a:endCxn id="121" idx="2"/>
            </p:cNvCxnSpPr>
            <p:nvPr/>
          </p:nvCxnSpPr>
          <p:spPr>
            <a:xfrm rot="5400000">
              <a:off x="6458401" y="3126573"/>
              <a:ext cx="811568" cy="130539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>
              <a:stCxn id="129" idx="1"/>
            </p:cNvCxnSpPr>
            <p:nvPr/>
          </p:nvCxnSpPr>
          <p:spPr>
            <a:xfrm rot="10800000" flipV="1">
              <a:off x="6929454" y="3805574"/>
              <a:ext cx="428628" cy="52054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/>
            <p:cNvCxnSpPr/>
            <p:nvPr/>
          </p:nvCxnSpPr>
          <p:spPr>
            <a:xfrm rot="10800000" flipV="1">
              <a:off x="6664974" y="3805574"/>
              <a:ext cx="764546" cy="837872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>
              <a:endCxn id="129" idx="0"/>
            </p:cNvCxnSpPr>
            <p:nvPr/>
          </p:nvCxnSpPr>
          <p:spPr>
            <a:xfrm>
              <a:off x="7430091" y="2527673"/>
              <a:ext cx="186912" cy="1115641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19785" y="3501008"/>
              <a:ext cx="244303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1" name="形状 142"/>
            <p:cNvCxnSpPr>
              <a:endCxn id="146" idx="3"/>
            </p:cNvCxnSpPr>
            <p:nvPr/>
          </p:nvCxnSpPr>
          <p:spPr>
            <a:xfrm rot="10800000" flipV="1">
              <a:off x="4946914" y="3143248"/>
              <a:ext cx="910971" cy="3948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形状 142"/>
            <p:cNvCxnSpPr>
              <a:stCxn id="152" idx="1"/>
            </p:cNvCxnSpPr>
            <p:nvPr/>
          </p:nvCxnSpPr>
          <p:spPr>
            <a:xfrm rot="10800000">
              <a:off x="4143374" y="2648139"/>
              <a:ext cx="559237" cy="1814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形状 142"/>
            <p:cNvCxnSpPr>
              <a:endCxn id="146" idx="0"/>
            </p:cNvCxnSpPr>
            <p:nvPr/>
          </p:nvCxnSpPr>
          <p:spPr>
            <a:xfrm rot="16200000" flipH="1">
              <a:off x="4668536" y="2891569"/>
              <a:ext cx="261738" cy="50714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形状 142"/>
            <p:cNvCxnSpPr>
              <a:endCxn id="150" idx="0"/>
            </p:cNvCxnSpPr>
            <p:nvPr/>
          </p:nvCxnSpPr>
          <p:spPr>
            <a:xfrm rot="10800000" flipV="1">
              <a:off x="4214002" y="3214686"/>
              <a:ext cx="560046" cy="246268"/>
            </a:xfrm>
            <a:prstGeom prst="curved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形状 142"/>
            <p:cNvCxnSpPr>
              <a:stCxn id="153" idx="2"/>
              <a:endCxn id="150" idx="0"/>
            </p:cNvCxnSpPr>
            <p:nvPr/>
          </p:nvCxnSpPr>
          <p:spPr>
            <a:xfrm rot="16200000" flipH="1">
              <a:off x="3740874" y="2987826"/>
              <a:ext cx="763028" cy="18322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形状 120"/>
            <p:cNvCxnSpPr>
              <a:endCxn id="113" idx="3"/>
            </p:cNvCxnSpPr>
            <p:nvPr/>
          </p:nvCxnSpPr>
          <p:spPr>
            <a:xfrm rot="5400000" flipH="1" flipV="1">
              <a:off x="7333784" y="1743351"/>
              <a:ext cx="690177" cy="410991"/>
            </a:xfrm>
            <a:prstGeom prst="curvedConnector4">
              <a:avLst>
                <a:gd name="adj1" fmla="val 44418"/>
                <a:gd name="adj2" fmla="val 155622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箭头连接符 256"/>
            <p:cNvCxnSpPr/>
            <p:nvPr/>
          </p:nvCxnSpPr>
          <p:spPr>
            <a:xfrm>
              <a:off x="6000760" y="4572008"/>
              <a:ext cx="285752" cy="214314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形状 114"/>
            <p:cNvCxnSpPr>
              <a:endCxn id="151" idx="3"/>
            </p:cNvCxnSpPr>
            <p:nvPr/>
          </p:nvCxnSpPr>
          <p:spPr>
            <a:xfrm rot="5400000">
              <a:off x="5861960" y="2215648"/>
              <a:ext cx="503373" cy="501185"/>
            </a:xfrm>
            <a:prstGeom prst="curved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形状 120"/>
            <p:cNvCxnSpPr>
              <a:endCxn id="149" idx="1"/>
            </p:cNvCxnSpPr>
            <p:nvPr/>
          </p:nvCxnSpPr>
          <p:spPr>
            <a:xfrm rot="5400000" flipH="1" flipV="1">
              <a:off x="7590353" y="1589571"/>
              <a:ext cx="293694" cy="99019"/>
            </a:xfrm>
            <a:prstGeom prst="curved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箭头连接符 173"/>
            <p:cNvCxnSpPr/>
            <p:nvPr/>
          </p:nvCxnSpPr>
          <p:spPr>
            <a:xfrm>
              <a:off x="5715008" y="4214818"/>
              <a:ext cx="285752" cy="214314"/>
            </a:xfrm>
            <a:prstGeom prst="straightConnector1">
              <a:avLst/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285720" y="857238"/>
            <a:ext cx="57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仓储网络化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三大趋势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标题 1"/>
          <p:cNvSpPr txBox="1">
            <a:spLocks/>
          </p:cNvSpPr>
          <p:nvPr/>
        </p:nvSpPr>
        <p:spPr>
          <a:xfrm>
            <a:off x="0" y="3643320"/>
            <a:ext cx="3890963" cy="695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400" dirty="0">
              <a:latin typeface="微软雅黑" pitchFamily="34" charset="-122"/>
              <a:cs typeface="+mn-cs"/>
            </a:endParaRPr>
          </a:p>
        </p:txBody>
      </p:sp>
      <p:sp>
        <p:nvSpPr>
          <p:cNvPr id="138" name="标题 1"/>
          <p:cNvSpPr txBox="1">
            <a:spLocks/>
          </p:cNvSpPr>
          <p:nvPr/>
        </p:nvSpPr>
        <p:spPr>
          <a:xfrm>
            <a:off x="785786" y="3409717"/>
            <a:ext cx="3890963" cy="452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800" b="1" dirty="0">
              <a:latin typeface="微软雅黑" pitchFamily="34" charset="-122"/>
              <a:cs typeface="+mn-cs"/>
            </a:endParaRPr>
          </a:p>
        </p:txBody>
      </p:sp>
      <p:sp>
        <p:nvSpPr>
          <p:cNvPr id="143" name="五边形 142"/>
          <p:cNvSpPr/>
          <p:nvPr/>
        </p:nvSpPr>
        <p:spPr>
          <a:xfrm>
            <a:off x="571472" y="2285998"/>
            <a:ext cx="2952328" cy="673362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运营网络化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（地址仓网络化基础上的数据引领）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五边形 146"/>
          <p:cNvSpPr/>
          <p:nvPr/>
        </p:nvSpPr>
        <p:spPr>
          <a:xfrm>
            <a:off x="932082" y="3000378"/>
            <a:ext cx="2952328" cy="642942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2" name="五边形 161"/>
          <p:cNvSpPr/>
          <p:nvPr/>
        </p:nvSpPr>
        <p:spPr>
          <a:xfrm>
            <a:off x="1294319" y="3676125"/>
            <a:ext cx="2952328" cy="642942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标题 1"/>
          <p:cNvSpPr txBox="1">
            <a:spLocks/>
          </p:cNvSpPr>
          <p:nvPr/>
        </p:nvSpPr>
        <p:spPr>
          <a:xfrm>
            <a:off x="1500166" y="3756030"/>
            <a:ext cx="3890963" cy="431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服务标准化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1071538" y="3034246"/>
            <a:ext cx="1915909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仓运配一体化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8596" y="85723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仓储为什么要</a:t>
            </a:r>
            <a:r>
              <a:rPr lang="zh-CN" altLang="en-US" sz="6000" b="1" dirty="0" smtClean="0">
                <a:latin typeface="微软雅黑" pitchFamily="34" charset="-122"/>
                <a:ea typeface="微软雅黑" pitchFamily="34" charset="-122"/>
              </a:rPr>
              <a:t>平台化</a:t>
            </a: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785918" y="4429138"/>
            <a:ext cx="5357850" cy="214314"/>
          </a:xfrm>
          <a:custGeom>
            <a:avLst/>
            <a:gdLst>
              <a:gd name="connsiteX0" fmla="*/ 285007 w 3752602"/>
              <a:gd name="connsiteY0" fmla="*/ 0 h 142504"/>
              <a:gd name="connsiteX1" fmla="*/ 3396342 w 3752602"/>
              <a:gd name="connsiteY1" fmla="*/ 0 h 142504"/>
              <a:gd name="connsiteX2" fmla="*/ 3752602 w 3752602"/>
              <a:gd name="connsiteY2" fmla="*/ 130629 h 142504"/>
              <a:gd name="connsiteX3" fmla="*/ 0 w 3752602"/>
              <a:gd name="connsiteY3" fmla="*/ 142504 h 142504"/>
              <a:gd name="connsiteX4" fmla="*/ 285007 w 3752602"/>
              <a:gd name="connsiteY4" fmla="*/ 0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602" h="142504">
                <a:moveTo>
                  <a:pt x="285007" y="0"/>
                </a:moveTo>
                <a:lnTo>
                  <a:pt x="3396342" y="0"/>
                </a:lnTo>
                <a:lnTo>
                  <a:pt x="3752602" y="130629"/>
                </a:lnTo>
                <a:lnTo>
                  <a:pt x="0" y="142504"/>
                </a:lnTo>
                <a:lnTo>
                  <a:pt x="28500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71473" y="2408084"/>
            <a:ext cx="1785950" cy="1306673"/>
          </a:xfrm>
          <a:custGeom>
            <a:avLst/>
            <a:gdLst>
              <a:gd name="connsiteX0" fmla="*/ 593766 w 2458192"/>
              <a:gd name="connsiteY0" fmla="*/ 0 h 1389413"/>
              <a:gd name="connsiteX1" fmla="*/ 0 w 2458192"/>
              <a:gd name="connsiteY1" fmla="*/ 1389413 h 1389413"/>
              <a:gd name="connsiteX2" fmla="*/ 2434442 w 2458192"/>
              <a:gd name="connsiteY2" fmla="*/ 1223159 h 1389413"/>
              <a:gd name="connsiteX3" fmla="*/ 2458192 w 2458192"/>
              <a:gd name="connsiteY3" fmla="*/ 35626 h 1389413"/>
              <a:gd name="connsiteX4" fmla="*/ 593766 w 2458192"/>
              <a:gd name="connsiteY4" fmla="*/ 0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8192" h="1389413">
                <a:moveTo>
                  <a:pt x="593766" y="0"/>
                </a:moveTo>
                <a:lnTo>
                  <a:pt x="0" y="1389413"/>
                </a:lnTo>
                <a:lnTo>
                  <a:pt x="2434442" y="1223159"/>
                </a:lnTo>
                <a:lnTo>
                  <a:pt x="2458192" y="35626"/>
                </a:lnTo>
                <a:lnTo>
                  <a:pt x="59376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8" name="矩形 7"/>
          <p:cNvSpPr/>
          <p:nvPr/>
        </p:nvSpPr>
        <p:spPr>
          <a:xfrm>
            <a:off x="807903" y="278606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企业平台趋势推动</a:t>
            </a:r>
            <a:endParaRPr lang="en-US" altLang="zh-CN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10007436">
            <a:off x="6794331" y="2352295"/>
            <a:ext cx="1512295" cy="1497533"/>
          </a:xfrm>
          <a:custGeom>
            <a:avLst/>
            <a:gdLst>
              <a:gd name="connsiteX0" fmla="*/ 0 w 2208810"/>
              <a:gd name="connsiteY0" fmla="*/ 201881 h 1828800"/>
              <a:gd name="connsiteX1" fmla="*/ 11875 w 2208810"/>
              <a:gd name="connsiteY1" fmla="*/ 1816925 h 1828800"/>
              <a:gd name="connsiteX2" fmla="*/ 1638795 w 2208810"/>
              <a:gd name="connsiteY2" fmla="*/ 1828800 h 1828800"/>
              <a:gd name="connsiteX3" fmla="*/ 2208810 w 2208810"/>
              <a:gd name="connsiteY3" fmla="*/ 0 h 1828800"/>
              <a:gd name="connsiteX4" fmla="*/ 0 w 2208810"/>
              <a:gd name="connsiteY4" fmla="*/ 201881 h 1828800"/>
              <a:gd name="connsiteX0" fmla="*/ 0 w 1910261"/>
              <a:gd name="connsiteY0" fmla="*/ 0 h 1626919"/>
              <a:gd name="connsiteX1" fmla="*/ 11875 w 1910261"/>
              <a:gd name="connsiteY1" fmla="*/ 1615044 h 1626919"/>
              <a:gd name="connsiteX2" fmla="*/ 1638795 w 1910261"/>
              <a:gd name="connsiteY2" fmla="*/ 1626919 h 1626919"/>
              <a:gd name="connsiteX3" fmla="*/ 1910261 w 1910261"/>
              <a:gd name="connsiteY3" fmla="*/ 141285 h 1626919"/>
              <a:gd name="connsiteX4" fmla="*/ 0 w 1910261"/>
              <a:gd name="connsiteY4" fmla="*/ 0 h 1626919"/>
              <a:gd name="connsiteX0" fmla="*/ 0 w 1910261"/>
              <a:gd name="connsiteY0" fmla="*/ 0 h 1798534"/>
              <a:gd name="connsiteX1" fmla="*/ 11875 w 1910261"/>
              <a:gd name="connsiteY1" fmla="*/ 1786659 h 1798534"/>
              <a:gd name="connsiteX2" fmla="*/ 1638795 w 1910261"/>
              <a:gd name="connsiteY2" fmla="*/ 1798534 h 1798534"/>
              <a:gd name="connsiteX3" fmla="*/ 1910261 w 1910261"/>
              <a:gd name="connsiteY3" fmla="*/ 312900 h 1798534"/>
              <a:gd name="connsiteX4" fmla="*/ 0 w 1910261"/>
              <a:gd name="connsiteY4" fmla="*/ 0 h 179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261" h="1798534">
                <a:moveTo>
                  <a:pt x="0" y="0"/>
                </a:moveTo>
                <a:cubicBezTo>
                  <a:pt x="3958" y="538348"/>
                  <a:pt x="7917" y="1248311"/>
                  <a:pt x="11875" y="1786659"/>
                </a:cubicBezTo>
                <a:lnTo>
                  <a:pt x="1638795" y="1798534"/>
                </a:lnTo>
                <a:lnTo>
                  <a:pt x="1910261" y="3129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9454" y="283547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资本市场要求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21325849">
            <a:off x="2859285" y="3986458"/>
            <a:ext cx="391885" cy="385802"/>
          </a:xfrm>
          <a:custGeom>
            <a:avLst/>
            <a:gdLst>
              <a:gd name="connsiteX0" fmla="*/ 0 w 391885"/>
              <a:gd name="connsiteY0" fmla="*/ 95002 h 308758"/>
              <a:gd name="connsiteX1" fmla="*/ 391885 w 391885"/>
              <a:gd name="connsiteY1" fmla="*/ 308758 h 308758"/>
              <a:gd name="connsiteX2" fmla="*/ 166254 w 391885"/>
              <a:gd name="connsiteY2" fmla="*/ 0 h 308758"/>
              <a:gd name="connsiteX3" fmla="*/ 0 w 391885"/>
              <a:gd name="connsiteY3" fmla="*/ 95002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" h="308758">
                <a:moveTo>
                  <a:pt x="0" y="95002"/>
                </a:moveTo>
                <a:lnTo>
                  <a:pt x="391885" y="308758"/>
                </a:lnTo>
                <a:lnTo>
                  <a:pt x="166254" y="0"/>
                </a:lnTo>
                <a:lnTo>
                  <a:pt x="0" y="9500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859285" y="3630330"/>
            <a:ext cx="581891" cy="504511"/>
          </a:xfrm>
          <a:custGeom>
            <a:avLst/>
            <a:gdLst>
              <a:gd name="connsiteX0" fmla="*/ 71252 w 581891"/>
              <a:gd name="connsiteY0" fmla="*/ 23751 h 403761"/>
              <a:gd name="connsiteX1" fmla="*/ 0 w 581891"/>
              <a:gd name="connsiteY1" fmla="*/ 403761 h 403761"/>
              <a:gd name="connsiteX2" fmla="*/ 581891 w 581891"/>
              <a:gd name="connsiteY2" fmla="*/ 0 h 403761"/>
              <a:gd name="connsiteX3" fmla="*/ 71252 w 581891"/>
              <a:gd name="connsiteY3" fmla="*/ 23751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91" h="403761">
                <a:moveTo>
                  <a:pt x="71252" y="23751"/>
                </a:moveTo>
                <a:lnTo>
                  <a:pt x="0" y="403761"/>
                </a:lnTo>
                <a:lnTo>
                  <a:pt x="581891" y="0"/>
                </a:lnTo>
                <a:lnTo>
                  <a:pt x="71252" y="237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583225" y="3874030"/>
            <a:ext cx="548536" cy="486888"/>
          </a:xfrm>
          <a:custGeom>
            <a:avLst/>
            <a:gdLst>
              <a:gd name="connsiteX0" fmla="*/ 332509 w 463137"/>
              <a:gd name="connsiteY0" fmla="*/ 0 h 486888"/>
              <a:gd name="connsiteX1" fmla="*/ 0 w 463137"/>
              <a:gd name="connsiteY1" fmla="*/ 486888 h 486888"/>
              <a:gd name="connsiteX2" fmla="*/ 463137 w 463137"/>
              <a:gd name="connsiteY2" fmla="*/ 142504 h 486888"/>
              <a:gd name="connsiteX3" fmla="*/ 332509 w 463137"/>
              <a:gd name="connsiteY3" fmla="*/ 0 h 4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37" h="486888">
                <a:moveTo>
                  <a:pt x="332509" y="0"/>
                </a:moveTo>
                <a:lnTo>
                  <a:pt x="0" y="486888"/>
                </a:lnTo>
                <a:lnTo>
                  <a:pt x="463137" y="142504"/>
                </a:lnTo>
                <a:lnTo>
                  <a:pt x="33250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834877" y="3719649"/>
            <a:ext cx="308759" cy="320634"/>
          </a:xfrm>
          <a:custGeom>
            <a:avLst/>
            <a:gdLst>
              <a:gd name="connsiteX0" fmla="*/ 0 w 308759"/>
              <a:gd name="connsiteY0" fmla="*/ 0 h 320634"/>
              <a:gd name="connsiteX1" fmla="*/ 285008 w 308759"/>
              <a:gd name="connsiteY1" fmla="*/ 320634 h 320634"/>
              <a:gd name="connsiteX2" fmla="*/ 308759 w 308759"/>
              <a:gd name="connsiteY2" fmla="*/ 0 h 320634"/>
              <a:gd name="connsiteX3" fmla="*/ 0 w 308759"/>
              <a:gd name="connsiteY3" fmla="*/ 0 h 32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59" h="320634">
                <a:moveTo>
                  <a:pt x="0" y="0"/>
                </a:moveTo>
                <a:lnTo>
                  <a:pt x="285008" y="320634"/>
                </a:lnTo>
                <a:lnTo>
                  <a:pt x="3087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21370147">
            <a:off x="4190526" y="3779198"/>
            <a:ext cx="510639" cy="427512"/>
          </a:xfrm>
          <a:custGeom>
            <a:avLst/>
            <a:gdLst>
              <a:gd name="connsiteX0" fmla="*/ 296883 w 510639"/>
              <a:gd name="connsiteY0" fmla="*/ 0 h 427512"/>
              <a:gd name="connsiteX1" fmla="*/ 0 w 510639"/>
              <a:gd name="connsiteY1" fmla="*/ 427512 h 427512"/>
              <a:gd name="connsiteX2" fmla="*/ 510639 w 510639"/>
              <a:gd name="connsiteY2" fmla="*/ 59377 h 427512"/>
              <a:gd name="connsiteX3" fmla="*/ 296883 w 510639"/>
              <a:gd name="connsiteY3" fmla="*/ 0 h 4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9" h="427512">
                <a:moveTo>
                  <a:pt x="296883" y="0"/>
                </a:moveTo>
                <a:lnTo>
                  <a:pt x="0" y="427512"/>
                </a:lnTo>
                <a:lnTo>
                  <a:pt x="510639" y="59377"/>
                </a:lnTo>
                <a:lnTo>
                  <a:pt x="29688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22391" y="3636694"/>
            <a:ext cx="866899" cy="190005"/>
          </a:xfrm>
          <a:custGeom>
            <a:avLst/>
            <a:gdLst>
              <a:gd name="connsiteX0" fmla="*/ 0 w 866899"/>
              <a:gd name="connsiteY0" fmla="*/ 0 h 190005"/>
              <a:gd name="connsiteX1" fmla="*/ 866899 w 866899"/>
              <a:gd name="connsiteY1" fmla="*/ 0 h 190005"/>
              <a:gd name="connsiteX2" fmla="*/ 866899 w 866899"/>
              <a:gd name="connsiteY2" fmla="*/ 190005 h 190005"/>
              <a:gd name="connsiteX3" fmla="*/ 95003 w 866899"/>
              <a:gd name="connsiteY3" fmla="*/ 11875 h 190005"/>
              <a:gd name="connsiteX4" fmla="*/ 71252 w 866899"/>
              <a:gd name="connsiteY4" fmla="*/ 11875 h 190005"/>
              <a:gd name="connsiteX5" fmla="*/ 71252 w 866899"/>
              <a:gd name="connsiteY5" fmla="*/ 11875 h 1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99" h="190005">
                <a:moveTo>
                  <a:pt x="0" y="0"/>
                </a:moveTo>
                <a:lnTo>
                  <a:pt x="866899" y="0"/>
                </a:lnTo>
                <a:lnTo>
                  <a:pt x="866899" y="190005"/>
                </a:lnTo>
                <a:lnTo>
                  <a:pt x="95003" y="11875"/>
                </a:lnTo>
                <a:lnTo>
                  <a:pt x="71252" y="11875"/>
                </a:lnTo>
                <a:lnTo>
                  <a:pt x="71252" y="11875"/>
                </a:ln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714744" y="2285998"/>
            <a:ext cx="1643074" cy="1344223"/>
          </a:xfrm>
          <a:custGeom>
            <a:avLst/>
            <a:gdLst>
              <a:gd name="connsiteX0" fmla="*/ 522514 w 2410691"/>
              <a:gd name="connsiteY0" fmla="*/ 0 h 1745673"/>
              <a:gd name="connsiteX1" fmla="*/ 0 w 2410691"/>
              <a:gd name="connsiteY1" fmla="*/ 1745673 h 1745673"/>
              <a:gd name="connsiteX2" fmla="*/ 1888176 w 2410691"/>
              <a:gd name="connsiteY2" fmla="*/ 1745673 h 1745673"/>
              <a:gd name="connsiteX3" fmla="*/ 2410691 w 2410691"/>
              <a:gd name="connsiteY3" fmla="*/ 11875 h 1745673"/>
              <a:gd name="connsiteX4" fmla="*/ 522514 w 2410691"/>
              <a:gd name="connsiteY4" fmla="*/ 0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691" h="1745673">
                <a:moveTo>
                  <a:pt x="522514" y="0"/>
                </a:moveTo>
                <a:lnTo>
                  <a:pt x="0" y="1745673"/>
                </a:lnTo>
                <a:lnTo>
                  <a:pt x="1888176" y="1745673"/>
                </a:lnTo>
                <a:lnTo>
                  <a:pt x="2410691" y="11875"/>
                </a:lnTo>
                <a:lnTo>
                  <a:pt x="52251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    客户需求必然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2496224" y="2289422"/>
            <a:ext cx="1432834" cy="1376433"/>
          </a:xfrm>
          <a:custGeom>
            <a:avLst/>
            <a:gdLst>
              <a:gd name="connsiteX0" fmla="*/ 0 w 2208810"/>
              <a:gd name="connsiteY0" fmla="*/ 201881 h 1828800"/>
              <a:gd name="connsiteX1" fmla="*/ 11875 w 2208810"/>
              <a:gd name="connsiteY1" fmla="*/ 1816925 h 1828800"/>
              <a:gd name="connsiteX2" fmla="*/ 1638795 w 2208810"/>
              <a:gd name="connsiteY2" fmla="*/ 1828800 h 1828800"/>
              <a:gd name="connsiteX3" fmla="*/ 2208810 w 2208810"/>
              <a:gd name="connsiteY3" fmla="*/ 0 h 1828800"/>
              <a:gd name="connsiteX4" fmla="*/ 0 w 2208810"/>
              <a:gd name="connsiteY4" fmla="*/ 201881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10" h="1828800">
                <a:moveTo>
                  <a:pt x="0" y="201881"/>
                </a:moveTo>
                <a:cubicBezTo>
                  <a:pt x="3958" y="740229"/>
                  <a:pt x="7917" y="1278577"/>
                  <a:pt x="11875" y="1816925"/>
                </a:cubicBezTo>
                <a:lnTo>
                  <a:pt x="1638795" y="1828800"/>
                </a:lnTo>
                <a:lnTo>
                  <a:pt x="2208810" y="0"/>
                </a:lnTo>
                <a:lnTo>
                  <a:pt x="0" y="20188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服务转型推动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429256" y="2239760"/>
            <a:ext cx="1371492" cy="1497533"/>
          </a:xfrm>
          <a:custGeom>
            <a:avLst/>
            <a:gdLst>
              <a:gd name="connsiteX0" fmla="*/ 0 w 2208810"/>
              <a:gd name="connsiteY0" fmla="*/ 201881 h 1828800"/>
              <a:gd name="connsiteX1" fmla="*/ 11875 w 2208810"/>
              <a:gd name="connsiteY1" fmla="*/ 1816925 h 1828800"/>
              <a:gd name="connsiteX2" fmla="*/ 1638795 w 2208810"/>
              <a:gd name="connsiteY2" fmla="*/ 1828800 h 1828800"/>
              <a:gd name="connsiteX3" fmla="*/ 2208810 w 2208810"/>
              <a:gd name="connsiteY3" fmla="*/ 0 h 1828800"/>
              <a:gd name="connsiteX4" fmla="*/ 0 w 2208810"/>
              <a:gd name="connsiteY4" fmla="*/ 201881 h 1828800"/>
              <a:gd name="connsiteX0" fmla="*/ 0 w 1910261"/>
              <a:gd name="connsiteY0" fmla="*/ 0 h 1626919"/>
              <a:gd name="connsiteX1" fmla="*/ 11875 w 1910261"/>
              <a:gd name="connsiteY1" fmla="*/ 1615044 h 1626919"/>
              <a:gd name="connsiteX2" fmla="*/ 1638795 w 1910261"/>
              <a:gd name="connsiteY2" fmla="*/ 1626919 h 1626919"/>
              <a:gd name="connsiteX3" fmla="*/ 1910261 w 1910261"/>
              <a:gd name="connsiteY3" fmla="*/ 141285 h 1626919"/>
              <a:gd name="connsiteX4" fmla="*/ 0 w 1910261"/>
              <a:gd name="connsiteY4" fmla="*/ 0 h 1626919"/>
              <a:gd name="connsiteX0" fmla="*/ 0 w 1910261"/>
              <a:gd name="connsiteY0" fmla="*/ 0 h 1798534"/>
              <a:gd name="connsiteX1" fmla="*/ 11875 w 1910261"/>
              <a:gd name="connsiteY1" fmla="*/ 1786659 h 1798534"/>
              <a:gd name="connsiteX2" fmla="*/ 1638795 w 1910261"/>
              <a:gd name="connsiteY2" fmla="*/ 1798534 h 1798534"/>
              <a:gd name="connsiteX3" fmla="*/ 1910261 w 1910261"/>
              <a:gd name="connsiteY3" fmla="*/ 312900 h 1798534"/>
              <a:gd name="connsiteX4" fmla="*/ 0 w 1910261"/>
              <a:gd name="connsiteY4" fmla="*/ 0 h 179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261" h="1798534">
                <a:moveTo>
                  <a:pt x="0" y="0"/>
                </a:moveTo>
                <a:cubicBezTo>
                  <a:pt x="3958" y="538348"/>
                  <a:pt x="7917" y="1248311"/>
                  <a:pt x="11875" y="1786659"/>
                </a:cubicBezTo>
                <a:lnTo>
                  <a:pt x="1638795" y="1798534"/>
                </a:lnTo>
                <a:lnTo>
                  <a:pt x="1910261" y="3129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利润升级必然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 rot="17977660">
            <a:off x="1623490" y="3658659"/>
            <a:ext cx="720172" cy="612263"/>
          </a:xfrm>
          <a:custGeom>
            <a:avLst/>
            <a:gdLst>
              <a:gd name="connsiteX0" fmla="*/ 296883 w 510639"/>
              <a:gd name="connsiteY0" fmla="*/ 0 h 427512"/>
              <a:gd name="connsiteX1" fmla="*/ 0 w 510639"/>
              <a:gd name="connsiteY1" fmla="*/ 427512 h 427512"/>
              <a:gd name="connsiteX2" fmla="*/ 510639 w 510639"/>
              <a:gd name="connsiteY2" fmla="*/ 59377 h 427512"/>
              <a:gd name="connsiteX3" fmla="*/ 296883 w 510639"/>
              <a:gd name="connsiteY3" fmla="*/ 0 h 4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9" h="427512">
                <a:moveTo>
                  <a:pt x="296883" y="0"/>
                </a:moveTo>
                <a:lnTo>
                  <a:pt x="0" y="427512"/>
                </a:lnTo>
                <a:lnTo>
                  <a:pt x="510639" y="59377"/>
                </a:lnTo>
                <a:lnTo>
                  <a:pt x="29688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rot="9662595">
            <a:off x="1483169" y="3493224"/>
            <a:ext cx="866899" cy="190005"/>
          </a:xfrm>
          <a:custGeom>
            <a:avLst/>
            <a:gdLst>
              <a:gd name="connsiteX0" fmla="*/ 0 w 866899"/>
              <a:gd name="connsiteY0" fmla="*/ 0 h 190005"/>
              <a:gd name="connsiteX1" fmla="*/ 866899 w 866899"/>
              <a:gd name="connsiteY1" fmla="*/ 0 h 190005"/>
              <a:gd name="connsiteX2" fmla="*/ 866899 w 866899"/>
              <a:gd name="connsiteY2" fmla="*/ 190005 h 190005"/>
              <a:gd name="connsiteX3" fmla="*/ 95003 w 866899"/>
              <a:gd name="connsiteY3" fmla="*/ 11875 h 190005"/>
              <a:gd name="connsiteX4" fmla="*/ 71252 w 866899"/>
              <a:gd name="connsiteY4" fmla="*/ 11875 h 190005"/>
              <a:gd name="connsiteX5" fmla="*/ 71252 w 866899"/>
              <a:gd name="connsiteY5" fmla="*/ 11875 h 1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99" h="190005">
                <a:moveTo>
                  <a:pt x="0" y="0"/>
                </a:moveTo>
                <a:lnTo>
                  <a:pt x="866899" y="0"/>
                </a:lnTo>
                <a:lnTo>
                  <a:pt x="866899" y="190005"/>
                </a:lnTo>
                <a:lnTo>
                  <a:pt x="95003" y="11875"/>
                </a:lnTo>
                <a:lnTo>
                  <a:pt x="71252" y="11875"/>
                </a:lnTo>
                <a:lnTo>
                  <a:pt x="71252" y="11875"/>
                </a:ln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6141440">
            <a:off x="6690294" y="4036592"/>
            <a:ext cx="391885" cy="385802"/>
          </a:xfrm>
          <a:custGeom>
            <a:avLst/>
            <a:gdLst>
              <a:gd name="connsiteX0" fmla="*/ 0 w 391885"/>
              <a:gd name="connsiteY0" fmla="*/ 95002 h 308758"/>
              <a:gd name="connsiteX1" fmla="*/ 391885 w 391885"/>
              <a:gd name="connsiteY1" fmla="*/ 308758 h 308758"/>
              <a:gd name="connsiteX2" fmla="*/ 166254 w 391885"/>
              <a:gd name="connsiteY2" fmla="*/ 0 h 308758"/>
              <a:gd name="connsiteX3" fmla="*/ 0 w 391885"/>
              <a:gd name="connsiteY3" fmla="*/ 95002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" h="308758">
                <a:moveTo>
                  <a:pt x="0" y="95002"/>
                </a:moveTo>
                <a:lnTo>
                  <a:pt x="391885" y="308758"/>
                </a:lnTo>
                <a:lnTo>
                  <a:pt x="166254" y="0"/>
                </a:lnTo>
                <a:lnTo>
                  <a:pt x="0" y="9500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858016" y="3714758"/>
            <a:ext cx="581891" cy="504511"/>
          </a:xfrm>
          <a:custGeom>
            <a:avLst/>
            <a:gdLst>
              <a:gd name="connsiteX0" fmla="*/ 71252 w 581891"/>
              <a:gd name="connsiteY0" fmla="*/ 23751 h 403761"/>
              <a:gd name="connsiteX1" fmla="*/ 0 w 581891"/>
              <a:gd name="connsiteY1" fmla="*/ 403761 h 403761"/>
              <a:gd name="connsiteX2" fmla="*/ 581891 w 581891"/>
              <a:gd name="connsiteY2" fmla="*/ 0 h 403761"/>
              <a:gd name="connsiteX3" fmla="*/ 71252 w 581891"/>
              <a:gd name="connsiteY3" fmla="*/ 23751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91" h="403761">
                <a:moveTo>
                  <a:pt x="71252" y="23751"/>
                </a:moveTo>
                <a:lnTo>
                  <a:pt x="0" y="403761"/>
                </a:lnTo>
                <a:lnTo>
                  <a:pt x="581891" y="0"/>
                </a:lnTo>
                <a:lnTo>
                  <a:pt x="71252" y="237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7158" y="100011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仓储平台化的条件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04436" y="2086122"/>
            <a:ext cx="3008312" cy="72390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69030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员工团队升级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04436" y="2945875"/>
            <a:ext cx="3008312" cy="91176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legacyPerspective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69030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网路拓宽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3836" y="2086122"/>
            <a:ext cx="2789237" cy="72390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69030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自身硬件升级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836" y="2945874"/>
            <a:ext cx="2789237" cy="91176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legacyPerspective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69030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软件系统化升级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WMS/PMS/OMS/ERP)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548561" y="2583010"/>
            <a:ext cx="1878012" cy="183515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平台化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8596" y="85723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仓储资源平台化的要素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同心圆 3"/>
          <p:cNvSpPr/>
          <p:nvPr/>
        </p:nvSpPr>
        <p:spPr bwMode="auto">
          <a:xfrm>
            <a:off x="2941795" y="2368911"/>
            <a:ext cx="2296989" cy="2243824"/>
          </a:xfrm>
          <a:prstGeom prst="donut">
            <a:avLst>
              <a:gd name="adj" fmla="val 8900"/>
            </a:avLst>
          </a:prstGeom>
          <a:solidFill>
            <a:srgbClr val="DBDBD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5" name="同心圆 4"/>
          <p:cNvSpPr/>
          <p:nvPr/>
        </p:nvSpPr>
        <p:spPr bwMode="auto">
          <a:xfrm>
            <a:off x="2643174" y="1722803"/>
            <a:ext cx="3500462" cy="3420715"/>
          </a:xfrm>
          <a:prstGeom prst="donut">
            <a:avLst>
              <a:gd name="adj" fmla="val 8900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20393" y="2412579"/>
            <a:ext cx="142876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328319" y="2378711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9939" y="2266001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入网全国，跨界融合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4979" y="22304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线上线下同步进行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一键服务全程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306620" y="3302001"/>
            <a:ext cx="642942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214546" y="3268133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4253" y="3087687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功能弱化仓储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强化一体化服务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54789" y="329353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引入资本、增强服务能力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69578" y="4007914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标准化、规范化、统一化落地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9939" y="3944943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系统化软件全程服务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37327" y="4087819"/>
            <a:ext cx="92869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345253" y="4053951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4723343" y="2587621"/>
            <a:ext cx="142876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152103" y="2553753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009095" y="3444877"/>
            <a:ext cx="142876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37855" y="3411009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4723343" y="4159257"/>
            <a:ext cx="142876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6152103" y="4125389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143240" y="2714626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平台化</a:t>
            </a:r>
            <a:endParaRPr lang="en-US" altLang="zh-CN" sz="48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要素</a:t>
            </a:r>
            <a:endParaRPr lang="zh-CN" alt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0188" y="0"/>
            <a:ext cx="7643812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1142990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仓储平台化的意义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42910" y="285734"/>
            <a:ext cx="6643734" cy="19288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-20654"/>
            <a:ext cx="714380" cy="7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487997" y="3429006"/>
            <a:ext cx="6412230" cy="13504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解决企业互联网化后的产业链畅通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5401" y="2143122"/>
            <a:ext cx="2598737" cy="469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全国再无单功能仓储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68751" y="2143121"/>
            <a:ext cx="3736975" cy="684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仓储业务的地域限制性打开，实现正在的开放式仓储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5401" y="2684460"/>
            <a:ext cx="2598737" cy="714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仓储盈利模式由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单一化向一体化服务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64008" y="2898774"/>
            <a:ext cx="3736975" cy="500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仓储的平台化直接推动运、配的一体化和网络化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286512" y="500048"/>
            <a:ext cx="21226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smtClean="0">
                <a:solidFill>
                  <a:schemeClr val="bg1"/>
                </a:solidFill>
                <a:latin typeface="Agency FB" pitchFamily="34" charset="0"/>
              </a:rPr>
              <a:t>C</a:t>
            </a:r>
            <a:r>
              <a:rPr lang="en-US" altLang="zh-CN" sz="3600" smtClean="0">
                <a:solidFill>
                  <a:schemeClr val="bg1"/>
                </a:solidFill>
                <a:latin typeface="Agency FB" pitchFamily="34" charset="0"/>
              </a:rPr>
              <a:t>ONTENTS</a:t>
            </a:r>
            <a:endParaRPr lang="zh-CN" alt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938979" y="76443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42116" y="1789883"/>
            <a:ext cx="799083" cy="79908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>
            <a:off x="1946172" y="2077915"/>
            <a:ext cx="473531" cy="4735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33038" y="2035296"/>
            <a:ext cx="365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2</a:t>
            </a:r>
            <a:endParaRPr lang="zh-CN" altLang="en-US" sz="32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7115193" y="1552568"/>
            <a:ext cx="10715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490476" y="2084814"/>
            <a:ext cx="122413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PART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2357436"/>
            <a:ext cx="20922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行业背景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中仓网</a:t>
            </a:r>
            <a:endParaRPr lang="en-US" altLang="zh-CN" sz="20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6200000" flipH="1">
            <a:off x="1748409" y="2891430"/>
            <a:ext cx="1636843" cy="98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516</Words>
  <Application>Microsoft Office PowerPoint</Application>
  <PresentationFormat>全屏显示(16:9)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自定义设计方案</vt:lpstr>
      <vt:lpstr>中仓网助力              仓储资源平台化    </vt:lpstr>
      <vt:lpstr>幻灯片 2</vt:lpstr>
      <vt:lpstr>中国仓储的未来</vt:lpstr>
      <vt:lpstr>幻灯片 4</vt:lpstr>
      <vt:lpstr>仓储为什么要平台化</vt:lpstr>
      <vt:lpstr>仓储平台化的条件</vt:lpstr>
      <vt:lpstr>仓储资源平台化的要素</vt:lpstr>
      <vt:lpstr>幻灯片 8</vt:lpstr>
      <vt:lpstr>幻灯片 9</vt:lpstr>
      <vt:lpstr>幻灯片 10</vt:lpstr>
      <vt:lpstr>幻灯片 11</vt:lpstr>
      <vt:lpstr>幻灯片 12</vt:lpstr>
      <vt:lpstr>中仓网如何推动仓储资源平台化 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仓储资源平台化</dc:title>
  <cp:lastModifiedBy>微软用户</cp:lastModifiedBy>
  <cp:revision>76</cp:revision>
  <dcterms:modified xsi:type="dcterms:W3CDTF">2015-11-11T02:28:02Z</dcterms:modified>
</cp:coreProperties>
</file>