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charts/chart2.xml" ContentType="application/vnd.openxmlformats-officedocument.drawingml.chart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Slides/notesSlide2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type="screen16x9" cy="51435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FFFFFF"/>
    <a:srgbClr val="F09B34"/>
    <a:srgbClr val="EBEBEB"/>
    <a:srgbClr val="FAD85D"/>
    <a:srgbClr val="6C7F90"/>
    <a:srgbClr val="6CD85D"/>
    <a:srgbClr val="444444"/>
    <a:srgbClr val="2E4860"/>
    <a:srgbClr val="232323"/>
    <a:srgbClr val="F8C9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15662" autoAdjust="0"/>
    <p:restoredTop sz="96000" autoAdjust="0"/>
  </p:normalViewPr>
  <p:slideViewPr>
    <p:cSldViewPr showGuides="1" snapToGrid="0">
      <p:cViewPr varScale="1">
        <p:scale>
          <a:sx n="92" d="100"/>
          <a:sy n="92" d="100"/>
        </p:scale>
        <p:origin x="750" y="90"/>
      </p:cViewPr>
      <p:guideLst>
        <p:guide orient="horz" pos="1583"/>
        <p:guide pos="29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tableStyles" Target="tableStyles.xml"/><Relationship Id="rId22" Type="http://schemas.openxmlformats.org/officeDocument/2006/relationships/presProps" Target="presProps.xml"/><Relationship Id="rId23" Type="http://schemas.openxmlformats.org/officeDocument/2006/relationships/viewProps" Target="viewProps.xml"/></Relationships>
</file>

<file path=ppt/charts/_rels/chart1.xml.rels><?xml version="1.0" encoding="UTF-8" standalone="yes"?>
<Relationships xmlns="http://schemas.openxmlformats.org/package/2006/relationships"><Relationship Id="rId1" Type="http://schemas.openxmlformats.org/officeDocument/2006/relationships/oleObject" Target="file:///C:\Users\Wang%20Pujie\Desktop\&#26032;&#24314;%20Microsoft%20Excel%20&#24037;&#20316;&#34920;.xls" TargetMode="External"/></Relationships>
</file>

<file path=ppt/charts/_rels/chart2.xml.rels><?xml version="1.0" encoding="UTF-8" standalone="yes"?>
<Relationships xmlns="http://schemas.openxmlformats.org/package/2006/relationships"><Relationship Id="rId1" Type="http://schemas.openxmlformats.org/officeDocument/2006/relationships/oleObject" Target="file:///C:\Users\Wang%20Pujie\Desktop\&#26032;&#24314;%20Microsoft%20Excel%20&#24037;&#20316;&#34920;.xls" TargetMode="External"/></Relationships>
</file>

<file path=ppt/charts/_rels/chart3.xml.rels><?xml version="1.0" encoding="UTF-8" standalone="yes"?>
<Relationships xmlns="http://schemas.openxmlformats.org/package/2006/relationships"><Relationship Id="rId1" Type="http://schemas.openxmlformats.org/officeDocument/2006/relationships/oleObject" Target="file:///C:\Users\Wang%20Pujie\Desktop\&#26032;&#24314;%20Microsoft%20Excel%20&#24037;&#20316;&#34920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0"/>
  <mc:AlternateContent xmlns:mc="http://schemas.openxmlformats.org/markup-compatibility/2006">
    <mc:Choice xmlns:c14="http://schemas.microsoft.com/office/drawing/2007/8/2/chart" Requires="c14">
      <c14:style val="102"/>
    </mc:Choice>
  </mc:AlternateContent>
  <c:chart>
    <c:title>
      <c:tx>
        <c:rich>
          <a:bodyPr rot="0" vert="horz"/>
          <a:lstStyle/>
          <a:p>
            <a:pPr>
              <a:defRPr sz="1400" b="1" i="0" u="none" strike="noStrike">
                <a:solidFill>
                  <a:srgbClr val="595959"/>
                </a:solidFill>
              </a:defRPr>
            </a:pPr>
            <a:r>
              <a:rPr/>
              <a:t>2014年中国并购市场</a:t>
            </a:r>
          </a:p>
        </c:rich>
      </c:tx>
      <c:overlay val="0"/>
      <c:spPr>
        <a:noFill/>
        <a:ln w="9525">
          <a:noFill/>
        </a:ln>
      </c:spPr>
    </c:title>
    <c:plotArea>
      <c:layout/>
      <c:pieChart>
        <c:varyColors val="1"/>
        <c:ser>
          <c:idx val="0"/>
          <c:order val="0"/>
          <c:dPt>
            <c:idx val="0"/>
            <c:spPr>
              <a:solidFill>
                <a:srgbClr val="4F81BD"/>
              </a:solidFill>
              <a:ln w="25400">
                <a:solidFill>
                  <a:srgbClr val="FFFFFF"/>
                </a:solidFill>
                <a:prstDash val="solid"/>
              </a:ln>
            </c:spPr>
          </c:dPt>
          <c:dPt>
            <c:idx val="1"/>
            <c:spPr>
              <a:solidFill>
                <a:srgbClr val="C0504D"/>
              </a:solidFill>
              <a:ln w="25400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08931982960194368"/>
                  <c:y val="0.032770102571065975"/>
                </c:manualLayout>
              </c:layout>
              <c:spPr>
                <a:noFill/>
                <a:ln w="9525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>
                      <a:solidFill>
                        <a:srgbClr val="404040"/>
                      </a:solidFill>
                    </a:defRPr>
                  </a:pPr>
                </a:p>
              </c:txPr>
              <c:tx>
                <c:rich>
                  <a:bodyPr rot="0" vert="horz"/>
                  <a:lstStyle/>
                  <a:p>
                    <a:pPr>
                      <a:defRPr sz="900" b="0" i="0" u="none" strike="noStrike">
                        <a:solidFill>
                          <a:srgbClr val="404040"/>
                        </a:solidFill>
                      </a:defRPr>
                    </a:pPr>
                    <a:r>
                      <a:rPr/>
                      <a:t>起披露金额</a:t>
                    </a:r>
                  </a:p>
                </c:rich>
              </c:tx>
              <c:showBubbleSize val="0"/>
              <c:showCatName val="0"/>
              <c:showLegendKey val="0"/>
              <c:showPercent val="0"/>
              <c:showSerName val="0"/>
              <c:showVal val="1"/>
              <c:separator>,</c:separator>
            </c:dLbl>
            <c:dLbl>
              <c:idx val="1"/>
              <c:layout>
                <c:manualLayout>
                  <c:x val="-0.10620389430810621"/>
                  <c:y val="-0.03580165959926939"/>
                </c:manualLayout>
              </c:layout>
              <c:spPr>
                <a:noFill/>
                <a:ln w="9525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>
                      <a:solidFill>
                        <a:srgbClr val="404040"/>
                      </a:solidFill>
                    </a:defRPr>
                  </a:pPr>
                </a:p>
              </c:txPr>
              <c:tx>
                <c:rich>
                  <a:bodyPr rot="0" vert="horz"/>
                  <a:lstStyle/>
                  <a:p>
                    <a:pPr>
                      <a:defRPr sz="900" b="0" i="0" u="none" strike="noStrike">
                        <a:solidFill>
                          <a:srgbClr val="404040"/>
                        </a:solidFill>
                      </a:defRPr>
                    </a:pPr>
                    <a:r>
                      <a:rPr/>
                      <a:t>起未披露金额
</a:t>
                    </a:r>
                  </a:p>
                </c:rich>
              </c:tx>
              <c:showBubbleSize val="0"/>
              <c:showCatName val="0"/>
              <c:showLegendKey val="0"/>
              <c:showPercent val="0"/>
              <c:showSerName val="0"/>
              <c:showVal val="1"/>
              <c:separator>,</c:separator>
            </c:dLbl>
            <c:spPr>
              <a:noFill/>
              <a:ln w="9525">
                <a:noFill/>
              </a:ln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04040"/>
                    </a:solidFill>
                  </a:defRPr>
                </a:pPr>
              </a:p>
            </c:txPr>
            <c:showBubbleSize val="0"/>
            <c:showCatName val="0"/>
            <c:showLegendKey val="0"/>
            <c:showPercent val="0"/>
            <c:showSerName val="0"/>
            <c:showVal val="1"/>
            <c:separator>,</c:separator>
          </c:dLbls>
          <c:cat>
            <c:strLit>
              <c:ptCount val="2"/>
              <c:pt idx="0">
                <c:v>披露金额</c:v>
              </c:pt>
              <c:pt idx="1">
                <c:v>未披露金额</c:v>
              </c:pt>
            </c:strLit>
          </c:cat>
          <c:val>
            <c:numLit>
              <c:ptCount val="2"/>
              <c:pt idx="0">
                <c:v>884.0</c:v>
              </c:pt>
              <c:pt idx="1">
                <c:v>80.0</c:v>
              </c:pt>
            </c:numLit>
          </c:val>
        </c:ser>
        <c:dLbls>
          <c:spPr>
            <a:noFill/>
            <a:ln w="9525">
              <a:noFill/>
            </a:ln>
          </c:spPr>
          <c:showBubbleSize val="0"/>
          <c:showCatName val="0"/>
          <c:showLegendKey val="0"/>
          <c:showPercent val="0"/>
          <c:showSerName val="0"/>
          <c:showVal val="0"/>
          <c:separator>,</c:separator>
        </c:dLbls>
        <c:firstSliceAng val="0"/>
      </c:pieChart>
      <c:spPr>
        <a:noFill/>
        <a:ln w="9525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900" b="0" i="0" u="none" strike="noStrike">
                <a:solidFill>
                  <a:srgbClr val="595959"/>
                </a:solidFill>
              </a:defRPr>
            </a:pPr>
          </a:p>
        </c:txPr>
      </c:legendEntry>
      <c:legendEntry>
        <c:idx val="1"/>
        <c:txPr>
          <a:bodyPr/>
          <a:lstStyle/>
          <a:p>
            <a:pPr>
              <a:defRPr sz="900" b="0" i="0" u="none" strike="noStrike">
                <a:solidFill>
                  <a:srgbClr val="595959"/>
                </a:solidFill>
              </a:defRPr>
            </a:pPr>
          </a:p>
        </c:txPr>
      </c:legendEntry>
      <c:legendEntry>
        <c:idx val="2"/>
        <c:delete delete="1"/>
      </c:legendEntry>
      <c:overlay val="0"/>
      <c:spPr>
        <a:noFill/>
        <a:ln w="9525">
          <a:noFill/>
        </a:ln>
      </c:spPr>
    </c:legend>
    <c:dispBlanksAs val="gap"/>
    <c:plotVisOnly val="1"/>
  </c:chart>
  <c:spPr>
    <a:noFill/>
    <a:ln w="9525">
      <a:noFill/>
    </a:ln>
  </c:spPr>
  <c:txPr>
    <a:bodyPr/>
    <a:lstStyle/>
    <a:p>
      <a:pPr>
        <a:defRPr sz="1000" b="0" i="0" u="none" strike="noStrike">
          <a:solidFill>
            <a:srgbClr val="000000"/>
          </a:solidFill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0"/>
  <mc:AlternateContent xmlns:mc="http://schemas.openxmlformats.org/markup-compatibility/2006">
    <mc:Choice xmlns:c14="http://schemas.microsoft.com/office/drawing/2007/8/2/chart" Requires="c14">
      <c14:style val="102"/>
    </mc:Choice>
  </mc:AlternateContent>
  <c:chart>
    <c:title>
      <c:tx>
        <c:rich>
          <a:bodyPr rot="0" vert="horz"/>
          <a:lstStyle/>
          <a:p>
            <a:pPr>
              <a:defRPr sz="1400" b="1" i="0" u="none" strike="noStrike">
                <a:solidFill>
                  <a:srgbClr val="595959"/>
                </a:solidFill>
              </a:defRPr>
            </a:pPr>
            <a:r>
              <a:rPr/>
              <a:t>2015年10月中国并购市场</a:t>
            </a:r>
          </a:p>
        </c:rich>
      </c:tx>
      <c:overlay val="0"/>
      <c:spPr>
        <a:noFill/>
        <a:ln w="9525">
          <a:noFill/>
        </a:ln>
      </c:spPr>
    </c:title>
    <c:plotArea>
      <c:layout/>
      <c:pieChart>
        <c:varyColors val="1"/>
        <c:ser>
          <c:idx val="0"/>
          <c:order val="0"/>
          <c:dPt>
            <c:idx val="0"/>
            <c:spPr>
              <a:solidFill>
                <a:srgbClr val="4F81BD"/>
              </a:solidFill>
              <a:ln w="25400">
                <a:solidFill>
                  <a:srgbClr val="FFFFFF"/>
                </a:solidFill>
                <a:prstDash val="solid"/>
              </a:ln>
            </c:spPr>
          </c:dPt>
          <c:dPt>
            <c:idx val="1"/>
            <c:spPr>
              <a:solidFill>
                <a:srgbClr val="C0504D"/>
              </a:solidFill>
              <a:ln w="25400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09837466411774912"/>
                  <c:y val="-0.09851193216232586"/>
                </c:manualLayout>
              </c:layout>
              <c:spPr>
                <a:noFill/>
                <a:ln w="9525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>
                      <a:solidFill>
                        <a:srgbClr val="404040"/>
                      </a:solidFill>
                    </a:defRPr>
                  </a:pPr>
                </a:p>
              </c:txPr>
              <c:tx>
                <c:rich>
                  <a:bodyPr rot="0" vert="horz"/>
                  <a:lstStyle/>
                  <a:p>
                    <a:pPr>
                      <a:defRPr sz="1400" b="0" i="0" u="none" strike="noStrike">
                        <a:solidFill>
                          <a:srgbClr val="404040"/>
                        </a:solidFill>
                      </a:defRPr>
                    </a:pPr>
                    <a:r>
                      <a:rPr/>
                      <a:t>114起披露金额</a:t>
                    </a:r>
                  </a:p>
                </c:rich>
              </c:tx>
              <c:showBubbleSize val="0"/>
              <c:showCatName val="0"/>
              <c:showLegendKey val="0"/>
              <c:showPercent val="0"/>
              <c:showSerName val="0"/>
              <c:showVal val="0"/>
              <c:separator>,</c:separator>
            </c:dLbl>
            <c:dLbl>
              <c:idx val="1"/>
              <c:layout>
                <c:manualLayout>
                  <c:x val="-0.1132701451367815"/>
                  <c:y val="0.042083908742176476"/>
                </c:manualLayout>
              </c:layout>
              <c:spPr>
                <a:noFill/>
                <a:ln w="9525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>
                      <a:solidFill>
                        <a:srgbClr val="404040"/>
                      </a:solidFill>
                    </a:defRPr>
                  </a:pPr>
                </a:p>
              </c:txPr>
              <c:tx>
                <c:rich>
                  <a:bodyPr rot="0" vert="horz"/>
                  <a:lstStyle/>
                  <a:p>
                    <a:pPr>
                      <a:defRPr sz="900" b="0" i="0" u="none" strike="noStrike">
                        <a:solidFill>
                          <a:srgbClr val="404040"/>
                        </a:solidFill>
                      </a:defRPr>
                    </a:pPr>
                    <a:r>
                      <a:rPr/>
                      <a:t>40起未披露金额
</a:t>
                    </a:r>
                  </a:p>
                </c:rich>
              </c:tx>
              <c:showBubbleSize val="0"/>
              <c:showCatName val="0"/>
              <c:showLegendKey val="0"/>
              <c:showPercent val="0"/>
              <c:showSerName val="0"/>
              <c:showVal val="0"/>
              <c:separator>,</c:separator>
            </c:dLbl>
            <c:spPr>
              <a:noFill/>
              <a:ln w="9525">
                <a:noFill/>
              </a:ln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04040"/>
                    </a:solidFill>
                  </a:defRPr>
                </a:pPr>
              </a:p>
            </c:txPr>
            <c:showBubbleSize val="0"/>
            <c:showCatName val="0"/>
            <c:showLegendKey val="0"/>
            <c:showPercent val="0"/>
            <c:showSerName val="0"/>
            <c:showVal val="1"/>
            <c:separator>,</c:separator>
          </c:dLbls>
          <c:cat>
            <c:strLit>
              <c:ptCount val="2"/>
              <c:pt idx="0">
                <c:v>披露金额</c:v>
              </c:pt>
              <c:pt idx="1">
                <c:v>未披露金额</c:v>
              </c:pt>
            </c:strLit>
          </c:cat>
          <c:val>
            <c:numLit>
              <c:ptCount val="2"/>
              <c:pt idx="0">
                <c:v>114.0</c:v>
              </c:pt>
              <c:pt idx="1">
                <c:v>40.0</c:v>
              </c:pt>
            </c:numLit>
          </c:val>
        </c:ser>
        <c:dLbls>
          <c:spPr>
            <a:noFill/>
            <a:ln w="9525">
              <a:noFill/>
            </a:ln>
          </c:spPr>
          <c:showBubbleSize val="0"/>
          <c:showCatName val="0"/>
          <c:showLegendKey val="0"/>
          <c:showPercent val="0"/>
          <c:showSerName val="0"/>
          <c:showVal val="0"/>
          <c:separator>,</c:separator>
        </c:dLbls>
        <c:firstSliceAng val="0"/>
      </c:pieChart>
      <c:spPr>
        <a:noFill/>
        <a:ln w="25400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900" b="0" i="0" u="none" strike="noStrike">
                <a:solidFill>
                  <a:srgbClr val="595959"/>
                </a:solidFill>
              </a:defRPr>
            </a:pPr>
          </a:p>
        </c:txPr>
      </c:legendEntry>
      <c:legendEntry>
        <c:idx val="1"/>
        <c:txPr>
          <a:bodyPr/>
          <a:lstStyle/>
          <a:p>
            <a:pPr>
              <a:defRPr sz="900" b="0" i="0" u="none" strike="noStrike">
                <a:solidFill>
                  <a:srgbClr val="595959"/>
                </a:solidFill>
              </a:defRPr>
            </a:pPr>
          </a:p>
        </c:txPr>
      </c:legendEntry>
      <c:legendEntry>
        <c:idx val="2"/>
        <c:delete delete="1"/>
      </c:legendEntry>
      <c:overlay val="0"/>
      <c:spPr>
        <a:noFill/>
        <a:ln w="9525">
          <a:noFill/>
        </a:ln>
      </c:spPr>
    </c:legend>
    <c:dispBlanksAs val="gap"/>
    <c:plotVisOnly val="1"/>
  </c:chart>
  <c:spPr>
    <a:solidFill>
      <a:srgbClr val="FFFFFF"/>
    </a:solidFill>
    <a:ln w="9525">
      <a:solidFill>
        <a:srgbClr val="D9D9D9"/>
      </a:solidFill>
      <a:prstDash val="solid"/>
    </a:ln>
  </c:spPr>
  <c:txPr>
    <a:bodyPr/>
    <a:lstStyle/>
    <a:p>
      <a:pPr>
        <a:defRPr sz="1000" b="0" i="0" u="none" strike="noStrike">
          <a:solidFill>
            <a:srgbClr val="000000"/>
          </a:solidFill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roundedCorners val="0"/>
  <mc:AlternateContent xmlns:mc="http://schemas.openxmlformats.org/markup-compatibility/2006">
    <mc:Choice xmlns:c14="http://schemas.microsoft.com/office/drawing/2007/8/2/chart" Requires="c14">
      <c14:style val="102"/>
    </mc:Choice>
  </mc:AlternateContent>
  <c:chart>
    <c:title>
      <c:tx>
        <c:rich>
          <a:bodyPr rot="0" vert="horz"/>
          <a:lstStyle/>
          <a:p>
            <a:pPr>
              <a:defRPr sz="1400" b="1" i="0" u="none" strike="noStrike">
                <a:solidFill>
                  <a:srgbClr val="595959"/>
                </a:solidFill>
              </a:defRPr>
            </a:pPr>
            <a:r>
              <a:rPr/>
              <a:t>2015前三季度商业银行不良贷款率</a:t>
            </a:r>
          </a:p>
        </c:rich>
      </c:tx>
      <c:overlay val="0"/>
      <c:spPr>
        <a:noFill/>
        <a:ln w="9525">
          <a:noFill/>
        </a:ln>
      </c:spPr>
    </c:title>
    <c:plotArea>
      <c:layout/>
      <c:barChart>
        <c:barDir val="col"/>
        <c:grouping val="clustered"/>
        <c:varyColors val="0"/>
        <c:ser>
          <c:idx val="0"/>
          <c:order val="0"/>
          <c:tx>
            <c:v>不良贷款率</c:v>
          </c:tx>
          <c:spPr>
            <a:solidFill>
              <a:srgbClr val="4F81BD"/>
            </a:solidFill>
            <a:ln w="28575">
              <a:noFill/>
            </a:ln>
          </c:spPr>
          <c:invertIfNegative val="0"/>
          <c:cat>
            <c:strLit>
              <c:ptCount val="4"/>
              <c:pt idx="0">
                <c:v>一季度</c:v>
              </c:pt>
              <c:pt idx="1">
                <c:v>二季度</c:v>
              </c:pt>
              <c:pt idx="2">
                <c:v>三季度</c:v>
              </c:pt>
              <c:pt idx="3">
                <c:v>四季度预计</c:v>
              </c:pt>
            </c:strLit>
          </c:cat>
          <c:val>
            <c:numLit>
              <c:ptCount val="4"/>
              <c:pt idx="0">
                <c:v>0.0139</c:v>
              </c:pt>
              <c:pt idx="1">
                <c:v>0.015</c:v>
              </c:pt>
              <c:pt idx="2">
                <c:v>0.0159</c:v>
              </c:pt>
              <c:pt idx="3">
                <c:v>0.0167</c:v>
              </c:pt>
            </c:numLit>
          </c:val>
        </c:ser>
        <c:ser>
          <c:idx val="1"/>
          <c:order val="1"/>
          <c:tx>
            <c:v>国家红线</c:v>
          </c:tx>
          <c:spPr>
            <a:solidFill>
              <a:srgbClr val="C0504D"/>
            </a:solidFill>
            <a:ln w="28575">
              <a:noFill/>
            </a:ln>
          </c:spPr>
          <c:invertIfNegative val="0"/>
          <c:cat>
            <c:strLit>
              <c:ptCount val="4"/>
              <c:pt idx="0">
                <c:v>一季度</c:v>
              </c:pt>
              <c:pt idx="1">
                <c:v>二季度</c:v>
              </c:pt>
              <c:pt idx="2">
                <c:v>三季度</c:v>
              </c:pt>
              <c:pt idx="3">
                <c:v>四季度预计</c:v>
              </c:pt>
            </c:strLit>
          </c:cat>
          <c:val>
            <c:numLit>
              <c:ptCount val="4"/>
              <c:pt idx="0">
                <c:v>0.01</c:v>
              </c:pt>
              <c:pt idx="1">
                <c:v>0.01</c:v>
              </c:pt>
              <c:pt idx="2">
                <c:v>0.01</c:v>
              </c:pt>
              <c:pt idx="3">
                <c:v>0.01</c:v>
              </c:pt>
            </c:numLit>
          </c:val>
        </c:ser>
        <c:dLbls>
          <c:spPr>
            <a:noFill/>
            <a:ln w="9525">
              <a:noFill/>
            </a:ln>
          </c:spPr>
          <c:showCatName val="0"/>
          <c:showLegendKey val="0"/>
          <c:showPercent val="0"/>
          <c:showSerName val="0"/>
          <c:showVal val="0"/>
          <c:separator>,</c:separator>
        </c:dLbls>
        <c:gapWidth val="150"/>
        <c:axId val="-2072705768"/>
        <c:axId val="-2072705758"/>
      </c:barChart>
      <c:catAx>
        <c:axId val="-2072705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>
            <a:noFill/>
          </a:ln>
        </c:spPr>
        <c:txPr>
          <a:bodyPr rot="-60000000"/>
          <a:lstStyle/>
          <a:p>
            <a:pPr>
              <a:defRPr sz="900" b="0" i="0" u="none" strike="noStrike">
                <a:solidFill>
                  <a:srgbClr val="595959"/>
                </a:solidFill>
              </a:defRPr>
            </a:pPr>
          </a:p>
        </c:txPr>
        <c:crossAx val="-2072705758"/>
        <c:crosses val="autoZero"/>
        <c:lblOffset val="100"/>
        <c:noMultiLvlLbl val="0"/>
      </c:catAx>
      <c:valAx>
        <c:axId val="-2072705758"/>
        <c:scaling>
          <c:orientation val="minMax"/>
        </c:scaling>
        <c:delete val="0"/>
        <c:axPos val="l"/>
        <c:numFmt formatCode="0.00%" sourceLinked="1"/>
        <c:majorGridlines>
          <c:spPr>
            <a:ln w="9525">
              <a:solidFill>
                <a:srgbClr val="D9D9D9"/>
              </a:solidFill>
              <a:prstDash val="solid"/>
            </a:ln>
          </c:spPr>
        </c:majorGridlines>
        <c:majorTickMark val="none"/>
        <c:minorTickMark val="none"/>
        <c:tickLblPos val="nextTo"/>
        <c:spPr>
          <a:noFill/>
          <a:ln w="9525">
            <a:noFill/>
          </a:ln>
        </c:spPr>
        <c:txPr>
          <a:bodyPr rot="-60000000"/>
          <a:lstStyle/>
          <a:p>
            <a:pPr>
              <a:defRPr sz="900" b="0" i="0" u="none" strike="noStrike">
                <a:solidFill>
                  <a:srgbClr val="595959"/>
                </a:solidFill>
              </a:defRPr>
            </a:pPr>
          </a:p>
        </c:txPr>
        <c:crossAx val="-2072705768"/>
        <c:crosses val="autoZero"/>
        <c:crossBetween val="between"/>
      </c:valAx>
      <c:spPr>
        <a:noFill/>
        <a:ln w="9525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900" b="0" i="0" u="none" strike="noStrike">
                <a:solidFill>
                  <a:srgbClr val="595959"/>
                </a:solidFill>
              </a:defRPr>
            </a:pPr>
          </a:p>
        </c:txPr>
      </c:legendEntry>
      <c:legendEntry>
        <c:idx val="1"/>
        <c:txPr>
          <a:bodyPr/>
          <a:lstStyle/>
          <a:p>
            <a:pPr>
              <a:defRPr sz="900" b="0" i="0" u="none" strike="noStrike">
                <a:solidFill>
                  <a:srgbClr val="595959"/>
                </a:solidFill>
              </a:defRPr>
            </a:pPr>
          </a:p>
        </c:txPr>
      </c:legendEntry>
      <c:overlay val="0"/>
      <c:spPr>
        <a:noFill/>
        <a:ln w="9525">
          <a:noFill/>
        </a:ln>
      </c:spPr>
    </c:legend>
    <c:dispBlanksAs val="gap"/>
    <c:plotVisOnly val="1"/>
  </c:chart>
  <c:spPr>
    <a:noFill/>
    <a:ln w="9525">
      <a:noFill/>
    </a:ln>
  </c:spPr>
  <c:txPr>
    <a:bodyPr/>
    <a:lstStyle/>
    <a:p>
      <a:pPr>
        <a:defRPr sz="1000" b="0" i="0" u="none" strike="noStrike">
          <a:solidFill>
            <a:srgbClr val="000000"/>
          </a:solidFill>
        </a:defRPr>
      </a:pPr>
    </a:p>
  </c:txPr>
  <c:externalData r:id="rId1">
    <c:autoUpdate val="0"/>
  </c:externalData>
</c:chartSpace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7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788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endParaRPr altLang="en-US" lang="zh-CN"/>
          </a:p>
        </p:txBody>
      </p:sp>
      <p:sp>
        <p:nvSpPr>
          <p:cNvPr id="1048789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790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91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792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2AE64BD2-273E-4466-B336-FD9F66E8130C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87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dirty="0" lang="zh-CN"/>
          </a:p>
        </p:txBody>
      </p:sp>
      <p:sp>
        <p:nvSpPr>
          <p:cNvPr id="1048688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2AE64BD2-273E-4466-B336-FD9F66E8130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9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73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dirty="0" lang="zh-CN"/>
          </a:p>
        </p:txBody>
      </p:sp>
      <p:sp>
        <p:nvSpPr>
          <p:cNvPr id="104873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2AE64BD2-273E-4466-B336-FD9F66E8130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58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en-US" lang="zh-CN" smtClean="0"/>
              <a:t>单击此处编辑母版副标题样式</a:t>
            </a:r>
            <a:endParaRPr altLang="en-US" lang="zh-CN"/>
          </a:p>
        </p:txBody>
      </p:sp>
      <p:sp>
        <p:nvSpPr>
          <p:cNvPr id="104875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6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6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C4D196-4731-488D-BBC2-0FF6E27DC5CD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49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5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5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5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C4D196-4731-488D-BBC2-0FF6E27DC5CD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文本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3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44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4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4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4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C4D196-4731-488D-BBC2-0FF6E27DC5CD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69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7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7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7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C4D196-4731-488D-BBC2-0FF6E27DC5CD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8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39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74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4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4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C4D196-4731-488D-BBC2-0FF6E27DC5CD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3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3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3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3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3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C4D196-4731-488D-BBC2-0FF6E27DC5CD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80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781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82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783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84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85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86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C4D196-4731-488D-BBC2-0FF6E27DC5CD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5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5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5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C4D196-4731-488D-BBC2-0FF6E27DC5CD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2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C4D196-4731-488D-BBC2-0FF6E27DC5CD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3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74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75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77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7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7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C4D196-4731-488D-BBC2-0FF6E27DC5CD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6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76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7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C4D196-4731-488D-BBC2-0FF6E27DC5CD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4D196-4731-488D-BBC2-0FF6E27DC5CD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1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7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矩形 1"/>
          <p:cNvSpPr/>
          <p:nvPr/>
        </p:nvSpPr>
        <p:spPr>
          <a:xfrm>
            <a:off x="542925" y="742628"/>
            <a:ext cx="4595813" cy="71438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85" name="矩形 4"/>
          <p:cNvSpPr/>
          <p:nvPr/>
        </p:nvSpPr>
        <p:spPr>
          <a:xfrm>
            <a:off x="542925" y="4342443"/>
            <a:ext cx="4595813" cy="71438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86" name="TextBox 2"/>
          <p:cNvSpPr txBox="1"/>
          <p:nvPr/>
        </p:nvSpPr>
        <p:spPr>
          <a:xfrm>
            <a:off x="549917" y="1455398"/>
            <a:ext cx="4595813" cy="84201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sz="2800">
                <a:latin typeface="Arial" pitchFamily="34" charset="0"/>
                <a:cs typeface="Arial" pitchFamily="34" charset="0"/>
              </a:rPr>
              <a:t>资产管理与企业并购重组</a:t>
            </a:r>
          </a:p>
          <a:p>
            <a:pPr algn="ctr"/>
            <a:r>
              <a:rPr b="1" dirty="0" sz="2800">
                <a:latin typeface="Arial" pitchFamily="34" charset="0"/>
                <a:cs typeface="Arial" pitchFamily="34" charset="0"/>
              </a:rPr>
              <a:t>促进企业转型升级</a:t>
            </a:r>
          </a:p>
        </p:txBody>
      </p:sp>
      <p:cxnSp>
        <p:nvCxnSpPr>
          <p:cNvPr id="3145728" name="直接连接符 5"/>
          <p:cNvCxnSpPr>
            <a:cxnSpLocks/>
          </p:cNvCxnSpPr>
          <p:nvPr/>
        </p:nvCxnSpPr>
        <p:spPr>
          <a:xfrm>
            <a:off x="542925" y="3505200"/>
            <a:ext cx="4595813" cy="4763"/>
          </a:xfrm>
          <a:prstGeom prst="line"/>
          <a:ln w="15875">
            <a:solidFill>
              <a:srgbClr val="4444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87" name="TextBox 6"/>
          <p:cNvSpPr txBox="1"/>
          <p:nvPr/>
        </p:nvSpPr>
        <p:spPr>
          <a:xfrm>
            <a:off x="542925" y="3652360"/>
            <a:ext cx="4595813" cy="412751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zh-CN" b="1" dirty="0" sz="2400" lang="zh-CN" spc="-10" smtClean="0">
                <a:solidFill>
                  <a:srgbClr val="232323"/>
                </a:solidFill>
                <a:latin typeface="Arial" pitchFamily="34" charset="0"/>
                <a:cs typeface="Arial" pitchFamily="34" charset="0"/>
              </a:rPr>
              <a:t>东方宝信资产管理有限公司</a:t>
            </a:r>
          </a:p>
        </p:txBody>
      </p:sp>
      <p:pic>
        <p:nvPicPr>
          <p:cNvPr id="2097152" name="图片 3" descr="LOGO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>
          <a:xfrm>
            <a:off x="5478780" y="906145"/>
            <a:ext cx="3096895" cy="2324100"/>
          </a:xfrm>
          <a:prstGeom prst="rect"/>
        </p:spPr>
      </p:pic>
      <p:sp>
        <p:nvSpPr>
          <p:cNvPr id="1048588" name="文本框 7"/>
          <p:cNvSpPr txBox="1"/>
          <p:nvPr/>
        </p:nvSpPr>
        <p:spPr>
          <a:xfrm>
            <a:off x="5728335" y="3033395"/>
            <a:ext cx="2771140" cy="626746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en-US" b="1" sz="4000" lang="zh-CN"/>
              <a:t>东方宝信</a:t>
            </a: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矩形 3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48" name="TextBox 4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07</a:t>
            </a:r>
            <a:endParaRPr b="1" dirty="0" sz="1400" 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49" name="矩形 5"/>
          <p:cNvSpPr/>
          <p:nvPr/>
        </p:nvSpPr>
        <p:spPr>
          <a:xfrm>
            <a:off x="1" y="240968"/>
            <a:ext cx="2419350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50" name="TextBox 6"/>
          <p:cNvSpPr txBox="1"/>
          <p:nvPr/>
        </p:nvSpPr>
        <p:spPr>
          <a:xfrm>
            <a:off x="219931" y="283953"/>
            <a:ext cx="2296470" cy="35242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dirty="0" sz="1600" lang="zh-CN" spc="-1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东方宝信</a:t>
            </a:r>
          </a:p>
        </p:txBody>
      </p:sp>
      <p:cxnSp>
        <p:nvCxnSpPr>
          <p:cNvPr id="3145747" name="直接连接符 8"/>
          <p:cNvCxnSpPr>
            <a:cxnSpLocks/>
          </p:cNvCxnSpPr>
          <p:nvPr/>
        </p:nvCxnSpPr>
        <p:spPr>
          <a:xfrm>
            <a:off x="674495" y="1228595"/>
            <a:ext cx="252828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51" name="TextBox 10"/>
          <p:cNvSpPr txBox="1"/>
          <p:nvPr/>
        </p:nvSpPr>
        <p:spPr>
          <a:xfrm>
            <a:off x="604819" y="913675"/>
            <a:ext cx="1747850" cy="31940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dirty="0" sz="1400" lang="zh-CN" spc="-20" smtClean="0"/>
              <a:t>存量+增量</a:t>
            </a:r>
          </a:p>
        </p:txBody>
      </p:sp>
      <p:cxnSp>
        <p:nvCxnSpPr>
          <p:cNvPr id="3145748" name="直接连接符 13"/>
          <p:cNvCxnSpPr>
            <a:cxnSpLocks/>
          </p:cNvCxnSpPr>
          <p:nvPr/>
        </p:nvCxnSpPr>
        <p:spPr>
          <a:xfrm>
            <a:off x="721658" y="3870354"/>
            <a:ext cx="252828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52" name="TextBox 14"/>
          <p:cNvSpPr txBox="1"/>
          <p:nvPr/>
        </p:nvSpPr>
        <p:spPr>
          <a:xfrm>
            <a:off x="694527" y="4000569"/>
            <a:ext cx="1805210" cy="319405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1400" spc="-20" smtClean="0"/>
              <a:t>金融+产业</a:t>
            </a:r>
          </a:p>
        </p:txBody>
      </p:sp>
      <p:cxnSp>
        <p:nvCxnSpPr>
          <p:cNvPr id="3145749" name="直接连接符 16"/>
          <p:cNvCxnSpPr>
            <a:cxnSpLocks/>
          </p:cNvCxnSpPr>
          <p:nvPr/>
        </p:nvCxnSpPr>
        <p:spPr>
          <a:xfrm>
            <a:off x="5933080" y="3866771"/>
            <a:ext cx="252828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53" name="TextBox 17"/>
          <p:cNvSpPr txBox="1"/>
          <p:nvPr/>
        </p:nvSpPr>
        <p:spPr>
          <a:xfrm>
            <a:off x="5969449" y="3986826"/>
            <a:ext cx="1747850" cy="31940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dirty="0" sz="1400" lang="zh-CN" spc="-20" smtClean="0"/>
              <a:t>结构化投资+管理</a:t>
            </a:r>
          </a:p>
        </p:txBody>
      </p:sp>
      <p:cxnSp>
        <p:nvCxnSpPr>
          <p:cNvPr id="3145750" name="直接连接符 19"/>
          <p:cNvCxnSpPr>
            <a:cxnSpLocks/>
          </p:cNvCxnSpPr>
          <p:nvPr/>
        </p:nvCxnSpPr>
        <p:spPr>
          <a:xfrm>
            <a:off x="5883072" y="1228595"/>
            <a:ext cx="252828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54" name="TextBox 20"/>
          <p:cNvSpPr txBox="1"/>
          <p:nvPr/>
        </p:nvSpPr>
        <p:spPr>
          <a:xfrm>
            <a:off x="5813396" y="913675"/>
            <a:ext cx="1747850" cy="31940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dirty="0" sz="1400" lang="zh-CN" spc="-20" smtClean="0"/>
              <a:t>收购+重组</a:t>
            </a:r>
          </a:p>
        </p:txBody>
      </p:sp>
      <p:sp>
        <p:nvSpPr>
          <p:cNvPr id="1048655" name="下箭头 25"/>
          <p:cNvSpPr/>
          <p:nvPr/>
        </p:nvSpPr>
        <p:spPr>
          <a:xfrm rot="16260000">
            <a:off x="3288479" y="1090345"/>
            <a:ext cx="1465430" cy="1722939"/>
          </a:xfrm>
          <a:custGeom>
            <a:avLst/>
            <a:ahLst/>
            <a:rect l="l" t="t" r="r" b="b"/>
            <a:pathLst>
              <a:path w="1465430" h="1722939">
                <a:moveTo>
                  <a:pt x="1465430" y="1388403"/>
                </a:moveTo>
                <a:lnTo>
                  <a:pt x="1055958" y="1722939"/>
                </a:lnTo>
                <a:lnTo>
                  <a:pt x="646486" y="1388403"/>
                </a:lnTo>
                <a:lnTo>
                  <a:pt x="817256" y="1388403"/>
                </a:lnTo>
                <a:cubicBezTo>
                  <a:pt x="818207" y="1379737"/>
                  <a:pt x="818181" y="1371017"/>
                  <a:pt x="818028" y="1362268"/>
                </a:cubicBezTo>
                <a:cubicBezTo>
                  <a:pt x="810000" y="902323"/>
                  <a:pt x="456087" y="529556"/>
                  <a:pt x="8518" y="487973"/>
                </a:cubicBezTo>
                <a:lnTo>
                  <a:pt x="0" y="0"/>
                </a:lnTo>
                <a:cubicBezTo>
                  <a:pt x="717569" y="39799"/>
                  <a:pt x="1292699" y="628338"/>
                  <a:pt x="1305447" y="1358622"/>
                </a:cubicBezTo>
                <a:lnTo>
                  <a:pt x="1304532" y="1388403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56" name="下箭头 25"/>
          <p:cNvSpPr/>
          <p:nvPr/>
        </p:nvSpPr>
        <p:spPr>
          <a:xfrm rot="10800000">
            <a:off x="2963099" y="2424886"/>
            <a:ext cx="1412127" cy="1716454"/>
          </a:xfrm>
          <a:custGeom>
            <a:avLst/>
            <a:ahLst/>
            <a:rect l="l" t="t" r="r" b="b"/>
            <a:pathLst>
              <a:path w="1412127" h="1716454">
                <a:moveTo>
                  <a:pt x="1002655" y="1716454"/>
                </a:moveTo>
                <a:lnTo>
                  <a:pt x="593183" y="1381918"/>
                </a:lnTo>
                <a:lnTo>
                  <a:pt x="763953" y="1381918"/>
                </a:lnTo>
                <a:cubicBezTo>
                  <a:pt x="764904" y="1373252"/>
                  <a:pt x="764878" y="1364532"/>
                  <a:pt x="764725" y="1355783"/>
                </a:cubicBezTo>
                <a:cubicBezTo>
                  <a:pt x="756968" y="911339"/>
                  <a:pt x="426247" y="548296"/>
                  <a:pt x="0" y="487775"/>
                </a:cubicBezTo>
                <a:lnTo>
                  <a:pt x="203814" y="238307"/>
                </a:lnTo>
                <a:lnTo>
                  <a:pt x="9119" y="0"/>
                </a:lnTo>
                <a:cubicBezTo>
                  <a:pt x="697426" y="67860"/>
                  <a:pt x="1239769" y="643211"/>
                  <a:pt x="1252144" y="1352137"/>
                </a:cubicBezTo>
                <a:lnTo>
                  <a:pt x="1251229" y="1381918"/>
                </a:lnTo>
                <a:lnTo>
                  <a:pt x="1412127" y="138191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57" name="下箭头 25"/>
          <p:cNvSpPr/>
          <p:nvPr/>
        </p:nvSpPr>
        <p:spPr>
          <a:xfrm rot="5400000">
            <a:off x="4320836" y="2737864"/>
            <a:ext cx="1426774" cy="1716127"/>
          </a:xfrm>
          <a:custGeom>
            <a:avLst/>
            <a:ahLst/>
            <a:rect l="l" t="t" r="r" b="b"/>
            <a:pathLst>
              <a:path w="1426774" h="1716127">
                <a:moveTo>
                  <a:pt x="0" y="485392"/>
                </a:moveTo>
                <a:lnTo>
                  <a:pt x="211738" y="226225"/>
                </a:lnTo>
                <a:lnTo>
                  <a:pt x="26914" y="0"/>
                </a:lnTo>
                <a:cubicBezTo>
                  <a:pt x="713728" y="69291"/>
                  <a:pt x="1254435" y="643967"/>
                  <a:pt x="1266791" y="1351810"/>
                </a:cubicBezTo>
                <a:lnTo>
                  <a:pt x="1265876" y="1381591"/>
                </a:lnTo>
                <a:lnTo>
                  <a:pt x="1426774" y="1381591"/>
                </a:lnTo>
                <a:lnTo>
                  <a:pt x="1017302" y="1716127"/>
                </a:lnTo>
                <a:lnTo>
                  <a:pt x="607830" y="1381591"/>
                </a:lnTo>
                <a:lnTo>
                  <a:pt x="778600" y="1381591"/>
                </a:lnTo>
                <a:cubicBezTo>
                  <a:pt x="779551" y="1372925"/>
                  <a:pt x="779525" y="1364205"/>
                  <a:pt x="779372" y="1355456"/>
                </a:cubicBezTo>
                <a:cubicBezTo>
                  <a:pt x="771526" y="905924"/>
                  <a:pt x="433279" y="539668"/>
                  <a:pt x="0" y="485392"/>
                </a:cubicBez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58" name="下箭头 25"/>
          <p:cNvSpPr/>
          <p:nvPr/>
        </p:nvSpPr>
        <p:spPr>
          <a:xfrm>
            <a:off x="4682799" y="1383125"/>
            <a:ext cx="1382621" cy="1714336"/>
          </a:xfrm>
          <a:custGeom>
            <a:avLst/>
            <a:ahLst/>
            <a:rect l="l" t="t" r="r" b="b"/>
            <a:pathLst>
              <a:path w="1382621" h="1714336">
                <a:moveTo>
                  <a:pt x="0" y="0"/>
                </a:moveTo>
                <a:cubicBezTo>
                  <a:pt x="678610" y="77151"/>
                  <a:pt x="1210386" y="648114"/>
                  <a:pt x="1222638" y="1350019"/>
                </a:cubicBezTo>
                <a:lnTo>
                  <a:pt x="1221723" y="1379800"/>
                </a:lnTo>
                <a:lnTo>
                  <a:pt x="1382621" y="1379800"/>
                </a:lnTo>
                <a:lnTo>
                  <a:pt x="973149" y="1714336"/>
                </a:lnTo>
                <a:lnTo>
                  <a:pt x="563677" y="1379800"/>
                </a:lnTo>
                <a:lnTo>
                  <a:pt x="734447" y="1379800"/>
                </a:lnTo>
                <a:cubicBezTo>
                  <a:pt x="735398" y="1371134"/>
                  <a:pt x="735372" y="1362414"/>
                  <a:pt x="735219" y="1353665"/>
                </a:cubicBezTo>
                <a:cubicBezTo>
                  <a:pt x="727702" y="923006"/>
                  <a:pt x="416945" y="568776"/>
                  <a:pt x="9984" y="491348"/>
                </a:cubicBezTo>
                <a:lnTo>
                  <a:pt x="205376" y="260531"/>
                </a:lnTo>
                <a:close/>
              </a:path>
            </a:pathLst>
          </a:custGeom>
          <a:noFill/>
          <a:ln>
            <a:solidFill>
              <a:srgbClr val="7A7A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grpSp>
        <p:nvGrpSpPr>
          <p:cNvPr id="43" name="组合 12293"/>
          <p:cNvGrpSpPr/>
          <p:nvPr/>
        </p:nvGrpSpPr>
        <p:grpSpPr>
          <a:xfrm>
            <a:off x="5117305" y="3444875"/>
            <a:ext cx="352426" cy="352426"/>
            <a:chOff x="5117305" y="3444875"/>
            <a:chExt cx="352426" cy="352426"/>
          </a:xfrm>
        </p:grpSpPr>
        <p:sp>
          <p:nvSpPr>
            <p:cNvPr id="1048659" name="椭圆 12290"/>
            <p:cNvSpPr/>
            <p:nvPr/>
          </p:nvSpPr>
          <p:spPr>
            <a:xfrm>
              <a:off x="5117305" y="3444875"/>
              <a:ext cx="352426" cy="352426"/>
            </a:xfrm>
            <a:prstGeom prst="ellipse"/>
            <a:noFill/>
            <a:ln w="9525"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altLang="en-US" lang="zh-CN"/>
            </a:p>
          </p:txBody>
        </p:sp>
        <p:sp>
          <p:nvSpPr>
            <p:cNvPr id="1048660" name="TextBox 12291"/>
            <p:cNvSpPr txBox="1"/>
            <p:nvPr/>
          </p:nvSpPr>
          <p:spPr>
            <a:xfrm>
              <a:off x="5207797" y="3489945"/>
              <a:ext cx="166687" cy="261610"/>
            </a:xfrm>
            <a:prstGeom prst="rect"/>
            <a:noFill/>
          </p:spPr>
          <p:txBody>
            <a:bodyPr rtlCol="0" wrap="square">
              <a:spAutoFit/>
            </a:bodyPr>
            <a:p>
              <a:pPr algn="ctr"/>
              <a:r>
                <a:rPr altLang="zh-CN" dirty="0" sz="1100" lang="en-US" smtClean="0"/>
                <a:t>3</a:t>
              </a:r>
              <a:endParaRPr altLang="en-US" dirty="0" sz="1100" lang="zh-CN"/>
            </a:p>
          </p:txBody>
        </p:sp>
      </p:grpSp>
      <p:grpSp>
        <p:nvGrpSpPr>
          <p:cNvPr id="44" name="组合 47"/>
          <p:cNvGrpSpPr/>
          <p:nvPr/>
        </p:nvGrpSpPr>
        <p:grpSpPr>
          <a:xfrm>
            <a:off x="5114927" y="1748684"/>
            <a:ext cx="352426" cy="352426"/>
            <a:chOff x="5117305" y="3444875"/>
            <a:chExt cx="352426" cy="352426"/>
          </a:xfrm>
        </p:grpSpPr>
        <p:sp>
          <p:nvSpPr>
            <p:cNvPr id="1048661" name="椭圆 48"/>
            <p:cNvSpPr/>
            <p:nvPr/>
          </p:nvSpPr>
          <p:spPr>
            <a:xfrm>
              <a:off x="5117305" y="3444875"/>
              <a:ext cx="352426" cy="352426"/>
            </a:xfrm>
            <a:prstGeom prst="ellipse"/>
            <a:noFill/>
            <a:ln w="9525"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altLang="en-US" lang="zh-CN"/>
            </a:p>
          </p:txBody>
        </p:sp>
        <p:sp>
          <p:nvSpPr>
            <p:cNvPr id="1048662" name="TextBox 49"/>
            <p:cNvSpPr txBox="1"/>
            <p:nvPr/>
          </p:nvSpPr>
          <p:spPr>
            <a:xfrm>
              <a:off x="5207797" y="3489945"/>
              <a:ext cx="166687" cy="261610"/>
            </a:xfrm>
            <a:prstGeom prst="rect"/>
            <a:noFill/>
          </p:spPr>
          <p:txBody>
            <a:bodyPr rtlCol="0" wrap="square">
              <a:spAutoFit/>
            </a:bodyPr>
            <a:p>
              <a:pPr algn="ctr"/>
              <a:r>
                <a:rPr altLang="zh-CN" dirty="0" sz="1100" lang="en-US"/>
                <a:t>2</a:t>
              </a:r>
              <a:endParaRPr altLang="en-US" dirty="0" sz="1100" lang="zh-CN"/>
            </a:p>
          </p:txBody>
        </p:sp>
      </p:grpSp>
      <p:grpSp>
        <p:nvGrpSpPr>
          <p:cNvPr id="45" name="组合 50"/>
          <p:cNvGrpSpPr/>
          <p:nvPr/>
        </p:nvGrpSpPr>
        <p:grpSpPr>
          <a:xfrm>
            <a:off x="3602352" y="3451437"/>
            <a:ext cx="352426" cy="352426"/>
            <a:chOff x="5117305" y="3444875"/>
            <a:chExt cx="352426" cy="352426"/>
          </a:xfrm>
        </p:grpSpPr>
        <p:sp>
          <p:nvSpPr>
            <p:cNvPr id="1048663" name="椭圆 51"/>
            <p:cNvSpPr/>
            <p:nvPr/>
          </p:nvSpPr>
          <p:spPr>
            <a:xfrm>
              <a:off x="5117305" y="3444875"/>
              <a:ext cx="352426" cy="352426"/>
            </a:xfrm>
            <a:prstGeom prst="ellipse"/>
            <a:noFill/>
            <a:ln w="952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altLang="en-US" lang="zh-CN"/>
            </a:p>
          </p:txBody>
        </p:sp>
        <p:sp>
          <p:nvSpPr>
            <p:cNvPr id="1048664" name="TextBox 52"/>
            <p:cNvSpPr txBox="1"/>
            <p:nvPr/>
          </p:nvSpPr>
          <p:spPr>
            <a:xfrm>
              <a:off x="5207797" y="3489945"/>
              <a:ext cx="166687" cy="261610"/>
            </a:xfrm>
            <a:prstGeom prst="rect"/>
            <a:noFill/>
          </p:spPr>
          <p:txBody>
            <a:bodyPr rtlCol="0" wrap="square">
              <a:spAutoFit/>
            </a:bodyPr>
            <a:p>
              <a:pPr algn="ctr"/>
              <a:r>
                <a:rPr altLang="zh-CN" dirty="0" sz="1100" lang="en-US">
                  <a:solidFill>
                    <a:srgbClr val="444444"/>
                  </a:solidFill>
                </a:rPr>
                <a:t>4</a:t>
              </a:r>
              <a:endParaRPr altLang="en-US" dirty="0" sz="1100" lang="zh-CN">
                <a:solidFill>
                  <a:srgbClr val="444444"/>
                </a:solidFill>
              </a:endParaRPr>
            </a:p>
          </p:txBody>
        </p:sp>
      </p:grpSp>
      <p:grpSp>
        <p:nvGrpSpPr>
          <p:cNvPr id="46" name="组合 53"/>
          <p:cNvGrpSpPr/>
          <p:nvPr/>
        </p:nvGrpSpPr>
        <p:grpSpPr>
          <a:xfrm>
            <a:off x="3599974" y="1755246"/>
            <a:ext cx="352426" cy="352426"/>
            <a:chOff x="5117305" y="3444875"/>
            <a:chExt cx="352426" cy="352426"/>
          </a:xfrm>
        </p:grpSpPr>
        <p:sp>
          <p:nvSpPr>
            <p:cNvPr id="1048665" name="椭圆 54"/>
            <p:cNvSpPr/>
            <p:nvPr/>
          </p:nvSpPr>
          <p:spPr>
            <a:xfrm>
              <a:off x="5117305" y="3444875"/>
              <a:ext cx="352426" cy="352426"/>
            </a:xfrm>
            <a:prstGeom prst="ellipse"/>
            <a:noFill/>
            <a:ln w="9525"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altLang="en-US" lang="zh-CN"/>
            </a:p>
          </p:txBody>
        </p:sp>
        <p:sp>
          <p:nvSpPr>
            <p:cNvPr id="1048666" name="TextBox 55"/>
            <p:cNvSpPr txBox="1"/>
            <p:nvPr/>
          </p:nvSpPr>
          <p:spPr>
            <a:xfrm>
              <a:off x="5207797" y="3489945"/>
              <a:ext cx="166687" cy="261610"/>
            </a:xfrm>
            <a:prstGeom prst="rect"/>
            <a:noFill/>
          </p:spPr>
          <p:txBody>
            <a:bodyPr rtlCol="0" wrap="square">
              <a:spAutoFit/>
            </a:bodyPr>
            <a:p>
              <a:pPr algn="ctr"/>
              <a:r>
                <a:rPr altLang="zh-CN" dirty="0" sz="1100" lang="en-US" smtClean="0">
                  <a:solidFill>
                    <a:srgbClr val="FFFFFF"/>
                  </a:solidFill>
                </a:rPr>
                <a:t>1</a:t>
              </a:r>
              <a:endParaRPr altLang="en-US" dirty="0" sz="1100" lang="zh-CN">
                <a:solidFill>
                  <a:srgbClr val="FFFFFF"/>
                </a:solidFill>
              </a:endParaRPr>
            </a:p>
          </p:txBody>
        </p:sp>
      </p:grpSp>
      <p:sp>
        <p:nvSpPr>
          <p:cNvPr id="1048667" name="文本框 99"/>
          <p:cNvSpPr txBox="1"/>
          <p:nvPr/>
        </p:nvSpPr>
        <p:spPr>
          <a:xfrm>
            <a:off x="6021070" y="1590040"/>
            <a:ext cx="2343785" cy="2011680"/>
          </a:xfrm>
          <a:prstGeom prst="rect"/>
          <a:noFill/>
          <a:ln w="9525">
            <a:noFill/>
            <a:miter/>
          </a:ln>
        </p:spPr>
        <p:txBody>
          <a:bodyPr wrap="square">
            <a:spAutoFit/>
          </a:bodyPr>
          <a:p>
            <a:pPr algn="l" indent="355600" marL="0"/>
            <a:r>
              <a:rPr altLang="en-US" b="0" sz="1400" lang="zh-CN" u="none">
                <a:latin typeface="宋体" charset="0"/>
                <a:ea typeface="宋体" charset="0"/>
                <a:cs typeface="宋体" charset="0"/>
              </a:rPr>
              <a:t>由收购后的债务重组向上下游资产、行业资产整合转型，向“结构化投资</a:t>
            </a:r>
            <a:r>
              <a:rPr altLang="zh-CN" b="0" sz="1400" lang="en-US" u="none">
                <a:latin typeface="宋体" charset="0"/>
                <a:ea typeface="宋体" charset="0"/>
                <a:cs typeface="宋体" charset="0"/>
              </a:rPr>
              <a:t>+</a:t>
            </a:r>
            <a:r>
              <a:rPr altLang="en-US" b="0" sz="1400" lang="zh-CN" u="none">
                <a:latin typeface="宋体" charset="0"/>
                <a:ea typeface="宋体" charset="0"/>
                <a:cs typeface="宋体" charset="0"/>
              </a:rPr>
              <a:t>管理”的长线持有、产业经营、价值再造延伸，以时间换空间、以增量盘存量、化不良为优良“为政府解难、为企业解困、为金融机构解围”的社会价值。 </a:t>
            </a:r>
            <a:endParaRPr altLang="en-US" lang="zh-CN"/>
          </a:p>
        </p:txBody>
      </p:sp>
      <p:sp>
        <p:nvSpPr>
          <p:cNvPr id="1048668" name="文本框 1"/>
          <p:cNvSpPr txBox="1"/>
          <p:nvPr/>
        </p:nvSpPr>
        <p:spPr>
          <a:xfrm>
            <a:off x="695325" y="1473200"/>
            <a:ext cx="2439670" cy="2225040"/>
          </a:xfrm>
          <a:prstGeom prst="rect"/>
          <a:noFill/>
          <a:ln w="9525">
            <a:noFill/>
            <a:miter/>
          </a:ln>
        </p:spPr>
        <p:txBody>
          <a:bodyPr wrap="square">
            <a:spAutoFit/>
          </a:bodyPr>
          <a:p>
            <a:pPr algn="l" indent="0" marL="0"/>
            <a:r>
              <a:rPr altLang="en-US" b="0" sz="1400" lang="zh-CN" u="none">
                <a:latin typeface="宋体" charset="0"/>
                <a:ea typeface="宋体" charset="0"/>
                <a:cs typeface="宋体" charset="0"/>
              </a:rPr>
              <a:t>做强不良资产经营管理主业。进一步增强对各类资产的经营管理和价值挖掘能力，提升不良资产专业化经营能力和精细化管理水平，强化针对各行业不良资产的风险识别、风险定价和风险管控。持续创新“存量</a:t>
            </a:r>
            <a:r>
              <a:rPr altLang="zh-CN" b="0" sz="1400" lang="en-US" u="none">
                <a:latin typeface="宋体" charset="0"/>
                <a:ea typeface="宋体" charset="0"/>
                <a:cs typeface="宋体" charset="0"/>
              </a:rPr>
              <a:t>+</a:t>
            </a:r>
            <a:r>
              <a:rPr altLang="en-US" b="0" sz="1400" lang="zh-CN" u="none">
                <a:latin typeface="宋体" charset="0"/>
                <a:ea typeface="宋体" charset="0"/>
                <a:cs typeface="宋体" charset="0"/>
              </a:rPr>
              <a:t>增量、收购</a:t>
            </a:r>
            <a:r>
              <a:rPr altLang="zh-CN" b="0" sz="1400" lang="en-US" u="none">
                <a:latin typeface="宋体" charset="0"/>
                <a:ea typeface="宋体" charset="0"/>
                <a:cs typeface="宋体" charset="0"/>
              </a:rPr>
              <a:t>+</a:t>
            </a:r>
            <a:r>
              <a:rPr altLang="en-US" b="0" sz="1400" lang="zh-CN" u="none">
                <a:latin typeface="宋体" charset="0"/>
                <a:ea typeface="宋体" charset="0"/>
                <a:cs typeface="宋体" charset="0"/>
              </a:rPr>
              <a:t>重组、金融</a:t>
            </a:r>
            <a:r>
              <a:rPr altLang="zh-CN" b="0" sz="1400" lang="en-US" u="none">
                <a:latin typeface="宋体" charset="0"/>
                <a:ea typeface="宋体" charset="0"/>
                <a:cs typeface="宋体" charset="0"/>
              </a:rPr>
              <a:t>+</a:t>
            </a:r>
            <a:r>
              <a:rPr altLang="en-US" b="0" sz="1400" lang="zh-CN" u="none">
                <a:latin typeface="宋体" charset="0"/>
                <a:ea typeface="宋体" charset="0"/>
                <a:cs typeface="宋体" charset="0"/>
              </a:rPr>
              <a:t>产业”资产经营产品与服务</a:t>
            </a:r>
            <a:endParaRPr altLang="en-US" lang="zh-CN"/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矩形 6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70" name="TextBox 7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08</a:t>
            </a:r>
            <a:endParaRPr altLang="en-US" b="1" dirty="0" sz="1400" lang="zh-CN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71" name="矩形 8"/>
          <p:cNvSpPr/>
          <p:nvPr/>
        </p:nvSpPr>
        <p:spPr>
          <a:xfrm>
            <a:off x="2381" y="248463"/>
            <a:ext cx="2216944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72" name="TextBox 9"/>
          <p:cNvSpPr txBox="1"/>
          <p:nvPr/>
        </p:nvSpPr>
        <p:spPr>
          <a:xfrm>
            <a:off x="328773" y="335004"/>
            <a:ext cx="2452527" cy="384810"/>
          </a:xfrm>
          <a:prstGeom prst="rect"/>
          <a:noFill/>
        </p:spPr>
        <p:txBody>
          <a:bodyPr rtlCol="0" wrap="square">
            <a:spAutoFit/>
          </a:bodyPr>
          <a:p>
            <a:r>
              <a:rPr lang="zh-CN">
                <a:solidFill>
                  <a:schemeClr val="bg1"/>
                </a:solidFill>
              </a:rPr>
              <a:t>东方宝信</a:t>
            </a:r>
          </a:p>
        </p:txBody>
      </p:sp>
      <p:cxnSp>
        <p:nvCxnSpPr>
          <p:cNvPr id="3145751" name="直接连接符 12"/>
          <p:cNvCxnSpPr>
            <a:cxnSpLocks/>
          </p:cNvCxnSpPr>
          <p:nvPr/>
        </p:nvCxnSpPr>
        <p:spPr>
          <a:xfrm>
            <a:off x="1134906" y="1803930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73" name="矩形 13"/>
          <p:cNvSpPr/>
          <p:nvPr/>
        </p:nvSpPr>
        <p:spPr>
          <a:xfrm>
            <a:off x="1134907" y="1556320"/>
            <a:ext cx="961490" cy="17289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cxnSp>
        <p:nvCxnSpPr>
          <p:cNvPr id="3145752" name="直接连接符 16"/>
          <p:cNvCxnSpPr>
            <a:cxnSpLocks/>
          </p:cNvCxnSpPr>
          <p:nvPr/>
        </p:nvCxnSpPr>
        <p:spPr>
          <a:xfrm>
            <a:off x="1145700" y="3933085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74" name="TextBox 1"/>
          <p:cNvSpPr txBox="1"/>
          <p:nvPr/>
        </p:nvSpPr>
        <p:spPr>
          <a:xfrm>
            <a:off x="1089660" y="1909445"/>
            <a:ext cx="2185670" cy="1691640"/>
          </a:xfrm>
          <a:prstGeom prst="rect"/>
          <a:noFill/>
        </p:spPr>
        <p:txBody>
          <a:bodyPr rtlCol="0" wrap="square">
            <a:spAutoFit/>
          </a:bodyPr>
          <a:p>
            <a:pPr>
              <a:lnSpc>
                <a:spcPct val="150000"/>
              </a:lnSpc>
            </a:pPr>
            <a:r>
              <a:rPr b="1" dirty="0" sz="1400" smtClean="0"/>
              <a:t>综合金融服务“组合拳”形成以资产经营管理主业为核心，覆盖企业客户全生命周期、覆盖上下游和同行业的综合金融链式服务。</a:t>
            </a:r>
          </a:p>
        </p:txBody>
      </p:sp>
      <p:pic>
        <p:nvPicPr>
          <p:cNvPr id="2097156" name="图片 4" descr="287_687175_c40d9697943ef6e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>
          <a:xfrm>
            <a:off x="3799205" y="1477645"/>
            <a:ext cx="4172585" cy="2686050"/>
          </a:xfrm>
          <a:prstGeom prst="rect"/>
        </p:spPr>
      </p:pic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矩形 3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76" name="TextBox 4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endParaRPr b="1" dirty="0" sz="1400" 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77" name="矩形 5"/>
          <p:cNvSpPr/>
          <p:nvPr/>
        </p:nvSpPr>
        <p:spPr>
          <a:xfrm>
            <a:off x="2381" y="215884"/>
            <a:ext cx="2128838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dirty="0" sz="1600" lang="zh-CN"/>
          </a:p>
        </p:txBody>
      </p:sp>
      <p:sp>
        <p:nvSpPr>
          <p:cNvPr id="1048678" name="TextBox 1"/>
          <p:cNvSpPr txBox="1"/>
          <p:nvPr/>
        </p:nvSpPr>
        <p:spPr>
          <a:xfrm>
            <a:off x="63410" y="290520"/>
            <a:ext cx="2006780" cy="352425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en-US" b="1" dirty="0" sz="1600" lang="zh-CN" spc="-1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东方宝信</a:t>
            </a:r>
          </a:p>
        </p:txBody>
      </p:sp>
      <p:sp>
        <p:nvSpPr>
          <p:cNvPr id="1048679" name="TextBox 13"/>
          <p:cNvSpPr txBox="1"/>
          <p:nvPr/>
        </p:nvSpPr>
        <p:spPr>
          <a:xfrm>
            <a:off x="3776345" y="1828800"/>
            <a:ext cx="4350385" cy="41783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000" spc="-20" smtClean="0">
                <a:sym typeface="+mn-ea"/>
              </a:rPr>
              <a:t>东方宝信资产管理有限公司运作方案</a:t>
            </a:r>
            <a:endParaRPr altLang="en-US" b="1" dirty="0" sz="2000" lang="zh-CN">
              <a:solidFill>
                <a:srgbClr val="232323"/>
              </a:solidFill>
            </a:endParaRPr>
          </a:p>
        </p:txBody>
      </p:sp>
      <p:cxnSp>
        <p:nvCxnSpPr>
          <p:cNvPr id="3145753" name="直接连接符 15"/>
          <p:cNvCxnSpPr>
            <a:cxnSpLocks/>
          </p:cNvCxnSpPr>
          <p:nvPr/>
        </p:nvCxnSpPr>
        <p:spPr>
          <a:xfrm>
            <a:off x="3892093" y="2383629"/>
            <a:ext cx="4262438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80" name="TextBox 16"/>
          <p:cNvSpPr txBox="1"/>
          <p:nvPr/>
        </p:nvSpPr>
        <p:spPr>
          <a:xfrm>
            <a:off x="3775805" y="2592750"/>
            <a:ext cx="4499372" cy="1584960"/>
          </a:xfrm>
          <a:prstGeom prst="rect"/>
          <a:noFill/>
        </p:spPr>
        <p:txBody>
          <a:bodyPr rtlCol="0" wrap="square">
            <a:spAutoFit/>
          </a:bodyPr>
          <a:p>
            <a:pPr algn="l">
              <a:lnSpc>
                <a:spcPct val="150000"/>
              </a:lnSpc>
            </a:pPr>
            <a:r>
              <a:rPr altLang="zh-CN" b="1" dirty="0" sz="1400" lang="en-US" spc="10" smtClean="0">
                <a:sym typeface="+mn-ea"/>
              </a:rPr>
              <a:t>1.</a:t>
            </a:r>
            <a:r>
              <a:rPr altLang="en-US" b="1" dirty="0" sz="1400" lang="zh-CN" spc="10" smtClean="0">
                <a:sym typeface="+mn-ea"/>
              </a:rPr>
              <a:t>不良资产并购重组</a:t>
            </a:r>
            <a:endParaRPr altLang="en-US" b="1" dirty="0" sz="1400" lang="zh-CN" spc="10" smtClean="0"/>
          </a:p>
          <a:p>
            <a:pPr algn="l">
              <a:lnSpc>
                <a:spcPct val="150000"/>
              </a:lnSpc>
            </a:pPr>
            <a:r>
              <a:rPr altLang="zh-CN" b="1" dirty="0" sz="1400" lang="en-US" spc="10" smtClean="0">
                <a:sym typeface="+mn-ea"/>
              </a:rPr>
              <a:t>2.</a:t>
            </a:r>
            <a:r>
              <a:rPr altLang="en-US" b="1" dirty="0" sz="1400" lang="zh-CN" spc="10" smtClean="0">
                <a:sym typeface="+mn-ea"/>
              </a:rPr>
              <a:t>债务重组+股权重组</a:t>
            </a:r>
          </a:p>
          <a:p>
            <a:pPr algn="l">
              <a:lnSpc>
                <a:spcPct val="150000"/>
              </a:lnSpc>
            </a:pPr>
            <a:r>
              <a:rPr altLang="zh-CN" b="1" dirty="0" sz="1400" lang="en-US" spc="10" smtClean="0">
                <a:sym typeface="+mn-ea"/>
              </a:rPr>
              <a:t>3.资产管理计划+并购重组</a:t>
            </a:r>
            <a:endParaRPr altLang="zh-CN" b="1" dirty="0" sz="1400" lang="en-US" spc="10" smtClean="0"/>
          </a:p>
          <a:p>
            <a:pPr algn="l">
              <a:lnSpc>
                <a:spcPct val="150000"/>
              </a:lnSpc>
            </a:pPr>
            <a:r>
              <a:rPr altLang="zh-CN" b="1" dirty="0" sz="1400" lang="en-US" spc="10" smtClean="0">
                <a:sym typeface="+mn-ea"/>
              </a:rPr>
              <a:t>4.债权收购+借壳上市</a:t>
            </a:r>
            <a:endParaRPr altLang="zh-CN" b="1" dirty="0" sz="1400" lang="en-US" spc="10" smtClean="0"/>
          </a:p>
          <a:p>
            <a:pPr algn="l"/>
            <a:endParaRPr altLang="en-US" b="1" dirty="0" sz="1400" lang="zh-CN" spc="-10">
              <a:solidFill>
                <a:srgbClr val="383838"/>
              </a:solidFill>
            </a:endParaRPr>
          </a:p>
        </p:txBody>
      </p:sp>
      <p:pic>
        <p:nvPicPr>
          <p:cNvPr id="2097157" name="图片 2" descr="R060518002_b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>
          <a:xfrm>
            <a:off x="477520" y="1485265"/>
            <a:ext cx="3160395" cy="2425700"/>
          </a:xfrm>
          <a:prstGeom prst="rect"/>
        </p:spPr>
      </p:pic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矩形 6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82" name="TextBox 7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08</a:t>
            </a:r>
            <a:endParaRPr altLang="en-US" b="1" dirty="0" sz="1400" lang="zh-CN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83" name="矩形 8"/>
          <p:cNvSpPr/>
          <p:nvPr/>
        </p:nvSpPr>
        <p:spPr>
          <a:xfrm>
            <a:off x="2381" y="248463"/>
            <a:ext cx="2216944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84" name="TextBox 9"/>
          <p:cNvSpPr txBox="1"/>
          <p:nvPr/>
        </p:nvSpPr>
        <p:spPr>
          <a:xfrm>
            <a:off x="328773" y="335004"/>
            <a:ext cx="2452527" cy="384810"/>
          </a:xfrm>
          <a:prstGeom prst="rect"/>
          <a:noFill/>
        </p:spPr>
        <p:txBody>
          <a:bodyPr rtlCol="0" wrap="square">
            <a:spAutoFit/>
          </a:bodyPr>
          <a:p>
            <a:r>
              <a:rPr lang="zh-CN">
                <a:solidFill>
                  <a:schemeClr val="bg1"/>
                </a:solidFill>
              </a:rPr>
              <a:t>东方宝信</a:t>
            </a:r>
          </a:p>
        </p:txBody>
      </p:sp>
      <p:cxnSp>
        <p:nvCxnSpPr>
          <p:cNvPr id="3145754" name="直接连接符 12"/>
          <p:cNvCxnSpPr>
            <a:cxnSpLocks/>
          </p:cNvCxnSpPr>
          <p:nvPr/>
        </p:nvCxnSpPr>
        <p:spPr>
          <a:xfrm>
            <a:off x="916697" y="1740132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55" name="直接连接符 16"/>
          <p:cNvCxnSpPr>
            <a:cxnSpLocks/>
          </p:cNvCxnSpPr>
          <p:nvPr/>
        </p:nvCxnSpPr>
        <p:spPr>
          <a:xfrm>
            <a:off x="1025932" y="4078995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85" name="TextBox 1"/>
          <p:cNvSpPr txBox="1"/>
          <p:nvPr/>
        </p:nvSpPr>
        <p:spPr>
          <a:xfrm>
            <a:off x="662501" y="1740132"/>
            <a:ext cx="2597738" cy="2354491"/>
          </a:xfrm>
          <a:prstGeom prst="rect"/>
          <a:noFill/>
        </p:spPr>
        <p:txBody>
          <a:bodyPr rtlCol="0" wrap="square">
            <a:spAutoFit/>
          </a:bodyPr>
          <a:p>
            <a:pPr>
              <a:lnSpc>
                <a:spcPct val="150000"/>
              </a:lnSpc>
            </a:pPr>
            <a:r>
              <a:rPr altLang="en-US" b="1" dirty="0" sz="1400" lang="zh-CN" smtClean="0"/>
              <a:t>       截至</a:t>
            </a:r>
            <a:r>
              <a:rPr altLang="zh-CN" b="1" dirty="0" sz="1400" lang="en-US"/>
              <a:t>2015</a:t>
            </a:r>
            <a:r>
              <a:rPr altLang="en-US" b="1" dirty="0" sz="1400" lang="zh-CN"/>
              <a:t>第三季度，商业银行不良贷款余额达到</a:t>
            </a:r>
            <a:r>
              <a:rPr altLang="zh-CN" b="1" dirty="0" sz="1400" lang="en-US"/>
              <a:t>11836</a:t>
            </a:r>
            <a:r>
              <a:rPr altLang="en-US" b="1" dirty="0" sz="1400" lang="zh-CN"/>
              <a:t>亿元，不良率达到</a:t>
            </a:r>
            <a:r>
              <a:rPr altLang="zh-CN" b="1" dirty="0" sz="1400" lang="en-US"/>
              <a:t>1.59</a:t>
            </a:r>
            <a:r>
              <a:rPr altLang="zh-CN" b="1" dirty="0" sz="1400" lang="en-US" smtClean="0"/>
              <a:t>%</a:t>
            </a:r>
            <a:r>
              <a:rPr altLang="en-US" b="1" dirty="0" sz="1400" lang="zh-CN" smtClean="0"/>
              <a:t>。预计</a:t>
            </a:r>
            <a:r>
              <a:rPr altLang="en-US" b="1" dirty="0" sz="1400" lang="zh-CN"/>
              <a:t>今年第四季度不良贷款余额达到</a:t>
            </a:r>
            <a:r>
              <a:rPr altLang="zh-CN" b="1" dirty="0" sz="1400" lang="en-US"/>
              <a:t>12637.82</a:t>
            </a:r>
            <a:r>
              <a:rPr altLang="en-US" b="1" dirty="0" sz="1400" lang="zh-CN"/>
              <a:t>亿元，不良贷款率</a:t>
            </a:r>
            <a:r>
              <a:rPr altLang="zh-CN" b="1" dirty="0" sz="1400" lang="en-US"/>
              <a:t>1.67%</a:t>
            </a:r>
            <a:r>
              <a:rPr altLang="en-US" b="1" dirty="0" sz="1400" lang="zh-CN"/>
              <a:t>，预计</a:t>
            </a:r>
            <a:r>
              <a:rPr altLang="zh-CN" b="1" dirty="0" sz="1400" lang="en-US"/>
              <a:t>2016</a:t>
            </a:r>
            <a:r>
              <a:rPr altLang="en-US" b="1" dirty="0" sz="1400" lang="zh-CN"/>
              <a:t>年第四季度不良贷款率达到</a:t>
            </a:r>
            <a:r>
              <a:rPr altLang="zh-CN" b="1" dirty="0" sz="1400" lang="en-US"/>
              <a:t>1.94%</a:t>
            </a:r>
            <a:r>
              <a:rPr altLang="en-US" b="1" dirty="0" sz="1400" lang="zh-CN"/>
              <a:t>。</a:t>
            </a:r>
            <a:endParaRPr b="1" dirty="0" sz="1400" smtClean="0"/>
          </a:p>
        </p:txBody>
      </p:sp>
      <p:graphicFrame>
        <p:nvGraphicFramePr>
          <p:cNvPr id="4194306" name="图表 25"/>
          <p:cNvGraphicFramePr>
            <a:graphicFrameLocks/>
          </p:cNvGraphicFramePr>
          <p:nvPr/>
        </p:nvGraphicFramePr>
        <p:xfrm>
          <a:off x="3486148" y="1189885"/>
          <a:ext cx="5031581" cy="3205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矩形 25"/>
          <p:cNvSpPr/>
          <p:nvPr/>
        </p:nvSpPr>
        <p:spPr>
          <a:xfrm>
            <a:off x="4715510" y="1127125"/>
            <a:ext cx="3834130" cy="3210560"/>
          </a:xfrm>
          <a:prstGeom prst="rect"/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>
              <a:lnSpc>
                <a:spcPct val="150000"/>
              </a:lnSpc>
            </a:pPr>
            <a:r>
              <a:rPr altLang="en-US" lang="zh-CN">
                <a:solidFill>
                  <a:schemeClr val="tx1"/>
                </a:solidFill>
              </a:rPr>
              <a:t>针对企业对资产并购的需求，及我司对银行不良资产管理的能力，将两者相结合，不仅为银行找到处置不良资产的途径，也满足了企业对资产并购重组的需求。</a:t>
            </a:r>
          </a:p>
        </p:txBody>
      </p:sp>
      <p:sp>
        <p:nvSpPr>
          <p:cNvPr id="1048690" name="矩形 4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91" name="TextBox 5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b="1" dirty="0" sz="1400" 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92" name="矩形 6"/>
          <p:cNvSpPr/>
          <p:nvPr/>
        </p:nvSpPr>
        <p:spPr>
          <a:xfrm>
            <a:off x="2199" y="220800"/>
            <a:ext cx="3217251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93" name="TextBox 7"/>
          <p:cNvSpPr txBox="1"/>
          <p:nvPr/>
        </p:nvSpPr>
        <p:spPr>
          <a:xfrm>
            <a:off x="486957" y="310825"/>
            <a:ext cx="3308756" cy="352425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1600" spc="-1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不良资产并购重组</a:t>
            </a:r>
          </a:p>
        </p:txBody>
      </p:sp>
      <p:cxnSp>
        <p:nvCxnSpPr>
          <p:cNvPr id="3145756" name="直接连接符 27"/>
          <p:cNvCxnSpPr>
            <a:cxnSpLocks/>
          </p:cNvCxnSpPr>
          <p:nvPr/>
        </p:nvCxnSpPr>
        <p:spPr>
          <a:xfrm>
            <a:off x="4943479" y="4076702"/>
            <a:ext cx="3637608" cy="0"/>
          </a:xfrm>
          <a:prstGeom prst="line"/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4" name="圆角矩形 2"/>
          <p:cNvSpPr/>
          <p:nvPr/>
        </p:nvSpPr>
        <p:spPr>
          <a:xfrm>
            <a:off x="285750" y="1647825"/>
            <a:ext cx="647065" cy="2078990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lang="zh-CN"/>
              <a:t>不良资产并购</a:t>
            </a:r>
          </a:p>
        </p:txBody>
      </p:sp>
      <p:sp>
        <p:nvSpPr>
          <p:cNvPr id="1048695" name="圆角矩形 3"/>
          <p:cNvSpPr/>
          <p:nvPr/>
        </p:nvSpPr>
        <p:spPr>
          <a:xfrm>
            <a:off x="1316990" y="1224915"/>
            <a:ext cx="3212465" cy="434975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sz="1400" lang="zh-CN"/>
              <a:t>横向并购，纵向并购，混合并购</a:t>
            </a:r>
          </a:p>
        </p:txBody>
      </p:sp>
      <p:sp>
        <p:nvSpPr>
          <p:cNvPr id="1048696" name="圆角矩形 9"/>
          <p:cNvSpPr/>
          <p:nvPr/>
        </p:nvSpPr>
        <p:spPr>
          <a:xfrm>
            <a:off x="1285240" y="1967230"/>
            <a:ext cx="3212465" cy="434975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sz="1400" lang="zh-CN"/>
              <a:t>直接并购间接并购</a:t>
            </a:r>
          </a:p>
        </p:txBody>
      </p:sp>
      <p:sp>
        <p:nvSpPr>
          <p:cNvPr id="1048697" name="圆角矩形 10"/>
          <p:cNvSpPr/>
          <p:nvPr/>
        </p:nvSpPr>
        <p:spPr>
          <a:xfrm>
            <a:off x="1316990" y="2698750"/>
            <a:ext cx="3212465" cy="434975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sz="1400" lang="zh-CN"/>
              <a:t>吸收型并购和控股型并购</a:t>
            </a:r>
          </a:p>
        </p:txBody>
      </p:sp>
      <p:sp>
        <p:nvSpPr>
          <p:cNvPr id="1048698" name="圆角矩形 11"/>
          <p:cNvSpPr/>
          <p:nvPr/>
        </p:nvSpPr>
        <p:spPr>
          <a:xfrm>
            <a:off x="1306195" y="3505835"/>
            <a:ext cx="3212465" cy="434975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sz="1400" lang="zh-CN"/>
              <a:t>现金购买资产，现金购买股票</a:t>
            </a:r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矩形 6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00" name="TextBox 7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</a:t>
            </a:r>
            <a:endParaRPr b="1" dirty="0" sz="1400" 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701" name="矩形 8"/>
          <p:cNvSpPr/>
          <p:nvPr/>
        </p:nvSpPr>
        <p:spPr>
          <a:xfrm>
            <a:off x="2381" y="248463"/>
            <a:ext cx="2216944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02" name="TextBox 9"/>
          <p:cNvSpPr txBox="1"/>
          <p:nvPr/>
        </p:nvSpPr>
        <p:spPr>
          <a:xfrm>
            <a:off x="328773" y="335004"/>
            <a:ext cx="2452527" cy="35242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dirty="0" sz="1600" lang="zh-CN" spc="-1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债务重组+股权重组</a:t>
            </a:r>
          </a:p>
        </p:txBody>
      </p:sp>
      <p:cxnSp>
        <p:nvCxnSpPr>
          <p:cNvPr id="3145757" name="直接连接符 12"/>
          <p:cNvCxnSpPr>
            <a:cxnSpLocks/>
          </p:cNvCxnSpPr>
          <p:nvPr/>
        </p:nvCxnSpPr>
        <p:spPr>
          <a:xfrm>
            <a:off x="1176020" y="1804035"/>
            <a:ext cx="2291715" cy="254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3" name="矩形 13"/>
          <p:cNvSpPr/>
          <p:nvPr/>
        </p:nvSpPr>
        <p:spPr>
          <a:xfrm>
            <a:off x="1176004" y="1555624"/>
            <a:ext cx="1176780" cy="1735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cxnSp>
        <p:nvCxnSpPr>
          <p:cNvPr id="3145758" name="直接连接符 16"/>
          <p:cNvCxnSpPr>
            <a:cxnSpLocks/>
          </p:cNvCxnSpPr>
          <p:nvPr/>
        </p:nvCxnSpPr>
        <p:spPr>
          <a:xfrm flipV="1">
            <a:off x="1134110" y="4130040"/>
            <a:ext cx="2249805" cy="2540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4" name="文本框 99"/>
          <p:cNvSpPr txBox="1"/>
          <p:nvPr/>
        </p:nvSpPr>
        <p:spPr>
          <a:xfrm>
            <a:off x="1013460" y="1824355"/>
            <a:ext cx="2449830" cy="2286000"/>
          </a:xfrm>
          <a:prstGeom prst="rect"/>
          <a:noFill/>
          <a:ln w="9525">
            <a:noFill/>
            <a:miter/>
          </a:ln>
        </p:spPr>
        <p:txBody>
          <a:bodyPr wrap="square">
            <a:spAutoFit/>
          </a:bodyPr>
          <a:p>
            <a:pPr algn="l" indent="266700" marL="0"/>
            <a:r>
              <a:rPr altLang="en-US" b="1" sz="1600" lang="zh-CN" u="none">
                <a:highlight>
                  <a:srgbClr val="FFFFFF"/>
                </a:highlight>
                <a:latin typeface="宋体" charset="0"/>
                <a:ea typeface="宋体" charset="0"/>
                <a:cs typeface="宋体" charset="0"/>
              </a:rPr>
              <a:t>资产管理公司可通过帮助企业实行债务重组的方式引如机构资金，减少企业负债，盘活企业资产， 增加企业股权投资，重新整合企业股权架构，规范企业财务，税务制度，为企业未来在运营及上市打好坚实的基础。</a:t>
            </a:r>
            <a:endParaRPr altLang="en-US" b="1" sz="1600" lang="zh-CN"/>
          </a:p>
        </p:txBody>
      </p:sp>
      <p:sp>
        <p:nvSpPr>
          <p:cNvPr id="1048705" name="圆角矩形 3"/>
          <p:cNvSpPr/>
          <p:nvPr/>
        </p:nvSpPr>
        <p:spPr>
          <a:xfrm>
            <a:off x="4868545" y="3620770"/>
            <a:ext cx="2863850" cy="679450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lang="zh-CN"/>
              <a:t>债务重组的优点</a:t>
            </a:r>
          </a:p>
        </p:txBody>
      </p:sp>
      <p:sp>
        <p:nvSpPr>
          <p:cNvPr id="1048706" name="圆角矩形 4"/>
          <p:cNvSpPr/>
          <p:nvPr/>
        </p:nvSpPr>
        <p:spPr>
          <a:xfrm>
            <a:off x="4009390" y="1191260"/>
            <a:ext cx="1325245" cy="1962150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sz="1600" lang="zh-CN"/>
              <a:t>通过债务重组方式获得优质的抵债资产，或者将债权转为股权</a:t>
            </a:r>
          </a:p>
        </p:txBody>
      </p:sp>
      <p:sp>
        <p:nvSpPr>
          <p:cNvPr id="1048707" name="圆角矩形 5"/>
          <p:cNvSpPr/>
          <p:nvPr/>
        </p:nvSpPr>
        <p:spPr>
          <a:xfrm>
            <a:off x="5664835" y="1181100"/>
            <a:ext cx="1325245" cy="1962150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sz="1600" lang="zh-CN"/>
              <a:t>通过债务重组能够获得重组收益，对企业财务状况的改善有利</a:t>
            </a:r>
          </a:p>
        </p:txBody>
      </p:sp>
      <p:sp>
        <p:nvSpPr>
          <p:cNvPr id="1048708" name="圆角矩形 14"/>
          <p:cNvSpPr/>
          <p:nvPr/>
        </p:nvSpPr>
        <p:spPr>
          <a:xfrm>
            <a:off x="7329805" y="1180465"/>
            <a:ext cx="1346835" cy="1962150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sz="1600" lang="zh-CN"/>
              <a:t>推动当地企业解决债务问题、实现更快更好的发展，有利于经济增长和社会稳定</a:t>
            </a:r>
          </a:p>
        </p:txBody>
      </p:sp>
      <p:sp>
        <p:nvSpPr>
          <p:cNvPr id="1048709" name="文本框 15"/>
          <p:cNvSpPr txBox="1"/>
          <p:nvPr/>
        </p:nvSpPr>
        <p:spPr>
          <a:xfrm>
            <a:off x="3964305" y="786130"/>
            <a:ext cx="1313180" cy="304800"/>
          </a:xfrm>
          <a:prstGeom prst="rect"/>
          <a:noFill/>
          <a:ln w="9525">
            <a:noFill/>
            <a:miter/>
          </a:ln>
        </p:spPr>
        <p:txBody>
          <a:bodyPr wrap="square">
            <a:spAutoFit/>
          </a:bodyPr>
          <a:p>
            <a:pPr algn="l" indent="0" marL="0"/>
            <a:r>
              <a:rPr altLang="en-US" b="1" sz="1400" lang="zh-CN" u="none">
                <a:highlight>
                  <a:srgbClr val="FFFFFF"/>
                </a:highlight>
                <a:latin typeface="宋体" charset="0"/>
                <a:ea typeface="宋体" charset="0"/>
                <a:cs typeface="宋体" charset="0"/>
              </a:rPr>
              <a:t>资产管理公司</a:t>
            </a:r>
          </a:p>
        </p:txBody>
      </p:sp>
      <p:sp>
        <p:nvSpPr>
          <p:cNvPr id="1048710" name="文本框 17"/>
          <p:cNvSpPr txBox="1"/>
          <p:nvPr/>
        </p:nvSpPr>
        <p:spPr>
          <a:xfrm>
            <a:off x="5681980" y="764540"/>
            <a:ext cx="1218565" cy="304800"/>
          </a:xfrm>
          <a:prstGeom prst="rect"/>
          <a:noFill/>
          <a:ln w="9525">
            <a:noFill/>
            <a:miter/>
          </a:ln>
        </p:spPr>
        <p:txBody>
          <a:bodyPr wrap="square">
            <a:spAutoFit/>
          </a:bodyPr>
          <a:p>
            <a:pPr algn="l" indent="0" marL="0"/>
            <a:r>
              <a:rPr altLang="en-US" b="1" sz="1400" lang="zh-CN" u="none">
                <a:highlight>
                  <a:srgbClr val="FFFFFF"/>
                </a:highlight>
                <a:latin typeface="宋体" charset="0"/>
                <a:ea typeface="宋体" charset="0"/>
                <a:cs typeface="宋体" charset="0"/>
              </a:rPr>
              <a:t>债务人</a:t>
            </a:r>
            <a:endParaRPr altLang="en-US" b="1" lang="zh-CN"/>
          </a:p>
        </p:txBody>
      </p:sp>
      <p:sp>
        <p:nvSpPr>
          <p:cNvPr id="1048711" name="文本框 19"/>
          <p:cNvSpPr txBox="1"/>
          <p:nvPr/>
        </p:nvSpPr>
        <p:spPr>
          <a:xfrm>
            <a:off x="7346950" y="785495"/>
            <a:ext cx="1441450" cy="304800"/>
          </a:xfrm>
          <a:prstGeom prst="rect"/>
          <a:noFill/>
          <a:ln w="9525">
            <a:noFill/>
            <a:miter/>
          </a:ln>
        </p:spPr>
        <p:txBody>
          <a:bodyPr wrap="square">
            <a:spAutoFit/>
          </a:bodyPr>
          <a:p>
            <a:pPr algn="l" indent="0" marL="0"/>
            <a:r>
              <a:rPr altLang="en-US" b="1" sz="1400" lang="zh-CN" u="none">
                <a:highlight>
                  <a:srgbClr val="FFFFFF"/>
                </a:highlight>
                <a:latin typeface="宋体" charset="0"/>
                <a:ea typeface="宋体" charset="0"/>
                <a:cs typeface="宋体" charset="0"/>
              </a:rPr>
              <a:t>地方政府</a:t>
            </a:r>
            <a:endParaRPr altLang="en-US" b="1" lang="zh-CN"/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矩形 11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13" name="TextBox 12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</a:t>
            </a:r>
          </a:p>
        </p:txBody>
      </p:sp>
      <p:sp>
        <p:nvSpPr>
          <p:cNvPr id="1048714" name="矩形 13"/>
          <p:cNvSpPr/>
          <p:nvPr/>
        </p:nvSpPr>
        <p:spPr>
          <a:xfrm>
            <a:off x="2381" y="215884"/>
            <a:ext cx="2593034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15" name="TextBox 14"/>
          <p:cNvSpPr txBox="1"/>
          <p:nvPr/>
        </p:nvSpPr>
        <p:spPr>
          <a:xfrm>
            <a:off x="98795" y="313603"/>
            <a:ext cx="2496620" cy="352425"/>
          </a:xfrm>
          <a:prstGeom prst="rect"/>
          <a:noFill/>
        </p:spPr>
        <p:txBody>
          <a:bodyPr rtlCol="0" wrap="square">
            <a:spAutoFit/>
          </a:bodyPr>
          <a:p>
            <a:r>
              <a:rPr sz="1600">
                <a:solidFill>
                  <a:schemeClr val="bg1"/>
                </a:solidFill>
              </a:rPr>
              <a:t>资产管理计划+并购重组</a:t>
            </a:r>
          </a:p>
        </p:txBody>
      </p:sp>
      <p:pic>
        <p:nvPicPr>
          <p:cNvPr id="2097158" name="图片 4" descr="4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>
          <a:xfrm>
            <a:off x="5444490" y="1363980"/>
            <a:ext cx="2773680" cy="2080260"/>
          </a:xfrm>
          <a:prstGeom prst="rect"/>
        </p:spPr>
      </p:pic>
      <p:sp>
        <p:nvSpPr>
          <p:cNvPr id="1048716" name="文本框 5"/>
          <p:cNvSpPr txBox="1"/>
          <p:nvPr/>
        </p:nvSpPr>
        <p:spPr>
          <a:xfrm>
            <a:off x="748030" y="3735705"/>
            <a:ext cx="2726055" cy="38481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lang="zh-CN"/>
              <a:t>不良资产剥离</a:t>
            </a:r>
          </a:p>
        </p:txBody>
      </p:sp>
      <p:sp>
        <p:nvSpPr>
          <p:cNvPr id="1048717" name="文本框 6"/>
          <p:cNvSpPr txBox="1"/>
          <p:nvPr/>
        </p:nvSpPr>
        <p:spPr>
          <a:xfrm>
            <a:off x="5615305" y="3763645"/>
            <a:ext cx="2270125" cy="38481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lang="zh-CN"/>
              <a:t>并购发展</a:t>
            </a:r>
          </a:p>
        </p:txBody>
      </p:sp>
      <p:pic>
        <p:nvPicPr>
          <p:cNvPr id="2097159" name="图片 7" descr="14-44-01-29-3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202565" y="1306830"/>
            <a:ext cx="4015740" cy="2064385"/>
          </a:xfrm>
          <a:prstGeom prst="rect"/>
        </p:spPr>
      </p:pic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矩形 6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19" name="TextBox 7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</a:t>
            </a:r>
            <a:endParaRPr b="1" dirty="0" sz="1400" 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720" name="矩形 8"/>
          <p:cNvSpPr/>
          <p:nvPr/>
        </p:nvSpPr>
        <p:spPr>
          <a:xfrm>
            <a:off x="2381" y="248463"/>
            <a:ext cx="2216944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21" name="TextBox 9"/>
          <p:cNvSpPr txBox="1"/>
          <p:nvPr/>
        </p:nvSpPr>
        <p:spPr>
          <a:xfrm>
            <a:off x="328773" y="335004"/>
            <a:ext cx="2452527" cy="35242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dirty="0" sz="1600" lang="zh-CN" spc="-1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债权收购+借壳上市</a:t>
            </a:r>
          </a:p>
        </p:txBody>
      </p:sp>
      <p:cxnSp>
        <p:nvCxnSpPr>
          <p:cNvPr id="3145759" name="直接连接符 12"/>
          <p:cNvCxnSpPr>
            <a:cxnSpLocks/>
          </p:cNvCxnSpPr>
          <p:nvPr/>
        </p:nvCxnSpPr>
        <p:spPr>
          <a:xfrm>
            <a:off x="1093811" y="1803930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22" name="矩形 13"/>
          <p:cNvSpPr/>
          <p:nvPr/>
        </p:nvSpPr>
        <p:spPr>
          <a:xfrm>
            <a:off x="1093810" y="1555624"/>
            <a:ext cx="1618569" cy="1735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cxnSp>
        <p:nvCxnSpPr>
          <p:cNvPr id="3145760" name="直接连接符 16"/>
          <p:cNvCxnSpPr>
            <a:cxnSpLocks/>
          </p:cNvCxnSpPr>
          <p:nvPr/>
        </p:nvCxnSpPr>
        <p:spPr>
          <a:xfrm>
            <a:off x="1093810" y="3868950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60" name="图片 2" descr="5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>
          <a:xfrm>
            <a:off x="3716020" y="878205"/>
            <a:ext cx="4900295" cy="3352800"/>
          </a:xfrm>
          <a:prstGeom prst="rect"/>
        </p:spPr>
      </p:pic>
      <p:sp>
        <p:nvSpPr>
          <p:cNvPr id="1048723" name="文本框 99"/>
          <p:cNvSpPr txBox="1"/>
          <p:nvPr/>
        </p:nvSpPr>
        <p:spPr>
          <a:xfrm>
            <a:off x="1089025" y="1898650"/>
            <a:ext cx="2099310" cy="1798320"/>
          </a:xfrm>
          <a:prstGeom prst="rect"/>
          <a:noFill/>
          <a:ln w="9525">
            <a:noFill/>
            <a:miter/>
          </a:ln>
        </p:spPr>
        <p:txBody>
          <a:bodyPr wrap="square">
            <a:spAutoFit/>
          </a:bodyPr>
          <a:p>
            <a:pPr algn="l" indent="0" marL="0"/>
            <a:r>
              <a:rPr altLang="en-US" b="1" sz="1600" lang="zh-CN" u="none">
                <a:solidFill>
                  <a:srgbClr val="2B2B2B"/>
                </a:solidFill>
                <a:latin typeface="宋体" charset="0"/>
                <a:ea typeface="宋体" charset="0"/>
                <a:cs typeface="宋体" charset="0"/>
              </a:rPr>
              <a:t>资产管理公司可通过发型资产管理计划，帮助想上市企业收购已上市企业形成的债权，进行反向并购，可达到借壳上市的目的。</a:t>
            </a:r>
            <a:endParaRPr altLang="en-US" b="1" sz="1600" lang="zh-CN"/>
          </a:p>
        </p:txBody>
      </p:sp>
    </p:spTree>
  </p:cSld>
  <p:clrMapOvr>
    <a:masterClrMapping/>
  </p:clrMapOvr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4" name="TextBox 1"/>
          <p:cNvSpPr txBox="1"/>
          <p:nvPr/>
        </p:nvSpPr>
        <p:spPr>
          <a:xfrm>
            <a:off x="943370" y="1038127"/>
            <a:ext cx="3840480" cy="1015663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en-US" b="1" dirty="0" sz="6000" lang="zh-CN" smtClean="0"/>
              <a:t>谢  谢</a:t>
            </a:r>
            <a:endParaRPr altLang="en-US" b="1" dirty="0" sz="6000" lang="zh-CN"/>
          </a:p>
        </p:txBody>
      </p:sp>
      <p:sp>
        <p:nvSpPr>
          <p:cNvPr id="1048725" name="矩形 2"/>
          <p:cNvSpPr/>
          <p:nvPr/>
        </p:nvSpPr>
        <p:spPr>
          <a:xfrm>
            <a:off x="5748635" y="3686584"/>
            <a:ext cx="2839739" cy="473945"/>
          </a:xfrm>
          <a:prstGeom prst="rect"/>
          <a:solidFill>
            <a:srgbClr val="C00000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cxnSp>
        <p:nvCxnSpPr>
          <p:cNvPr id="3145761" name="直接连接符 4"/>
          <p:cNvCxnSpPr>
            <a:cxnSpLocks/>
          </p:cNvCxnSpPr>
          <p:nvPr/>
        </p:nvCxnSpPr>
        <p:spPr>
          <a:xfrm>
            <a:off x="561975" y="2643188"/>
            <a:ext cx="4842232" cy="63033"/>
          </a:xfrm>
          <a:prstGeom prst="line"/>
          <a:ln>
            <a:solidFill>
              <a:srgbClr val="4444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26" name="矩形 6"/>
          <p:cNvSpPr/>
          <p:nvPr/>
        </p:nvSpPr>
        <p:spPr>
          <a:xfrm>
            <a:off x="1002341" y="2815351"/>
            <a:ext cx="3840480" cy="483235"/>
          </a:xfrm>
          <a:prstGeom prst="rect"/>
        </p:spPr>
        <p:txBody>
          <a:bodyPr wrap="none">
            <a:spAutoFit/>
          </a:bodyPr>
          <a:p>
            <a:pPr algn="ctr"/>
            <a:r>
              <a:rPr altLang="zh-CN" b="1" dirty="0" sz="2400" lang="zh-CN"/>
              <a:t>东方宝信资产管理有限公司</a:t>
            </a:r>
          </a:p>
        </p:txBody>
      </p:sp>
      <p:sp>
        <p:nvSpPr>
          <p:cNvPr id="1048727" name="矩形 8"/>
          <p:cNvSpPr/>
          <p:nvPr/>
        </p:nvSpPr>
        <p:spPr>
          <a:xfrm>
            <a:off x="542925" y="547682"/>
            <a:ext cx="4861282" cy="79041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28" name="矩形 9"/>
          <p:cNvSpPr/>
          <p:nvPr/>
        </p:nvSpPr>
        <p:spPr>
          <a:xfrm>
            <a:off x="542925" y="4124810"/>
            <a:ext cx="4861282" cy="63032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矩形 3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90" name="TextBox 4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  <a:endParaRPr altLang="en-US" b="1" dirty="0" sz="1400" lang="zh-CN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591" name="矩形 5"/>
          <p:cNvSpPr/>
          <p:nvPr/>
        </p:nvSpPr>
        <p:spPr>
          <a:xfrm>
            <a:off x="2381" y="248463"/>
            <a:ext cx="2033310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92" name="TextBox 6"/>
          <p:cNvSpPr txBox="1"/>
          <p:nvPr/>
        </p:nvSpPr>
        <p:spPr>
          <a:xfrm>
            <a:off x="483842" y="338488"/>
            <a:ext cx="1070388" cy="305435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en-US" b="1" dirty="0" sz="1600" lang="zh-CN" spc="-1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目录</a:t>
            </a:r>
          </a:p>
        </p:txBody>
      </p:sp>
      <p:sp>
        <p:nvSpPr>
          <p:cNvPr id="1048593" name="TextBox 8"/>
          <p:cNvSpPr txBox="1"/>
          <p:nvPr/>
        </p:nvSpPr>
        <p:spPr>
          <a:xfrm>
            <a:off x="1082040" y="1217930"/>
            <a:ext cx="2084070" cy="2787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dirty="0" sz="1400" lang="zh-CN"/>
              <a:t>并购重组盘活企业存量</a:t>
            </a:r>
          </a:p>
        </p:txBody>
      </p:sp>
      <p:cxnSp>
        <p:nvCxnSpPr>
          <p:cNvPr id="3145729" name="直接连接符 9"/>
          <p:cNvCxnSpPr>
            <a:cxnSpLocks/>
          </p:cNvCxnSpPr>
          <p:nvPr/>
        </p:nvCxnSpPr>
        <p:spPr>
          <a:xfrm>
            <a:off x="1131568" y="1820044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4" name="矩形 11"/>
          <p:cNvSpPr/>
          <p:nvPr/>
        </p:nvSpPr>
        <p:spPr>
          <a:xfrm>
            <a:off x="1133475" y="1515745"/>
            <a:ext cx="2097405" cy="210185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95" name="TextBox 14"/>
          <p:cNvSpPr txBox="1"/>
          <p:nvPr/>
        </p:nvSpPr>
        <p:spPr>
          <a:xfrm>
            <a:off x="2769870" y="3416935"/>
            <a:ext cx="2814955" cy="833755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zh-CN" dirty="0" sz="1000" lang="en-US" spc="10" smtClean="0"/>
              <a:t>1.</a:t>
            </a:r>
            <a:r>
              <a:rPr altLang="en-US" dirty="0" sz="1000" lang="zh-CN" spc="10" smtClean="0"/>
              <a:t>不良资产并购重组</a:t>
            </a:r>
          </a:p>
          <a:p>
            <a:pPr algn="ctr"/>
            <a:r>
              <a:rPr altLang="zh-CN" dirty="0" sz="1000" lang="en-US" spc="10" smtClean="0"/>
              <a:t>  2.</a:t>
            </a:r>
            <a:r>
              <a:rPr altLang="en-US" dirty="0" sz="1000" lang="zh-CN" spc="10" smtClean="0"/>
              <a:t>债务重组+股权重组</a:t>
            </a:r>
          </a:p>
          <a:p>
            <a:pPr algn="ctr"/>
            <a:r>
              <a:rPr altLang="zh-CN" dirty="0" sz="1000" lang="en-US" spc="10" smtClean="0"/>
              <a:t>         3.资产管理计划+并购重组</a:t>
            </a:r>
          </a:p>
          <a:p>
            <a:pPr algn="ctr"/>
            <a:r>
              <a:rPr altLang="zh-CN" dirty="0" sz="1000" lang="en-US" spc="10" smtClean="0"/>
              <a:t> 4.债权收购+借壳上市</a:t>
            </a:r>
          </a:p>
          <a:p>
            <a:pPr algn="ctr"/>
            <a:endParaRPr altLang="en-US" dirty="0" sz="1000" lang="zh-CN" spc="10" smtClean="0"/>
          </a:p>
        </p:txBody>
      </p:sp>
      <p:sp>
        <p:nvSpPr>
          <p:cNvPr id="1048596" name="TextBox 15"/>
          <p:cNvSpPr txBox="1"/>
          <p:nvPr/>
        </p:nvSpPr>
        <p:spPr>
          <a:xfrm>
            <a:off x="2666365" y="2863850"/>
            <a:ext cx="3075305" cy="278766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1400" spc="-20" smtClean="0"/>
              <a:t>东方宝信资产管理有限公司运作方案</a:t>
            </a:r>
          </a:p>
        </p:txBody>
      </p:sp>
      <p:cxnSp>
        <p:nvCxnSpPr>
          <p:cNvPr id="3145730" name="直接连接符 16"/>
          <p:cNvCxnSpPr>
            <a:cxnSpLocks/>
          </p:cNvCxnSpPr>
          <p:nvPr/>
        </p:nvCxnSpPr>
        <p:spPr>
          <a:xfrm>
            <a:off x="2734945" y="3399790"/>
            <a:ext cx="2849245" cy="254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7" name="矩形 17"/>
          <p:cNvSpPr/>
          <p:nvPr/>
        </p:nvSpPr>
        <p:spPr>
          <a:xfrm>
            <a:off x="2743835" y="3138170"/>
            <a:ext cx="2847340" cy="191135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98" name="TextBox 21"/>
          <p:cNvSpPr txBox="1"/>
          <p:nvPr/>
        </p:nvSpPr>
        <p:spPr>
          <a:xfrm>
            <a:off x="5289550" y="1217295"/>
            <a:ext cx="2353310" cy="2787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dirty="0" sz="1400" lang="zh-CN" spc="-20"/>
              <a:t>资产管理支持企业升级转型</a:t>
            </a:r>
          </a:p>
        </p:txBody>
      </p:sp>
      <p:cxnSp>
        <p:nvCxnSpPr>
          <p:cNvPr id="3145731" name="直接连接符 22"/>
          <p:cNvCxnSpPr>
            <a:cxnSpLocks/>
          </p:cNvCxnSpPr>
          <p:nvPr/>
        </p:nvCxnSpPr>
        <p:spPr>
          <a:xfrm flipV="1">
            <a:off x="5363845" y="1785620"/>
            <a:ext cx="2124710" cy="8255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9" name="矩形 23"/>
          <p:cNvSpPr/>
          <p:nvPr/>
        </p:nvSpPr>
        <p:spPr>
          <a:xfrm>
            <a:off x="5364480" y="1513205"/>
            <a:ext cx="2140585" cy="20955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矩形 3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01" name="TextBox 4"/>
          <p:cNvSpPr txBox="1"/>
          <p:nvPr/>
        </p:nvSpPr>
        <p:spPr>
          <a:xfrm>
            <a:off x="8058149" y="4731859"/>
            <a:ext cx="459581" cy="307777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03</a:t>
            </a:r>
            <a:endParaRPr altLang="en-US" b="1" dirty="0" sz="1400" lang="zh-CN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02" name="矩形 5"/>
          <p:cNvSpPr/>
          <p:nvPr/>
        </p:nvSpPr>
        <p:spPr>
          <a:xfrm>
            <a:off x="2381" y="215884"/>
            <a:ext cx="2128838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dirty="0" sz="1600" lang="zh-CN"/>
          </a:p>
        </p:txBody>
      </p:sp>
      <p:sp>
        <p:nvSpPr>
          <p:cNvPr id="1048603" name="TextBox 1"/>
          <p:cNvSpPr txBox="1"/>
          <p:nvPr/>
        </p:nvSpPr>
        <p:spPr>
          <a:xfrm>
            <a:off x="63410" y="290520"/>
            <a:ext cx="2006780" cy="305435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en-US" b="1" dirty="0" sz="1600" lang="zh-CN" spc="-1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东方宝信</a:t>
            </a:r>
          </a:p>
        </p:txBody>
      </p:sp>
      <p:sp>
        <p:nvSpPr>
          <p:cNvPr id="1048604" name="TextBox 13"/>
          <p:cNvSpPr txBox="1"/>
          <p:nvPr/>
        </p:nvSpPr>
        <p:spPr>
          <a:xfrm>
            <a:off x="3775805" y="1827864"/>
            <a:ext cx="3927475" cy="41275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dirty="0" sz="2400" lang="zh-CN">
                <a:sym typeface="+mn-ea"/>
              </a:rPr>
              <a:t>并购重组盘活企业存量</a:t>
            </a:r>
            <a:endParaRPr altLang="en-US" b="1" dirty="0" sz="2400" lang="zh-CN">
              <a:solidFill>
                <a:srgbClr val="232323"/>
              </a:solidFill>
            </a:endParaRPr>
          </a:p>
        </p:txBody>
      </p:sp>
      <p:cxnSp>
        <p:nvCxnSpPr>
          <p:cNvPr id="3145732" name="直接连接符 15"/>
          <p:cNvCxnSpPr>
            <a:cxnSpLocks/>
          </p:cNvCxnSpPr>
          <p:nvPr/>
        </p:nvCxnSpPr>
        <p:spPr>
          <a:xfrm>
            <a:off x="3892093" y="2383629"/>
            <a:ext cx="4262438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05" name="TextBox 16"/>
          <p:cNvSpPr txBox="1"/>
          <p:nvPr/>
        </p:nvSpPr>
        <p:spPr>
          <a:xfrm>
            <a:off x="3775805" y="2592750"/>
            <a:ext cx="4499372" cy="654051"/>
          </a:xfrm>
          <a:prstGeom prst="rect"/>
          <a:noFill/>
        </p:spPr>
        <p:txBody>
          <a:bodyPr rtlCol="0" wrap="square">
            <a:spAutoFit/>
          </a:bodyPr>
          <a:p>
            <a:pPr>
              <a:lnSpc>
                <a:spcPct val="150000"/>
              </a:lnSpc>
            </a:pPr>
            <a:r>
              <a:rPr altLang="en-US" dirty="0" sz="1400" lang="zh-CN" spc="-10" smtClean="0">
                <a:solidFill>
                  <a:srgbClr val="383838"/>
                </a:solidFill>
              </a:rPr>
              <a:t>       </a:t>
            </a:r>
            <a:r>
              <a:rPr altLang="en-US" b="1" dirty="0" sz="1400" lang="zh-CN" spc="-10">
                <a:solidFill>
                  <a:srgbClr val="383838"/>
                </a:solidFill>
                <a:sym typeface="+mn-ea"/>
              </a:rPr>
              <a:t>在新常态下，资产管理公司运用并购重组等投行工具，发挥了金融业‘盘活存量’的社会责任。</a:t>
            </a:r>
          </a:p>
        </p:txBody>
      </p:sp>
      <p:pic>
        <p:nvPicPr>
          <p:cNvPr id="2097153" name="图片 2" descr="t015ca0b973b1cde9bd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>
          <a:xfrm>
            <a:off x="351790" y="1428750"/>
            <a:ext cx="3195955" cy="2235835"/>
          </a:xfrm>
          <a:prstGeom prst="rect"/>
        </p:spPr>
      </p:pic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矩形 6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07" name="TextBox 7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08</a:t>
            </a:r>
            <a:endParaRPr altLang="en-US" b="1" dirty="0" sz="1400" lang="zh-CN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08" name="矩形 8"/>
          <p:cNvSpPr/>
          <p:nvPr/>
        </p:nvSpPr>
        <p:spPr>
          <a:xfrm>
            <a:off x="2381" y="248463"/>
            <a:ext cx="2216944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09" name="TextBox 9"/>
          <p:cNvSpPr txBox="1"/>
          <p:nvPr/>
        </p:nvSpPr>
        <p:spPr>
          <a:xfrm>
            <a:off x="328773" y="335004"/>
            <a:ext cx="2452527" cy="332740"/>
          </a:xfrm>
          <a:prstGeom prst="rect"/>
          <a:noFill/>
        </p:spPr>
        <p:txBody>
          <a:bodyPr rtlCol="0" wrap="square">
            <a:spAutoFit/>
          </a:bodyPr>
          <a:p>
            <a:r>
              <a:rPr lang="zh-CN">
                <a:solidFill>
                  <a:schemeClr val="bg1"/>
                </a:solidFill>
              </a:rPr>
              <a:t>东方宝信</a:t>
            </a:r>
          </a:p>
        </p:txBody>
      </p:sp>
      <p:cxnSp>
        <p:nvCxnSpPr>
          <p:cNvPr id="3145733" name="直接连接符 12"/>
          <p:cNvCxnSpPr>
            <a:cxnSpLocks/>
          </p:cNvCxnSpPr>
          <p:nvPr/>
        </p:nvCxnSpPr>
        <p:spPr>
          <a:xfrm>
            <a:off x="1134906" y="1803930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4" name="直接连接符 16"/>
          <p:cNvCxnSpPr>
            <a:cxnSpLocks/>
          </p:cNvCxnSpPr>
          <p:nvPr/>
        </p:nvCxnSpPr>
        <p:spPr>
          <a:xfrm>
            <a:off x="1145700" y="3986250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10" name="TextBox 1"/>
          <p:cNvSpPr txBox="1"/>
          <p:nvPr/>
        </p:nvSpPr>
        <p:spPr>
          <a:xfrm>
            <a:off x="881840" y="1909445"/>
            <a:ext cx="2547162" cy="1779271"/>
          </a:xfrm>
          <a:prstGeom prst="rect"/>
          <a:noFill/>
        </p:spPr>
        <p:txBody>
          <a:bodyPr rtlCol="0" wrap="square">
            <a:spAutoFit/>
          </a:bodyPr>
          <a:p>
            <a:pPr>
              <a:lnSpc>
                <a:spcPct val="150000"/>
              </a:lnSpc>
            </a:pPr>
            <a:r>
              <a:rPr altLang="zh-CN" b="1" dirty="0" sz="1400" lang="en-US" smtClean="0"/>
              <a:t>       2014</a:t>
            </a:r>
            <a:r>
              <a:rPr altLang="en-US" b="1" dirty="0" sz="1400" lang="zh-CN"/>
              <a:t>年中国市场共完成</a:t>
            </a:r>
            <a:r>
              <a:rPr altLang="zh-CN" b="1" dirty="0" sz="1400" lang="en-US"/>
              <a:t>964</a:t>
            </a:r>
            <a:r>
              <a:rPr altLang="en-US" b="1" dirty="0" sz="1400" lang="zh-CN"/>
              <a:t>起并购交易， 其中有</a:t>
            </a:r>
            <a:r>
              <a:rPr altLang="zh-CN" b="1" dirty="0" sz="1400" lang="en-US"/>
              <a:t>80</a:t>
            </a:r>
            <a:r>
              <a:rPr altLang="en-US" b="1" dirty="0" sz="1400" lang="zh-CN"/>
              <a:t>起未披露金额。披露金额的</a:t>
            </a:r>
            <a:r>
              <a:rPr altLang="zh-CN" b="1" dirty="0" sz="1400" lang="en-US"/>
              <a:t>884</a:t>
            </a:r>
            <a:r>
              <a:rPr altLang="en-US" b="1" dirty="0" sz="1400" lang="zh-CN"/>
              <a:t>起交易，交易总价值约为</a:t>
            </a:r>
            <a:r>
              <a:rPr altLang="zh-CN" b="1" dirty="0" sz="1400" lang="en-US"/>
              <a:t>7983.44</a:t>
            </a:r>
            <a:r>
              <a:rPr altLang="en-US" b="1" dirty="0" sz="1400" lang="zh-CN"/>
              <a:t>亿元，</a:t>
            </a:r>
            <a:r>
              <a:rPr altLang="en-US" b="1" dirty="0" sz="1400" lang="zh-CN" smtClean="0"/>
              <a:t>平均每</a:t>
            </a:r>
            <a:r>
              <a:rPr altLang="en-US" b="1" dirty="0" sz="1400" lang="zh-CN"/>
              <a:t>起案例交易价值约</a:t>
            </a:r>
            <a:r>
              <a:rPr altLang="zh-CN" b="1" dirty="0" sz="1400" lang="en-US"/>
              <a:t>9.03</a:t>
            </a:r>
            <a:r>
              <a:rPr altLang="en-US" b="1" dirty="0" sz="1400" lang="zh-CN"/>
              <a:t>亿元</a:t>
            </a:r>
            <a:r>
              <a:rPr altLang="en-US" b="1" dirty="0" sz="1400" lang="zh-CN" smtClean="0"/>
              <a:t>。</a:t>
            </a:r>
            <a:endParaRPr b="1" dirty="0" sz="1400" smtClean="0"/>
          </a:p>
        </p:txBody>
      </p:sp>
      <p:graphicFrame>
        <p:nvGraphicFramePr>
          <p:cNvPr id="4194304" name="图表 11"/>
          <p:cNvGraphicFramePr>
            <a:graphicFrameLocks/>
          </p:cNvGraphicFramePr>
          <p:nvPr/>
        </p:nvGraphicFramePr>
        <p:xfrm>
          <a:off x="3442205" y="1063119"/>
          <a:ext cx="5605463" cy="3100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矩形 6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12" name="TextBox 7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08</a:t>
            </a:r>
            <a:endParaRPr altLang="en-US" b="1" dirty="0" sz="1400" lang="zh-CN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13" name="矩形 8"/>
          <p:cNvSpPr/>
          <p:nvPr/>
        </p:nvSpPr>
        <p:spPr>
          <a:xfrm>
            <a:off x="2381" y="248463"/>
            <a:ext cx="2216944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14" name="TextBox 9"/>
          <p:cNvSpPr txBox="1"/>
          <p:nvPr/>
        </p:nvSpPr>
        <p:spPr>
          <a:xfrm>
            <a:off x="328773" y="335004"/>
            <a:ext cx="2452527" cy="384810"/>
          </a:xfrm>
          <a:prstGeom prst="rect"/>
          <a:noFill/>
        </p:spPr>
        <p:txBody>
          <a:bodyPr rtlCol="0" wrap="square">
            <a:spAutoFit/>
          </a:bodyPr>
          <a:p>
            <a:r>
              <a:rPr lang="zh-CN">
                <a:solidFill>
                  <a:schemeClr val="bg1"/>
                </a:solidFill>
              </a:rPr>
              <a:t>东方宝信</a:t>
            </a:r>
          </a:p>
        </p:txBody>
      </p:sp>
      <p:cxnSp>
        <p:nvCxnSpPr>
          <p:cNvPr id="3145735" name="直接连接符 12"/>
          <p:cNvCxnSpPr>
            <a:cxnSpLocks/>
          </p:cNvCxnSpPr>
          <p:nvPr/>
        </p:nvCxnSpPr>
        <p:spPr>
          <a:xfrm>
            <a:off x="1134906" y="1803930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6" name="直接连接符 16"/>
          <p:cNvCxnSpPr>
            <a:cxnSpLocks/>
          </p:cNvCxnSpPr>
          <p:nvPr/>
        </p:nvCxnSpPr>
        <p:spPr>
          <a:xfrm>
            <a:off x="1145700" y="3933085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15" name="TextBox 1"/>
          <p:cNvSpPr txBox="1"/>
          <p:nvPr/>
        </p:nvSpPr>
        <p:spPr>
          <a:xfrm>
            <a:off x="1089660" y="1909445"/>
            <a:ext cx="2297776" cy="2031325"/>
          </a:xfrm>
          <a:prstGeom prst="rect"/>
          <a:noFill/>
        </p:spPr>
        <p:txBody>
          <a:bodyPr rtlCol="0" wrap="square">
            <a:spAutoFit/>
          </a:bodyPr>
          <a:p>
            <a:pPr indent="457200">
              <a:lnSpc>
                <a:spcPct val="150000"/>
              </a:lnSpc>
            </a:pPr>
            <a:r>
              <a:rPr altLang="zh-CN" b="1" dirty="0" sz="1400" lang="en-US"/>
              <a:t>2015</a:t>
            </a:r>
            <a:r>
              <a:rPr altLang="en-US" b="1" dirty="0" sz="1400" lang="zh-CN"/>
              <a:t>年</a:t>
            </a:r>
            <a:r>
              <a:rPr altLang="zh-CN" b="1" dirty="0" sz="1400" lang="en-US"/>
              <a:t>10</a:t>
            </a:r>
            <a:r>
              <a:rPr altLang="en-US" b="1" dirty="0" sz="1400" lang="zh-CN"/>
              <a:t>月中国并购市场共完成</a:t>
            </a:r>
            <a:r>
              <a:rPr altLang="zh-CN" b="1" dirty="0" sz="1400" lang="en-US"/>
              <a:t>154</a:t>
            </a:r>
            <a:r>
              <a:rPr altLang="en-US" b="1" dirty="0" sz="1400" lang="zh-CN"/>
              <a:t>起并购交易，其中披露金额的有</a:t>
            </a:r>
            <a:r>
              <a:rPr altLang="zh-CN" b="1" dirty="0" sz="1400" lang="en-US"/>
              <a:t>114</a:t>
            </a:r>
            <a:r>
              <a:rPr altLang="en-US" b="1" dirty="0" sz="1400" lang="zh-CN"/>
              <a:t>起，交易总金额约</a:t>
            </a:r>
            <a:r>
              <a:rPr altLang="zh-CN" b="1" dirty="0" sz="1400" lang="en-US"/>
              <a:t>27.98</a:t>
            </a:r>
            <a:r>
              <a:rPr altLang="en-US" b="1" dirty="0" sz="1400" lang="zh-CN"/>
              <a:t>亿美元，平均每起案例资金规模约</a:t>
            </a:r>
            <a:r>
              <a:rPr altLang="zh-CN" b="1" dirty="0" sz="1400" lang="en-US"/>
              <a:t>2454</a:t>
            </a:r>
            <a:r>
              <a:rPr altLang="en-US" b="1" dirty="0" sz="1400" lang="zh-CN"/>
              <a:t>万美元。</a:t>
            </a:r>
            <a:endParaRPr b="1" dirty="0" sz="1400" smtClean="0"/>
          </a:p>
        </p:txBody>
      </p:sp>
      <p:graphicFrame>
        <p:nvGraphicFramePr>
          <p:cNvPr id="4194305" name="图表 11"/>
          <p:cNvGraphicFramePr>
            <a:graphicFrameLocks/>
          </p:cNvGraphicFramePr>
          <p:nvPr/>
        </p:nvGraphicFramePr>
        <p:xfrm>
          <a:off x="3572089" y="1194955"/>
          <a:ext cx="4945641" cy="3090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矩形 6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17" name="TextBox 7"/>
          <p:cNvSpPr txBox="1"/>
          <p:nvPr/>
        </p:nvSpPr>
        <p:spPr>
          <a:xfrm>
            <a:off x="8058149" y="4731859"/>
            <a:ext cx="459581" cy="307777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04</a:t>
            </a:r>
            <a:endParaRPr altLang="en-US" b="1" dirty="0" sz="1400" lang="zh-CN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18" name="矩形 8"/>
          <p:cNvSpPr/>
          <p:nvPr/>
        </p:nvSpPr>
        <p:spPr>
          <a:xfrm>
            <a:off x="2381" y="248463"/>
            <a:ext cx="2216944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19" name="TextBox 9"/>
          <p:cNvSpPr txBox="1"/>
          <p:nvPr/>
        </p:nvSpPr>
        <p:spPr>
          <a:xfrm>
            <a:off x="328773" y="335004"/>
            <a:ext cx="2452527" cy="384810"/>
          </a:xfrm>
          <a:prstGeom prst="rect"/>
          <a:noFill/>
        </p:spPr>
        <p:txBody>
          <a:bodyPr rtlCol="0" wrap="square">
            <a:spAutoFit/>
          </a:bodyPr>
          <a:p>
            <a:r>
              <a:rPr lang="zh-CN">
                <a:solidFill>
                  <a:schemeClr val="bg1"/>
                </a:solidFill>
              </a:rPr>
              <a:t>东方宝信</a:t>
            </a:r>
          </a:p>
        </p:txBody>
      </p:sp>
      <p:cxnSp>
        <p:nvCxnSpPr>
          <p:cNvPr id="3145737" name="直接连接符 12"/>
          <p:cNvCxnSpPr>
            <a:cxnSpLocks/>
          </p:cNvCxnSpPr>
          <p:nvPr/>
        </p:nvCxnSpPr>
        <p:spPr>
          <a:xfrm>
            <a:off x="1134906" y="1803930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20" name="矩形 13"/>
          <p:cNvSpPr/>
          <p:nvPr/>
        </p:nvSpPr>
        <p:spPr>
          <a:xfrm>
            <a:off x="1134907" y="1556320"/>
            <a:ext cx="961490" cy="17289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cxnSp>
        <p:nvCxnSpPr>
          <p:cNvPr id="3145738" name="直接连接符 16"/>
          <p:cNvCxnSpPr>
            <a:cxnSpLocks/>
          </p:cNvCxnSpPr>
          <p:nvPr/>
        </p:nvCxnSpPr>
        <p:spPr>
          <a:xfrm>
            <a:off x="1134905" y="3868950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21" name="TextBox 1"/>
          <p:cNvSpPr txBox="1"/>
          <p:nvPr/>
        </p:nvSpPr>
        <p:spPr>
          <a:xfrm>
            <a:off x="1111250" y="1866900"/>
            <a:ext cx="2185670" cy="2011680"/>
          </a:xfrm>
          <a:prstGeom prst="rect"/>
          <a:noFill/>
        </p:spPr>
        <p:txBody>
          <a:bodyPr rtlCol="0" wrap="square">
            <a:spAutoFit/>
          </a:bodyPr>
          <a:p>
            <a:pPr>
              <a:lnSpc>
                <a:spcPct val="150000"/>
              </a:lnSpc>
            </a:pPr>
            <a:r>
              <a:rPr b="1" dirty="0" sz="1400" smtClean="0"/>
              <a:t>有别于其他金融机构主要以增量方式支持经济增长</a:t>
            </a:r>
            <a:r>
              <a:rPr b="1" dirty="0" sz="1400" lang="zh-CN" smtClean="0"/>
              <a:t>，</a:t>
            </a:r>
            <a:r>
              <a:rPr b="1" dirty="0" sz="1400" smtClean="0"/>
              <a:t>资产管理公司的独特之处是通过盘活存量服务经济发展，而并购重组是最为有效的存量盘活工具之一</a:t>
            </a:r>
            <a:r>
              <a:rPr b="1" dirty="0" sz="1400" lang="zh-CN" smtClean="0"/>
              <a:t>。</a:t>
            </a:r>
          </a:p>
        </p:txBody>
      </p:sp>
      <p:pic>
        <p:nvPicPr>
          <p:cNvPr id="2097154" name="图片 2" descr="统计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>
          <a:xfrm>
            <a:off x="3509010" y="677545"/>
            <a:ext cx="4990465" cy="3771265"/>
          </a:xfrm>
          <a:prstGeom prst="rect"/>
        </p:spPr>
      </p:pic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矩形 6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23" name="TextBox 7"/>
          <p:cNvSpPr txBox="1"/>
          <p:nvPr/>
        </p:nvSpPr>
        <p:spPr>
          <a:xfrm>
            <a:off x="8058149" y="4731859"/>
            <a:ext cx="459581" cy="307777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05</a:t>
            </a:r>
            <a:endParaRPr altLang="en-US" b="1" dirty="0" sz="1400" lang="zh-CN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24" name="矩形 8"/>
          <p:cNvSpPr/>
          <p:nvPr/>
        </p:nvSpPr>
        <p:spPr>
          <a:xfrm>
            <a:off x="2381" y="248463"/>
            <a:ext cx="2216944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25" name="TextBox 9"/>
          <p:cNvSpPr txBox="1"/>
          <p:nvPr/>
        </p:nvSpPr>
        <p:spPr>
          <a:xfrm>
            <a:off x="328773" y="335004"/>
            <a:ext cx="2452527" cy="384810"/>
          </a:xfrm>
          <a:prstGeom prst="rect"/>
          <a:noFill/>
        </p:spPr>
        <p:txBody>
          <a:bodyPr rtlCol="0" wrap="square">
            <a:spAutoFit/>
          </a:bodyPr>
          <a:p>
            <a:r>
              <a:rPr lang="zh-CN">
                <a:solidFill>
                  <a:schemeClr val="bg1"/>
                </a:solidFill>
              </a:rPr>
              <a:t>东方宝信</a:t>
            </a:r>
          </a:p>
        </p:txBody>
      </p:sp>
      <p:cxnSp>
        <p:nvCxnSpPr>
          <p:cNvPr id="3145739" name="直接连接符 12"/>
          <p:cNvCxnSpPr>
            <a:cxnSpLocks/>
          </p:cNvCxnSpPr>
          <p:nvPr/>
        </p:nvCxnSpPr>
        <p:spPr>
          <a:xfrm flipV="1">
            <a:off x="1176020" y="1796415"/>
            <a:ext cx="2196465" cy="762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26" name="矩形 13"/>
          <p:cNvSpPr/>
          <p:nvPr/>
        </p:nvSpPr>
        <p:spPr>
          <a:xfrm>
            <a:off x="1176004" y="1555624"/>
            <a:ext cx="1176780" cy="1735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cxnSp>
        <p:nvCxnSpPr>
          <p:cNvPr id="3145740" name="直接连接符 16"/>
          <p:cNvCxnSpPr>
            <a:cxnSpLocks/>
          </p:cNvCxnSpPr>
          <p:nvPr/>
        </p:nvCxnSpPr>
        <p:spPr>
          <a:xfrm flipV="1">
            <a:off x="1176020" y="3854450"/>
            <a:ext cx="2143760" cy="14605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27" name="TextBox 1"/>
          <p:cNvSpPr txBox="1"/>
          <p:nvPr/>
        </p:nvSpPr>
        <p:spPr>
          <a:xfrm>
            <a:off x="1017270" y="1826895"/>
            <a:ext cx="2487295" cy="2011680"/>
          </a:xfrm>
          <a:prstGeom prst="rect"/>
          <a:noFill/>
        </p:spPr>
        <p:txBody>
          <a:bodyPr rtlCol="0" wrap="square">
            <a:spAutoFit/>
          </a:bodyPr>
          <a:p>
            <a:pPr lvl="0">
              <a:lnSpc>
                <a:spcPct val="150000"/>
              </a:lnSpc>
            </a:pPr>
            <a:r>
              <a:rPr b="1" dirty="0" sz="1400">
                <a:solidFill>
                  <a:prstClr val="black"/>
                </a:solidFill>
              </a:rPr>
              <a:t>并购重组业务是多赢，是真正的‘盘活存量’。不仅帮助企业恢复了经营，恢复了信誉，可以恢复上市；而且，并购重组也是提升不良资产价值、化解金融风险的重要手段。</a:t>
            </a:r>
          </a:p>
        </p:txBody>
      </p:sp>
      <p:sp>
        <p:nvSpPr>
          <p:cNvPr id="1048628" name="圆角矩形 2"/>
          <p:cNvSpPr/>
          <p:nvPr/>
        </p:nvSpPr>
        <p:spPr>
          <a:xfrm>
            <a:off x="5222875" y="995680"/>
            <a:ext cx="2169795" cy="551180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lang="zh-CN"/>
              <a:t>并购重组</a:t>
            </a:r>
          </a:p>
        </p:txBody>
      </p:sp>
      <p:cxnSp>
        <p:nvCxnSpPr>
          <p:cNvPr id="3145741" name="直接箭头连接符 3"/>
          <p:cNvCxnSpPr>
            <a:cxnSpLocks/>
            <a:endCxn id="1048629" idx="0"/>
          </p:cNvCxnSpPr>
          <p:nvPr/>
        </p:nvCxnSpPr>
        <p:spPr>
          <a:xfrm flipH="1">
            <a:off x="4617720" y="1555115"/>
            <a:ext cx="983615" cy="982980"/>
          </a:xfrm>
          <a:prstGeom prst="straightConnector1"/>
          <a:ln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2" name="直接箭头连接符 4"/>
          <p:cNvCxnSpPr>
            <a:cxnSpLocks/>
            <a:stCxn id="1048628" idx="2"/>
            <a:endCxn id="1048630" idx="0"/>
          </p:cNvCxnSpPr>
          <p:nvPr/>
        </p:nvCxnSpPr>
        <p:spPr>
          <a:xfrm flipH="1">
            <a:off x="6304280" y="1546860"/>
            <a:ext cx="3810" cy="974090"/>
          </a:xfrm>
          <a:prstGeom prst="straightConnector1"/>
          <a:ln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3" name="直接箭头连接符 5"/>
          <p:cNvCxnSpPr>
            <a:cxnSpLocks/>
            <a:endCxn id="1048631" idx="0"/>
          </p:cNvCxnSpPr>
          <p:nvPr/>
        </p:nvCxnSpPr>
        <p:spPr>
          <a:xfrm>
            <a:off x="6880860" y="1565275"/>
            <a:ext cx="1050290" cy="948690"/>
          </a:xfrm>
          <a:prstGeom prst="straightConnector1"/>
          <a:ln cmpd="sng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29" name="圆角矩形 14"/>
          <p:cNvSpPr/>
          <p:nvPr/>
        </p:nvSpPr>
        <p:spPr>
          <a:xfrm>
            <a:off x="3905885" y="2538095"/>
            <a:ext cx="1423670" cy="347345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lang="zh-CN"/>
              <a:t>资产价值</a:t>
            </a:r>
          </a:p>
        </p:txBody>
      </p:sp>
      <p:sp>
        <p:nvSpPr>
          <p:cNvPr id="1048630" name="圆角矩形 15"/>
          <p:cNvSpPr/>
          <p:nvPr/>
        </p:nvSpPr>
        <p:spPr>
          <a:xfrm>
            <a:off x="5592445" y="2520950"/>
            <a:ext cx="1423670" cy="347345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lang="zh-CN"/>
              <a:t>股权结构</a:t>
            </a:r>
          </a:p>
        </p:txBody>
      </p:sp>
      <p:sp>
        <p:nvSpPr>
          <p:cNvPr id="1048631" name="圆角矩形 17"/>
          <p:cNvSpPr/>
          <p:nvPr/>
        </p:nvSpPr>
        <p:spPr>
          <a:xfrm>
            <a:off x="7219315" y="2513965"/>
            <a:ext cx="1423670" cy="347345"/>
          </a:xfrm>
          <a:prstGeom prst="roundRect"/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lang="zh-CN"/>
              <a:t>治理结构</a:t>
            </a:r>
          </a:p>
        </p:txBody>
      </p:sp>
      <p:sp>
        <p:nvSpPr>
          <p:cNvPr id="1048632" name="文本框 99"/>
          <p:cNvSpPr txBox="1"/>
          <p:nvPr/>
        </p:nvSpPr>
        <p:spPr>
          <a:xfrm>
            <a:off x="3761105" y="3373120"/>
            <a:ext cx="5080000" cy="518160"/>
          </a:xfrm>
          <a:prstGeom prst="rect"/>
          <a:noFill/>
          <a:ln w="9525">
            <a:noFill/>
            <a:miter/>
          </a:ln>
        </p:spPr>
        <p:txBody>
          <a:bodyPr>
            <a:spAutoFit/>
          </a:bodyPr>
          <a:p>
            <a:pPr algn="l" indent="0" marL="0"/>
            <a:r>
              <a:rPr altLang="en-US" b="1" sz="1400" lang="zh-CN" u="none">
                <a:solidFill>
                  <a:srgbClr val="C00000"/>
                </a:solidFill>
                <a:latin typeface="宋体" charset="0"/>
                <a:ea typeface="宋体" charset="0"/>
                <a:cs typeface="宋体" charset="0"/>
              </a:rPr>
              <a:t>并购重组将从根本上改变公司的资产价值、股权结构、治理结构，是公司价值变动的重要因素</a:t>
            </a: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矩形 3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34" name="TextBox 4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06</a:t>
            </a:r>
            <a:endParaRPr altLang="en-US" b="1" dirty="0" sz="1400" lang="zh-CN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35" name="矩形 5"/>
          <p:cNvSpPr/>
          <p:nvPr/>
        </p:nvSpPr>
        <p:spPr>
          <a:xfrm>
            <a:off x="2381" y="215884"/>
            <a:ext cx="2128838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dirty="0" sz="1600" lang="zh-CN"/>
          </a:p>
        </p:txBody>
      </p:sp>
      <p:sp>
        <p:nvSpPr>
          <p:cNvPr id="1048636" name="TextBox 1"/>
          <p:cNvSpPr txBox="1"/>
          <p:nvPr/>
        </p:nvSpPr>
        <p:spPr>
          <a:xfrm>
            <a:off x="63410" y="290520"/>
            <a:ext cx="2006780" cy="352425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en-US" b="1" dirty="0" sz="1600" lang="zh-CN" spc="-1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东方宝信</a:t>
            </a:r>
            <a:endParaRPr altLang="zh-CN" b="1" dirty="0" sz="1600" lang="en-US" spc="-1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37" name="TextBox 13"/>
          <p:cNvSpPr txBox="1"/>
          <p:nvPr/>
        </p:nvSpPr>
        <p:spPr>
          <a:xfrm>
            <a:off x="3775805" y="1827864"/>
            <a:ext cx="3927475" cy="48323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dirty="0" sz="2400" lang="zh-CN" spc="-20">
                <a:sym typeface="+mn-ea"/>
              </a:rPr>
              <a:t>资产管理支持企业升级转型</a:t>
            </a:r>
            <a:endParaRPr altLang="en-US" b="1" dirty="0" sz="2400" lang="zh-CN">
              <a:solidFill>
                <a:srgbClr val="232323"/>
              </a:solidFill>
            </a:endParaRPr>
          </a:p>
        </p:txBody>
      </p:sp>
      <p:cxnSp>
        <p:nvCxnSpPr>
          <p:cNvPr id="3145744" name="直接连接符 15"/>
          <p:cNvCxnSpPr>
            <a:cxnSpLocks/>
          </p:cNvCxnSpPr>
          <p:nvPr/>
        </p:nvCxnSpPr>
        <p:spPr>
          <a:xfrm>
            <a:off x="3892093" y="2383629"/>
            <a:ext cx="4262438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38" name="TextBox 16"/>
          <p:cNvSpPr txBox="1"/>
          <p:nvPr/>
        </p:nvSpPr>
        <p:spPr>
          <a:xfrm>
            <a:off x="3775805" y="2592750"/>
            <a:ext cx="4499372" cy="731520"/>
          </a:xfrm>
          <a:prstGeom prst="rect"/>
          <a:noFill/>
        </p:spPr>
        <p:txBody>
          <a:bodyPr rtlCol="0" wrap="square">
            <a:spAutoFit/>
          </a:bodyPr>
          <a:p>
            <a:pPr>
              <a:lnSpc>
                <a:spcPct val="150000"/>
              </a:lnSpc>
            </a:pPr>
            <a:r>
              <a:rPr altLang="en-US" dirty="0" sz="1400" lang="zh-CN" spc="-10" smtClean="0">
                <a:solidFill>
                  <a:srgbClr val="383838"/>
                </a:solidFill>
              </a:rPr>
              <a:t>    </a:t>
            </a:r>
            <a:r>
              <a:rPr altLang="en-US" b="1" dirty="0" sz="1400" lang="zh-CN" spc="-10">
                <a:solidFill>
                  <a:srgbClr val="383838"/>
                </a:solidFill>
              </a:rPr>
              <a:t>“金融服务经济”，站在金融的角度讲是对的，但是更重要的是前面还有一句话，“经济决定金融”。</a:t>
            </a:r>
          </a:p>
        </p:txBody>
      </p:sp>
      <p:pic>
        <p:nvPicPr>
          <p:cNvPr id="2097155" name="图片 2" descr="yeshou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>
          <a:xfrm>
            <a:off x="284480" y="1426210"/>
            <a:ext cx="3360420" cy="2061210"/>
          </a:xfrm>
          <a:prstGeom prst="rect"/>
        </p:spPr>
      </p:pic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矩形 6"/>
          <p:cNvSpPr/>
          <p:nvPr/>
        </p:nvSpPr>
        <p:spPr>
          <a:xfrm>
            <a:off x="7924802" y="4617752"/>
            <a:ext cx="1219198" cy="535990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40" name="TextBox 7"/>
          <p:cNvSpPr txBox="1"/>
          <p:nvPr/>
        </p:nvSpPr>
        <p:spPr>
          <a:xfrm>
            <a:off x="8058149" y="4731859"/>
            <a:ext cx="459581" cy="3048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1400"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08</a:t>
            </a:r>
            <a:endParaRPr altLang="en-US" b="1" dirty="0" sz="1400" lang="zh-CN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41" name="矩形 8"/>
          <p:cNvSpPr/>
          <p:nvPr/>
        </p:nvSpPr>
        <p:spPr>
          <a:xfrm>
            <a:off x="2381" y="248463"/>
            <a:ext cx="2216944" cy="518604"/>
          </a:xfrm>
          <a:prstGeom prst="rect"/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42" name="TextBox 9"/>
          <p:cNvSpPr txBox="1"/>
          <p:nvPr/>
        </p:nvSpPr>
        <p:spPr>
          <a:xfrm>
            <a:off x="328773" y="335004"/>
            <a:ext cx="2452527" cy="384810"/>
          </a:xfrm>
          <a:prstGeom prst="rect"/>
          <a:noFill/>
        </p:spPr>
        <p:txBody>
          <a:bodyPr rtlCol="0" wrap="square">
            <a:spAutoFit/>
          </a:bodyPr>
          <a:p>
            <a:r>
              <a:rPr lang="zh-CN">
                <a:solidFill>
                  <a:schemeClr val="bg1"/>
                </a:solidFill>
              </a:rPr>
              <a:t>东方宝信</a:t>
            </a:r>
          </a:p>
        </p:txBody>
      </p:sp>
      <p:cxnSp>
        <p:nvCxnSpPr>
          <p:cNvPr id="3145745" name="直接连接符 12"/>
          <p:cNvCxnSpPr>
            <a:cxnSpLocks/>
          </p:cNvCxnSpPr>
          <p:nvPr/>
        </p:nvCxnSpPr>
        <p:spPr>
          <a:xfrm>
            <a:off x="1134906" y="1803930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6" name="直接连接符 16"/>
          <p:cNvCxnSpPr>
            <a:cxnSpLocks/>
          </p:cNvCxnSpPr>
          <p:nvPr/>
        </p:nvCxnSpPr>
        <p:spPr>
          <a:xfrm>
            <a:off x="1145700" y="3933085"/>
            <a:ext cx="2089346" cy="0"/>
          </a:xfrm>
          <a:prstGeom prst="line"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43" name="TextBox 1"/>
          <p:cNvSpPr txBox="1"/>
          <p:nvPr/>
        </p:nvSpPr>
        <p:spPr>
          <a:xfrm>
            <a:off x="1089660" y="1909445"/>
            <a:ext cx="2185670" cy="1992853"/>
          </a:xfrm>
          <a:prstGeom prst="rect"/>
          <a:noFill/>
        </p:spPr>
        <p:txBody>
          <a:bodyPr rtlCol="0" wrap="square">
            <a:spAutoFit/>
          </a:bodyPr>
          <a:p>
            <a:pPr indent="457200">
              <a:lnSpc>
                <a:spcPct val="150000"/>
              </a:lnSpc>
            </a:pPr>
            <a:r>
              <a:rPr altLang="en-US" b="1" dirty="0" sz="1400" lang="zh-CN" smtClean="0"/>
              <a:t>中国</a:t>
            </a:r>
            <a:r>
              <a:rPr altLang="en-US" b="1" dirty="0" sz="1400" lang="zh-CN"/>
              <a:t>经济面临着三期叠加的形势，进入了爬坡过坎的阶段，在经济新形态下，必须加快转变经济发展方式，推进经济转型</a:t>
            </a:r>
            <a:r>
              <a:rPr altLang="en-US" b="1" dirty="0" sz="1400" lang="zh-CN" smtClean="0"/>
              <a:t>升级</a:t>
            </a:r>
            <a:r>
              <a:rPr altLang="en-US" b="1" dirty="0" sz="1400" lang="zh-CN"/>
              <a:t>。</a:t>
            </a:r>
            <a:endParaRPr b="1" dirty="0" sz="1400" smtClean="0"/>
          </a:p>
        </p:txBody>
      </p:sp>
      <p:sp>
        <p:nvSpPr>
          <p:cNvPr id="1048644" name="椭圆 21"/>
          <p:cNvSpPr/>
          <p:nvPr/>
        </p:nvSpPr>
        <p:spPr>
          <a:xfrm>
            <a:off x="5308961" y="1180849"/>
            <a:ext cx="1706910" cy="1706910"/>
          </a:xfrm>
          <a:prstGeom prst="ellipse"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altLang="en-US" dirty="0" lang="zh-CN" smtClean="0">
                <a:solidFill>
                  <a:schemeClr val="tx1"/>
                </a:solidFill>
              </a:rPr>
              <a:t>增长速度</a:t>
            </a:r>
            <a:endParaRPr altLang="zh-CN" dirty="0" lang="en-US" smtClean="0">
              <a:solidFill>
                <a:schemeClr val="tx1"/>
              </a:solidFill>
            </a:endParaRPr>
          </a:p>
          <a:p>
            <a:pPr algn="ctr"/>
            <a:r>
              <a:rPr altLang="en-US" b="1" dirty="0" sz="2000" lang="zh-CN" smtClean="0">
                <a:solidFill>
                  <a:schemeClr val="tx1"/>
                </a:solidFill>
              </a:rPr>
              <a:t>换挡期</a:t>
            </a:r>
            <a:endParaRPr altLang="en-US" b="1" dirty="0" sz="2000" lang="zh-CN">
              <a:solidFill>
                <a:schemeClr val="tx1"/>
              </a:solidFill>
            </a:endParaRPr>
          </a:p>
        </p:txBody>
      </p:sp>
      <p:sp>
        <p:nvSpPr>
          <p:cNvPr id="1048645" name="椭圆 23"/>
          <p:cNvSpPr/>
          <p:nvPr/>
        </p:nvSpPr>
        <p:spPr>
          <a:xfrm>
            <a:off x="4539323" y="2441252"/>
            <a:ext cx="1706910" cy="1706910"/>
          </a:xfrm>
          <a:prstGeom prst="ellipse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 rtlCol="0"/>
          <a:p>
            <a:pPr algn="ctr"/>
            <a:r>
              <a:rPr altLang="en-US" dirty="0" lang="zh-CN" smtClean="0"/>
              <a:t>结构调整</a:t>
            </a:r>
            <a:endParaRPr altLang="zh-CN" dirty="0" lang="en-US" smtClean="0"/>
          </a:p>
          <a:p>
            <a:pPr algn="ctr"/>
            <a:r>
              <a:rPr altLang="en-US" b="1" dirty="0" sz="2000" lang="zh-CN"/>
              <a:t>阵痛</a:t>
            </a:r>
            <a:r>
              <a:rPr altLang="en-US" b="1" dirty="0" sz="2000" lang="zh-CN" smtClean="0"/>
              <a:t>期</a:t>
            </a:r>
            <a:endParaRPr altLang="en-US" b="1" dirty="0" sz="2000" lang="zh-CN"/>
          </a:p>
        </p:txBody>
      </p:sp>
      <p:sp>
        <p:nvSpPr>
          <p:cNvPr id="1048646" name="椭圆 22"/>
          <p:cNvSpPr/>
          <p:nvPr/>
        </p:nvSpPr>
        <p:spPr>
          <a:xfrm>
            <a:off x="6037034" y="2441252"/>
            <a:ext cx="1706910" cy="1706910"/>
          </a:xfrm>
          <a:prstGeom prst="ellipse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 rtlCol="0"/>
          <a:p>
            <a:pPr algn="ctr"/>
            <a:r>
              <a:rPr altLang="en-US" dirty="0" lang="zh-CN" smtClean="0"/>
              <a:t>前期刺激政策</a:t>
            </a:r>
            <a:endParaRPr altLang="zh-CN" dirty="0" lang="en-US" smtClean="0"/>
          </a:p>
          <a:p>
            <a:pPr algn="ctr"/>
            <a:r>
              <a:rPr altLang="en-US" b="1" dirty="0" sz="2000" lang="zh-CN" smtClean="0"/>
              <a:t>消化期</a:t>
            </a:r>
            <a:endParaRPr altLang="en-US" b="1" dirty="0" sz="2000" lang="zh-CN"/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Office 主题​​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Arial"/>
        <a:ea typeface="宋体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演示文稿</dc:title>
  <dc:creator>www.pptbz.com</dc:creator>
  <cp:lastModifiedBy>王普杰</cp:lastModifiedBy>
  <dcterms:created xsi:type="dcterms:W3CDTF">2014-04-10T10:33:00Z</dcterms:created>
  <dcterms:modified xsi:type="dcterms:W3CDTF">2015-12-18T10:38:52Z</dcterms:modified>
</cp:coreProperties>
</file>