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97" r:id="rId2"/>
    <p:sldId id="798" r:id="rId3"/>
    <p:sldId id="927" r:id="rId4"/>
    <p:sldId id="912" r:id="rId5"/>
    <p:sldId id="922" r:id="rId6"/>
    <p:sldId id="928" r:id="rId7"/>
    <p:sldId id="929" r:id="rId8"/>
    <p:sldId id="846" r:id="rId9"/>
    <p:sldId id="937" r:id="rId10"/>
    <p:sldId id="930" r:id="rId11"/>
    <p:sldId id="931" r:id="rId12"/>
    <p:sldId id="943" r:id="rId13"/>
    <p:sldId id="936" r:id="rId14"/>
    <p:sldId id="852" r:id="rId15"/>
    <p:sldId id="942" r:id="rId16"/>
    <p:sldId id="938" r:id="rId17"/>
    <p:sldId id="941" r:id="rId18"/>
    <p:sldId id="933" r:id="rId19"/>
    <p:sldId id="935" r:id="rId20"/>
    <p:sldId id="926" r:id="rId21"/>
    <p:sldId id="911" r:id="rId22"/>
    <p:sldId id="932" r:id="rId23"/>
    <p:sldId id="945" r:id="rId24"/>
    <p:sldId id="944" r:id="rId25"/>
  </p:sldIdLst>
  <p:sldSz cx="9144000" cy="6858000" type="screen4x3"/>
  <p:notesSz cx="7102475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FAA8"/>
    <a:srgbClr val="FFFFCC"/>
    <a:srgbClr val="DDDDDD"/>
    <a:srgbClr val="C0C0C0"/>
    <a:srgbClr val="FF5050"/>
    <a:srgbClr val="0033CC"/>
    <a:srgbClr val="FF7C80"/>
    <a:srgbClr val="4F81BD"/>
    <a:srgbClr val="333333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26" autoAdjust="0"/>
    <p:restoredTop sz="94402" autoAdjust="0"/>
  </p:normalViewPr>
  <p:slideViewPr>
    <p:cSldViewPr>
      <p:cViewPr varScale="1">
        <p:scale>
          <a:sx n="65" d="100"/>
          <a:sy n="65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" y="301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285"/>
    </p:cViewPr>
  </p:sorterViewPr>
  <p:notesViewPr>
    <p:cSldViewPr>
      <p:cViewPr varScale="1">
        <p:scale>
          <a:sx n="48" d="100"/>
          <a:sy n="48" d="100"/>
        </p:scale>
        <p:origin x="-2780" y="-72"/>
      </p:cViewPr>
      <p:guideLst>
        <p:guide orient="horz" pos="3223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chenjunxi\Downloads\&#24180;&#24230;&#25968;&#25454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CN" altLang="en-US" sz="1862" b="1" i="0" u="none" strike="noStrike" kern="1200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800" b="1" i="0" u="none" strike="noStrike" kern="1200" spc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社会消费品零售总额(亿元)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[年度数据.xls]年度数据!$B$3</c:f>
              <c:strCache>
                <c:ptCount val="1"/>
                <c:pt idx="0">
                  <c:v>社会消费品零售总额(亿元)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[年度数据.xls]年度数据!$A$4:$A$13</c:f>
              <c:strCache>
                <c:ptCount val="10"/>
                <c:pt idx="0">
                  <c:v>2005年</c:v>
                </c:pt>
                <c:pt idx="1">
                  <c:v>2006年</c:v>
                </c:pt>
                <c:pt idx="2">
                  <c:v>2007年</c:v>
                </c:pt>
                <c:pt idx="3">
                  <c:v>2008年</c:v>
                </c:pt>
                <c:pt idx="4">
                  <c:v>2009年</c:v>
                </c:pt>
                <c:pt idx="5">
                  <c:v>2010年</c:v>
                </c:pt>
                <c:pt idx="6">
                  <c:v>2011年</c:v>
                </c:pt>
                <c:pt idx="7">
                  <c:v>2012年</c:v>
                </c:pt>
                <c:pt idx="8">
                  <c:v>2013年</c:v>
                </c:pt>
                <c:pt idx="9">
                  <c:v>2014年</c:v>
                </c:pt>
              </c:strCache>
            </c:strRef>
          </c:cat>
          <c:val>
            <c:numRef>
              <c:f>[年度数据.xls]年度数据!$B$4:$B$13</c:f>
              <c:numCache>
                <c:formatCode>General</c:formatCode>
                <c:ptCount val="10"/>
                <c:pt idx="0">
                  <c:v>68352.600000000006</c:v>
                </c:pt>
                <c:pt idx="1">
                  <c:v>79145.2</c:v>
                </c:pt>
                <c:pt idx="2">
                  <c:v>93571.6</c:v>
                </c:pt>
                <c:pt idx="3">
                  <c:v>114830.1</c:v>
                </c:pt>
                <c:pt idx="4">
                  <c:v>132678.39999999988</c:v>
                </c:pt>
                <c:pt idx="5">
                  <c:v>156998.39999999988</c:v>
                </c:pt>
                <c:pt idx="6">
                  <c:v>183918.6</c:v>
                </c:pt>
                <c:pt idx="7">
                  <c:v>210307</c:v>
                </c:pt>
                <c:pt idx="8">
                  <c:v>242842.8</c:v>
                </c:pt>
                <c:pt idx="9">
                  <c:v>271896.09999999998</c:v>
                </c:pt>
              </c:numCache>
            </c:numRef>
          </c:val>
        </c:ser>
        <c:gapWidth val="219"/>
        <c:overlap val="-27"/>
        <c:axId val="56997376"/>
        <c:axId val="56998912"/>
      </c:barChart>
      <c:catAx>
        <c:axId val="56997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998912"/>
        <c:crosses val="autoZero"/>
        <c:auto val="1"/>
        <c:lblAlgn val="ctr"/>
        <c:lblOffset val="100"/>
      </c:catAx>
      <c:valAx>
        <c:axId val="569989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699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传统营销模式各环节占比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27120364207320125"/>
          <c:y val="0.1481141223184015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"/>
          <c:y val="0.13503124999999999"/>
          <c:w val="0.79391996191459768"/>
          <c:h val="0.7691665846456688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出厂价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零售价占比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0.30000000000000021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物流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零售价占比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经销商环节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零售价占比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广告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零售价占比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overlap val="100"/>
        <c:axId val="86475520"/>
        <c:axId val="86477056"/>
      </c:barChart>
      <c:catAx>
        <c:axId val="86475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477056"/>
        <c:crosses val="autoZero"/>
        <c:auto val="1"/>
        <c:lblAlgn val="ctr"/>
        <c:lblOffset val="100"/>
      </c:catAx>
      <c:valAx>
        <c:axId val="86477056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8647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22036440395508"/>
          <c:y val="0.26995588513350238"/>
          <c:w val="0.17911919719357791"/>
          <c:h val="0.667368648819172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76742-D6B0-4533-B105-11F948619D71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7A7E093D-FAED-4F31-8127-9232A65F3789}">
      <dgm:prSet phldrT="[テキスト]" custT="1"/>
      <dgm:spPr/>
      <dgm:t>
        <a:bodyPr/>
        <a:lstStyle/>
        <a:p>
          <a:r>
            <a:rPr lang="zh-CN" altLang="en-US" sz="1400" b="1" dirty="0" smtClean="0">
              <a:latin typeface="微软雅黑" pitchFamily="34" charset="-122"/>
              <a:ea typeface="微软雅黑" pitchFamily="34" charset="-122"/>
            </a:rPr>
            <a:t>流量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B0C8AA88-9A6E-40EF-B6F8-4D4CB5CA5020}" type="parTrans" cxnId="{CF5A2B20-34A7-48F9-BF4F-3AE3E71824C3}">
      <dgm:prSet/>
      <dgm:spPr/>
      <dgm:t>
        <a:bodyPr/>
        <a:lstStyle/>
        <a:p>
          <a:endParaRPr lang="zh-CN" altLang="en-US"/>
        </a:p>
      </dgm:t>
    </dgm:pt>
    <dgm:pt modelId="{8CABB68E-18B0-4DD5-813C-023FF6FE873B}" type="sibTrans" cxnId="{CF5A2B20-34A7-48F9-BF4F-3AE3E71824C3}">
      <dgm:prSet/>
      <dgm:spPr/>
      <dgm:t>
        <a:bodyPr/>
        <a:lstStyle/>
        <a:p>
          <a:endParaRPr lang="zh-CN" altLang="en-US"/>
        </a:p>
      </dgm:t>
    </dgm:pt>
    <dgm:pt modelId="{C46F1D70-1F65-4053-AD95-1421FE085DA7}">
      <dgm:prSet phldrT="[テキスト]" custT="1"/>
      <dgm:spPr/>
      <dgm:t>
        <a:bodyPr/>
        <a:lstStyle/>
        <a:p>
          <a:r>
            <a:rPr lang="zh-CN" altLang="en-US" sz="1400" b="1" dirty="0" smtClean="0">
              <a:latin typeface="微软雅黑" pitchFamily="34" charset="-122"/>
              <a:ea typeface="微软雅黑" pitchFamily="34" charset="-122"/>
            </a:rPr>
            <a:t>信任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65DA36BD-C192-4216-AA85-A2C74CB33BA4}" type="parTrans" cxnId="{5E17CFEC-4A00-4D37-BD3F-4F836F744CBE}">
      <dgm:prSet/>
      <dgm:spPr/>
      <dgm:t>
        <a:bodyPr/>
        <a:lstStyle/>
        <a:p>
          <a:endParaRPr lang="zh-CN" altLang="en-US"/>
        </a:p>
      </dgm:t>
    </dgm:pt>
    <dgm:pt modelId="{DB640CB5-0778-48EB-AA33-59720CE2EF57}" type="sibTrans" cxnId="{5E17CFEC-4A00-4D37-BD3F-4F836F744CBE}">
      <dgm:prSet/>
      <dgm:spPr/>
      <dgm:t>
        <a:bodyPr/>
        <a:lstStyle/>
        <a:p>
          <a:endParaRPr lang="zh-CN" altLang="en-US"/>
        </a:p>
      </dgm:t>
    </dgm:pt>
    <dgm:pt modelId="{9BF77FB4-2407-444F-8723-58EE97648E6F}">
      <dgm:prSet phldrT="[テキスト]" custT="1"/>
      <dgm:spPr/>
      <dgm:t>
        <a:bodyPr/>
        <a:lstStyle/>
        <a:p>
          <a:r>
            <a:rPr lang="zh-CN" altLang="en-US" sz="1400" b="1" dirty="0" smtClean="0">
              <a:latin typeface="微软雅黑" pitchFamily="34" charset="-122"/>
              <a:ea typeface="微软雅黑" pitchFamily="34" charset="-122"/>
            </a:rPr>
            <a:t>消费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9E08875E-193B-4ABF-A6BE-311C612A36D6}" type="parTrans" cxnId="{E98FD273-62BB-4380-B031-13E56FCF1BE7}">
      <dgm:prSet/>
      <dgm:spPr/>
      <dgm:t>
        <a:bodyPr/>
        <a:lstStyle/>
        <a:p>
          <a:endParaRPr lang="zh-CN" altLang="en-US"/>
        </a:p>
      </dgm:t>
    </dgm:pt>
    <dgm:pt modelId="{BFD5CEE2-3A1D-4A1B-84FF-91FBAB1513E0}" type="sibTrans" cxnId="{E98FD273-62BB-4380-B031-13E56FCF1BE7}">
      <dgm:prSet/>
      <dgm:spPr/>
      <dgm:t>
        <a:bodyPr/>
        <a:lstStyle/>
        <a:p>
          <a:endParaRPr lang="zh-CN" altLang="en-US"/>
        </a:p>
      </dgm:t>
    </dgm:pt>
    <dgm:pt modelId="{79288776-7C3C-4456-9267-5A6B8ACB66FF}">
      <dgm:prSet phldrT="[テキスト]" custT="1"/>
      <dgm:spPr/>
      <dgm:t>
        <a:bodyPr/>
        <a:lstStyle/>
        <a:p>
          <a:r>
            <a:rPr lang="zh-CN" altLang="en-US" sz="1400" b="1" dirty="0" smtClean="0">
              <a:latin typeface="微软雅黑" pitchFamily="34" charset="-122"/>
              <a:ea typeface="微软雅黑" pitchFamily="34" charset="-122"/>
            </a:rPr>
            <a:t>商品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FA5DA689-E3A2-4ACD-8AC6-0E19E06DB53E}" type="parTrans" cxnId="{1716830F-F204-4C90-8B94-5BDDF055883A}">
      <dgm:prSet/>
      <dgm:spPr/>
      <dgm:t>
        <a:bodyPr/>
        <a:lstStyle/>
        <a:p>
          <a:endParaRPr lang="zh-CN" altLang="en-US"/>
        </a:p>
      </dgm:t>
    </dgm:pt>
    <dgm:pt modelId="{4D32AD72-AC28-47C3-BB4D-00F2F38A84D6}" type="sibTrans" cxnId="{1716830F-F204-4C90-8B94-5BDDF055883A}">
      <dgm:prSet/>
      <dgm:spPr/>
      <dgm:t>
        <a:bodyPr/>
        <a:lstStyle/>
        <a:p>
          <a:endParaRPr lang="zh-CN" altLang="en-US"/>
        </a:p>
      </dgm:t>
    </dgm:pt>
    <dgm:pt modelId="{07E89EA5-F17E-41FA-8DA4-21BA4452890F}">
      <dgm:prSet phldrT="[テキスト]" custT="1"/>
      <dgm:spPr/>
      <dgm:t>
        <a:bodyPr/>
        <a:lstStyle/>
        <a:p>
          <a:r>
            <a:rPr lang="zh-CN" altLang="en-US" sz="1400" b="1" dirty="0" smtClean="0">
              <a:latin typeface="微软雅黑" pitchFamily="34" charset="-122"/>
              <a:ea typeface="微软雅黑" pitchFamily="34" charset="-122"/>
            </a:rPr>
            <a:t>数据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CBC33C16-AF25-426F-86DB-752F201EB004}" type="parTrans" cxnId="{B3C41591-B24A-4DE9-9010-20A2B7BFB917}">
      <dgm:prSet/>
      <dgm:spPr/>
      <dgm:t>
        <a:bodyPr/>
        <a:lstStyle/>
        <a:p>
          <a:endParaRPr lang="zh-CN" altLang="en-US"/>
        </a:p>
      </dgm:t>
    </dgm:pt>
    <dgm:pt modelId="{A83B80C8-75DB-4663-9FFD-2D7B69DF7BEC}" type="sibTrans" cxnId="{B3C41591-B24A-4DE9-9010-20A2B7BFB917}">
      <dgm:prSet/>
      <dgm:spPr/>
      <dgm:t>
        <a:bodyPr/>
        <a:lstStyle/>
        <a:p>
          <a:endParaRPr lang="zh-CN" altLang="en-US"/>
        </a:p>
      </dgm:t>
    </dgm:pt>
    <dgm:pt modelId="{7225D937-79C1-4041-9484-47B4F267881E}">
      <dgm:prSet phldrT="[テキスト]" custT="1"/>
      <dgm:spPr/>
      <dgm:t>
        <a:bodyPr/>
        <a:lstStyle/>
        <a:p>
          <a:r>
            <a:rPr lang="zh-CN" altLang="en-US" sz="1400" b="1" dirty="0" smtClean="0">
              <a:latin typeface="微软雅黑" pitchFamily="34" charset="-122"/>
              <a:ea typeface="微软雅黑" pitchFamily="34" charset="-122"/>
            </a:rPr>
            <a:t>内容</a:t>
          </a:r>
          <a:endParaRPr lang="zh-CN" altLang="en-US" sz="1400" b="1" dirty="0">
            <a:latin typeface="微软雅黑" pitchFamily="34" charset="-122"/>
            <a:ea typeface="微软雅黑" pitchFamily="34" charset="-122"/>
          </a:endParaRPr>
        </a:p>
      </dgm:t>
    </dgm:pt>
    <dgm:pt modelId="{60695859-2EFF-4C49-87C2-7184B18C8F3A}" type="parTrans" cxnId="{681B8982-9152-4293-AD3A-EC288EB12672}">
      <dgm:prSet/>
      <dgm:spPr/>
    </dgm:pt>
    <dgm:pt modelId="{A9B441E6-DE4E-4318-B430-81B202A5A734}" type="sibTrans" cxnId="{681B8982-9152-4293-AD3A-EC288EB12672}">
      <dgm:prSet/>
      <dgm:spPr/>
      <dgm:t>
        <a:bodyPr/>
        <a:lstStyle/>
        <a:p>
          <a:endParaRPr lang="zh-CN" altLang="en-US"/>
        </a:p>
      </dgm:t>
    </dgm:pt>
    <dgm:pt modelId="{D659450E-5B9C-4E5B-8F2D-8F203FE05C93}" type="pres">
      <dgm:prSet presAssocID="{D8F76742-D6B0-4533-B105-11F948619D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9077415-452E-418F-BA5B-EABAF051F56C}" type="pres">
      <dgm:prSet presAssocID="{7225D937-79C1-4041-9484-47B4F267881E}" presName="node" presStyleLbl="node1" presStyleIdx="0" presStyleCnt="6" custScaleY="686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21FDD2-46C2-4D81-A077-A957E95CC7F2}" type="pres">
      <dgm:prSet presAssocID="{A9B441E6-DE4E-4318-B430-81B202A5A734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1E0056A3-7C09-4B6D-81A2-9C0873532F1A}" type="pres">
      <dgm:prSet presAssocID="{A9B441E6-DE4E-4318-B430-81B202A5A734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74DE0796-DBD2-4A0A-A132-7711AC821845}" type="pres">
      <dgm:prSet presAssocID="{7A7E093D-FAED-4F31-8127-9232A65F3789}" presName="node" presStyleLbl="node1" presStyleIdx="1" presStyleCnt="6" custScaleX="95243" custScaleY="74216" custRadScaleRad="1079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962AAD-5730-473E-B7CA-9EABA23D7D48}" type="pres">
      <dgm:prSet presAssocID="{8CABB68E-18B0-4DD5-813C-023FF6FE873B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472F494C-897D-4A5E-BEDE-8D1A40FE7B80}" type="pres">
      <dgm:prSet presAssocID="{8CABB68E-18B0-4DD5-813C-023FF6FE873B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D042100C-6AF6-4CC9-ABA6-3B96E91D1FC2}" type="pres">
      <dgm:prSet presAssocID="{C46F1D70-1F65-4053-AD95-1421FE085DA7}" presName="node" presStyleLbl="node1" presStyleIdx="2" presStyleCnt="6" custScaleX="95243" custScaleY="74216" custRadScaleRad="102731" custRadScaleInc="-117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24BA72-72D6-4703-992F-77A64BED9E42}" type="pres">
      <dgm:prSet presAssocID="{DB640CB5-0778-48EB-AA33-59720CE2EF57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DF81D3BC-E07F-486F-A395-0B2A46C5C385}" type="pres">
      <dgm:prSet presAssocID="{DB640CB5-0778-48EB-AA33-59720CE2EF57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63447BAA-ECE1-420F-B66E-B2F7B223453B}" type="pres">
      <dgm:prSet presAssocID="{9BF77FB4-2407-444F-8723-58EE97648E6F}" presName="node" presStyleLbl="node1" presStyleIdx="3" presStyleCnt="6" custScaleX="95243" custScaleY="74216" custRadScaleRad="93693" custRadScaleInc="-7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1C1371-225E-4A10-A354-89C62E4F25C6}" type="pres">
      <dgm:prSet presAssocID="{BFD5CEE2-3A1D-4A1B-84FF-91FBAB1513E0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772FB8B7-99D3-40EA-AF3F-82B38518EAD9}" type="pres">
      <dgm:prSet presAssocID="{BFD5CEE2-3A1D-4A1B-84FF-91FBAB1513E0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D65AA762-0265-4DC5-A395-9772C244CBD7}" type="pres">
      <dgm:prSet presAssocID="{79288776-7C3C-4456-9267-5A6B8ACB66FF}" presName="node" presStyleLbl="node1" presStyleIdx="4" presStyleCnt="6" custScaleX="95243" custScaleY="74216" custRadScaleRad="93693" custRadScaleInc="79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29904E-1005-4D05-87C6-CB8F77F83C9C}" type="pres">
      <dgm:prSet presAssocID="{4D32AD72-AC28-47C3-BB4D-00F2F38A84D6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D117D8FB-46F2-4BC5-93B5-3934654CF7A8}" type="pres">
      <dgm:prSet presAssocID="{4D32AD72-AC28-47C3-BB4D-00F2F38A84D6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CF0DD847-52A8-46C8-A00A-192AD85C6E89}" type="pres">
      <dgm:prSet presAssocID="{07E89EA5-F17E-41FA-8DA4-21BA4452890F}" presName="node" presStyleLbl="node1" presStyleIdx="5" presStyleCnt="6" custScaleX="95243" custScaleY="74216" custRadScaleRad="102731" custRadScaleInc="117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A6E577-7AA3-4C0E-8C43-623E0575C204}" type="pres">
      <dgm:prSet presAssocID="{A83B80C8-75DB-4663-9FFD-2D7B69DF7BEC}" presName="sibTrans" presStyleLbl="sibTrans2D1" presStyleIdx="5" presStyleCnt="6"/>
      <dgm:spPr/>
      <dgm:t>
        <a:bodyPr/>
        <a:lstStyle/>
        <a:p>
          <a:endParaRPr lang="zh-CN" altLang="en-US"/>
        </a:p>
      </dgm:t>
    </dgm:pt>
    <dgm:pt modelId="{AC8EE3C0-7CC7-4A90-843F-F0CB6738D40B}" type="pres">
      <dgm:prSet presAssocID="{A83B80C8-75DB-4663-9FFD-2D7B69DF7BEC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061920F2-70CA-4C59-9023-FD86E14E6F12}" type="presOf" srcId="{DB640CB5-0778-48EB-AA33-59720CE2EF57}" destId="{5624BA72-72D6-4703-992F-77A64BED9E42}" srcOrd="0" destOrd="0" presId="urn:microsoft.com/office/officeart/2005/8/layout/cycle2"/>
    <dgm:cxn modelId="{35D24CF4-8ADE-45BD-B269-32023B787DC0}" type="presOf" srcId="{D8F76742-D6B0-4533-B105-11F948619D71}" destId="{D659450E-5B9C-4E5B-8F2D-8F203FE05C93}" srcOrd="0" destOrd="0" presId="urn:microsoft.com/office/officeart/2005/8/layout/cycle2"/>
    <dgm:cxn modelId="{CF5A2B20-34A7-48F9-BF4F-3AE3E71824C3}" srcId="{D8F76742-D6B0-4533-B105-11F948619D71}" destId="{7A7E093D-FAED-4F31-8127-9232A65F3789}" srcOrd="1" destOrd="0" parTransId="{B0C8AA88-9A6E-40EF-B6F8-4D4CB5CA5020}" sibTransId="{8CABB68E-18B0-4DD5-813C-023FF6FE873B}"/>
    <dgm:cxn modelId="{2D1CB5C0-2483-432C-86AC-555B2C18686C}" type="presOf" srcId="{4D32AD72-AC28-47C3-BB4D-00F2F38A84D6}" destId="{D117D8FB-46F2-4BC5-93B5-3934654CF7A8}" srcOrd="1" destOrd="0" presId="urn:microsoft.com/office/officeart/2005/8/layout/cycle2"/>
    <dgm:cxn modelId="{54EAA061-F8D4-4A28-8584-5F243689FC4D}" type="presOf" srcId="{A9B441E6-DE4E-4318-B430-81B202A5A734}" destId="{1E0056A3-7C09-4B6D-81A2-9C0873532F1A}" srcOrd="1" destOrd="0" presId="urn:microsoft.com/office/officeart/2005/8/layout/cycle2"/>
    <dgm:cxn modelId="{67A2B296-5192-4F22-A3BA-5E7D2142E887}" type="presOf" srcId="{C46F1D70-1F65-4053-AD95-1421FE085DA7}" destId="{D042100C-6AF6-4CC9-ABA6-3B96E91D1FC2}" srcOrd="0" destOrd="0" presId="urn:microsoft.com/office/officeart/2005/8/layout/cycle2"/>
    <dgm:cxn modelId="{811D665E-0770-4374-B076-C1044A498D15}" type="presOf" srcId="{BFD5CEE2-3A1D-4A1B-84FF-91FBAB1513E0}" destId="{772FB8B7-99D3-40EA-AF3F-82B38518EAD9}" srcOrd="1" destOrd="0" presId="urn:microsoft.com/office/officeart/2005/8/layout/cycle2"/>
    <dgm:cxn modelId="{C6061CA1-C541-486B-BB43-A823BE669B67}" type="presOf" srcId="{7225D937-79C1-4041-9484-47B4F267881E}" destId="{59077415-452E-418F-BA5B-EABAF051F56C}" srcOrd="0" destOrd="0" presId="urn:microsoft.com/office/officeart/2005/8/layout/cycle2"/>
    <dgm:cxn modelId="{7EB1911B-D4C3-4C60-AF60-4861BB4FE67E}" type="presOf" srcId="{07E89EA5-F17E-41FA-8DA4-21BA4452890F}" destId="{CF0DD847-52A8-46C8-A00A-192AD85C6E89}" srcOrd="0" destOrd="0" presId="urn:microsoft.com/office/officeart/2005/8/layout/cycle2"/>
    <dgm:cxn modelId="{FD2CAB77-35C8-4B35-ABA7-38240067CAFC}" type="presOf" srcId="{A9B441E6-DE4E-4318-B430-81B202A5A734}" destId="{B721FDD2-46C2-4D81-A077-A957E95CC7F2}" srcOrd="0" destOrd="0" presId="urn:microsoft.com/office/officeart/2005/8/layout/cycle2"/>
    <dgm:cxn modelId="{681B8982-9152-4293-AD3A-EC288EB12672}" srcId="{D8F76742-D6B0-4533-B105-11F948619D71}" destId="{7225D937-79C1-4041-9484-47B4F267881E}" srcOrd="0" destOrd="0" parTransId="{60695859-2EFF-4C49-87C2-7184B18C8F3A}" sibTransId="{A9B441E6-DE4E-4318-B430-81B202A5A734}"/>
    <dgm:cxn modelId="{B0A48BB3-5A9D-4FBE-9112-1B2D32C87AF0}" type="presOf" srcId="{79288776-7C3C-4456-9267-5A6B8ACB66FF}" destId="{D65AA762-0265-4DC5-A395-9772C244CBD7}" srcOrd="0" destOrd="0" presId="urn:microsoft.com/office/officeart/2005/8/layout/cycle2"/>
    <dgm:cxn modelId="{B436D7D9-4B3F-47EC-964E-EEFD01E679F9}" type="presOf" srcId="{8CABB68E-18B0-4DD5-813C-023FF6FE873B}" destId="{73962AAD-5730-473E-B7CA-9EABA23D7D48}" srcOrd="0" destOrd="0" presId="urn:microsoft.com/office/officeart/2005/8/layout/cycle2"/>
    <dgm:cxn modelId="{1716830F-F204-4C90-8B94-5BDDF055883A}" srcId="{D8F76742-D6B0-4533-B105-11F948619D71}" destId="{79288776-7C3C-4456-9267-5A6B8ACB66FF}" srcOrd="4" destOrd="0" parTransId="{FA5DA689-E3A2-4ACD-8AC6-0E19E06DB53E}" sibTransId="{4D32AD72-AC28-47C3-BB4D-00F2F38A84D6}"/>
    <dgm:cxn modelId="{FCDC8851-05B5-41E4-92CF-ADDE63768759}" type="presOf" srcId="{DB640CB5-0778-48EB-AA33-59720CE2EF57}" destId="{DF81D3BC-E07F-486F-A395-0B2A46C5C385}" srcOrd="1" destOrd="0" presId="urn:microsoft.com/office/officeart/2005/8/layout/cycle2"/>
    <dgm:cxn modelId="{89B627F2-5818-4D2A-A09C-E16300CC0E90}" type="presOf" srcId="{A83B80C8-75DB-4663-9FFD-2D7B69DF7BEC}" destId="{1AA6E577-7AA3-4C0E-8C43-623E0575C204}" srcOrd="0" destOrd="0" presId="urn:microsoft.com/office/officeart/2005/8/layout/cycle2"/>
    <dgm:cxn modelId="{B3C41591-B24A-4DE9-9010-20A2B7BFB917}" srcId="{D8F76742-D6B0-4533-B105-11F948619D71}" destId="{07E89EA5-F17E-41FA-8DA4-21BA4452890F}" srcOrd="5" destOrd="0" parTransId="{CBC33C16-AF25-426F-86DB-752F201EB004}" sibTransId="{A83B80C8-75DB-4663-9FFD-2D7B69DF7BEC}"/>
    <dgm:cxn modelId="{DDBD1C25-484B-490E-9678-594B2CDD13AE}" type="presOf" srcId="{A83B80C8-75DB-4663-9FFD-2D7B69DF7BEC}" destId="{AC8EE3C0-7CC7-4A90-843F-F0CB6738D40B}" srcOrd="1" destOrd="0" presId="urn:microsoft.com/office/officeart/2005/8/layout/cycle2"/>
    <dgm:cxn modelId="{BFBB8C01-4FE2-467E-912C-DA1E760D08D2}" type="presOf" srcId="{7A7E093D-FAED-4F31-8127-9232A65F3789}" destId="{74DE0796-DBD2-4A0A-A132-7711AC821845}" srcOrd="0" destOrd="0" presId="urn:microsoft.com/office/officeart/2005/8/layout/cycle2"/>
    <dgm:cxn modelId="{E30562AC-AFE1-421D-813E-0B6EA707D622}" type="presOf" srcId="{8CABB68E-18B0-4DD5-813C-023FF6FE873B}" destId="{472F494C-897D-4A5E-BEDE-8D1A40FE7B80}" srcOrd="1" destOrd="0" presId="urn:microsoft.com/office/officeart/2005/8/layout/cycle2"/>
    <dgm:cxn modelId="{8448DE3D-9FC8-4625-99F1-7CE675B9A300}" type="presOf" srcId="{BFD5CEE2-3A1D-4A1B-84FF-91FBAB1513E0}" destId="{001C1371-225E-4A10-A354-89C62E4F25C6}" srcOrd="0" destOrd="0" presId="urn:microsoft.com/office/officeart/2005/8/layout/cycle2"/>
    <dgm:cxn modelId="{C0AE7645-2D02-4491-8917-2459CB37C914}" type="presOf" srcId="{9BF77FB4-2407-444F-8723-58EE97648E6F}" destId="{63447BAA-ECE1-420F-B66E-B2F7B223453B}" srcOrd="0" destOrd="0" presId="urn:microsoft.com/office/officeart/2005/8/layout/cycle2"/>
    <dgm:cxn modelId="{9815C8CF-5169-4B82-B282-ADACD2568791}" type="presOf" srcId="{4D32AD72-AC28-47C3-BB4D-00F2F38A84D6}" destId="{4C29904E-1005-4D05-87C6-CB8F77F83C9C}" srcOrd="0" destOrd="0" presId="urn:microsoft.com/office/officeart/2005/8/layout/cycle2"/>
    <dgm:cxn modelId="{E98FD273-62BB-4380-B031-13E56FCF1BE7}" srcId="{D8F76742-D6B0-4533-B105-11F948619D71}" destId="{9BF77FB4-2407-444F-8723-58EE97648E6F}" srcOrd="3" destOrd="0" parTransId="{9E08875E-193B-4ABF-A6BE-311C612A36D6}" sibTransId="{BFD5CEE2-3A1D-4A1B-84FF-91FBAB1513E0}"/>
    <dgm:cxn modelId="{5E17CFEC-4A00-4D37-BD3F-4F836F744CBE}" srcId="{D8F76742-D6B0-4533-B105-11F948619D71}" destId="{C46F1D70-1F65-4053-AD95-1421FE085DA7}" srcOrd="2" destOrd="0" parTransId="{65DA36BD-C192-4216-AA85-A2C74CB33BA4}" sibTransId="{DB640CB5-0778-48EB-AA33-59720CE2EF57}"/>
    <dgm:cxn modelId="{C75302DF-89D6-44F2-8C0A-B5E551047947}" type="presParOf" srcId="{D659450E-5B9C-4E5B-8F2D-8F203FE05C93}" destId="{59077415-452E-418F-BA5B-EABAF051F56C}" srcOrd="0" destOrd="0" presId="urn:microsoft.com/office/officeart/2005/8/layout/cycle2"/>
    <dgm:cxn modelId="{61767757-6FB9-48E7-9707-E405DB0B9874}" type="presParOf" srcId="{D659450E-5B9C-4E5B-8F2D-8F203FE05C93}" destId="{B721FDD2-46C2-4D81-A077-A957E95CC7F2}" srcOrd="1" destOrd="0" presId="urn:microsoft.com/office/officeart/2005/8/layout/cycle2"/>
    <dgm:cxn modelId="{0A03A4A4-647F-4136-89BC-B02438D5A3E0}" type="presParOf" srcId="{B721FDD2-46C2-4D81-A077-A957E95CC7F2}" destId="{1E0056A3-7C09-4B6D-81A2-9C0873532F1A}" srcOrd="0" destOrd="0" presId="urn:microsoft.com/office/officeart/2005/8/layout/cycle2"/>
    <dgm:cxn modelId="{519E03D1-7C7E-4B35-8C57-4000E6976DC2}" type="presParOf" srcId="{D659450E-5B9C-4E5B-8F2D-8F203FE05C93}" destId="{74DE0796-DBD2-4A0A-A132-7711AC821845}" srcOrd="2" destOrd="0" presId="urn:microsoft.com/office/officeart/2005/8/layout/cycle2"/>
    <dgm:cxn modelId="{902257DE-DBCA-4DB2-9B7B-4574A218C8FA}" type="presParOf" srcId="{D659450E-5B9C-4E5B-8F2D-8F203FE05C93}" destId="{73962AAD-5730-473E-B7CA-9EABA23D7D48}" srcOrd="3" destOrd="0" presId="urn:microsoft.com/office/officeart/2005/8/layout/cycle2"/>
    <dgm:cxn modelId="{901063D5-82F5-4149-A8C0-934AB6E00699}" type="presParOf" srcId="{73962AAD-5730-473E-B7CA-9EABA23D7D48}" destId="{472F494C-897D-4A5E-BEDE-8D1A40FE7B80}" srcOrd="0" destOrd="0" presId="urn:microsoft.com/office/officeart/2005/8/layout/cycle2"/>
    <dgm:cxn modelId="{A0A1A5AD-1AC9-4CF1-A20F-E48877D71934}" type="presParOf" srcId="{D659450E-5B9C-4E5B-8F2D-8F203FE05C93}" destId="{D042100C-6AF6-4CC9-ABA6-3B96E91D1FC2}" srcOrd="4" destOrd="0" presId="urn:microsoft.com/office/officeart/2005/8/layout/cycle2"/>
    <dgm:cxn modelId="{AC0EE52F-1CAF-48A0-B4DC-BB721BFB08C1}" type="presParOf" srcId="{D659450E-5B9C-4E5B-8F2D-8F203FE05C93}" destId="{5624BA72-72D6-4703-992F-77A64BED9E42}" srcOrd="5" destOrd="0" presId="urn:microsoft.com/office/officeart/2005/8/layout/cycle2"/>
    <dgm:cxn modelId="{CF64CCAF-4EB5-4F31-85C4-B6E58F3EAE4B}" type="presParOf" srcId="{5624BA72-72D6-4703-992F-77A64BED9E42}" destId="{DF81D3BC-E07F-486F-A395-0B2A46C5C385}" srcOrd="0" destOrd="0" presId="urn:microsoft.com/office/officeart/2005/8/layout/cycle2"/>
    <dgm:cxn modelId="{DCD93CC0-0793-4E1F-8777-966A63A66B3B}" type="presParOf" srcId="{D659450E-5B9C-4E5B-8F2D-8F203FE05C93}" destId="{63447BAA-ECE1-420F-B66E-B2F7B223453B}" srcOrd="6" destOrd="0" presId="urn:microsoft.com/office/officeart/2005/8/layout/cycle2"/>
    <dgm:cxn modelId="{8DBAEBC6-33D4-476D-887C-93AD5D001FA4}" type="presParOf" srcId="{D659450E-5B9C-4E5B-8F2D-8F203FE05C93}" destId="{001C1371-225E-4A10-A354-89C62E4F25C6}" srcOrd="7" destOrd="0" presId="urn:microsoft.com/office/officeart/2005/8/layout/cycle2"/>
    <dgm:cxn modelId="{3D18FD3E-F089-4D26-8F1F-D558D8A383E9}" type="presParOf" srcId="{001C1371-225E-4A10-A354-89C62E4F25C6}" destId="{772FB8B7-99D3-40EA-AF3F-82B38518EAD9}" srcOrd="0" destOrd="0" presId="urn:microsoft.com/office/officeart/2005/8/layout/cycle2"/>
    <dgm:cxn modelId="{AD0E738E-2DEF-4208-BF44-EFB470C36775}" type="presParOf" srcId="{D659450E-5B9C-4E5B-8F2D-8F203FE05C93}" destId="{D65AA762-0265-4DC5-A395-9772C244CBD7}" srcOrd="8" destOrd="0" presId="urn:microsoft.com/office/officeart/2005/8/layout/cycle2"/>
    <dgm:cxn modelId="{6765DF34-D490-4DEC-A9A8-EC8930698AE4}" type="presParOf" srcId="{D659450E-5B9C-4E5B-8F2D-8F203FE05C93}" destId="{4C29904E-1005-4D05-87C6-CB8F77F83C9C}" srcOrd="9" destOrd="0" presId="urn:microsoft.com/office/officeart/2005/8/layout/cycle2"/>
    <dgm:cxn modelId="{8EF70112-0449-453E-8ABF-F261E647F2F0}" type="presParOf" srcId="{4C29904E-1005-4D05-87C6-CB8F77F83C9C}" destId="{D117D8FB-46F2-4BC5-93B5-3934654CF7A8}" srcOrd="0" destOrd="0" presId="urn:microsoft.com/office/officeart/2005/8/layout/cycle2"/>
    <dgm:cxn modelId="{AC48599E-7632-452A-B193-1D1EE0CEB473}" type="presParOf" srcId="{D659450E-5B9C-4E5B-8F2D-8F203FE05C93}" destId="{CF0DD847-52A8-46C8-A00A-192AD85C6E89}" srcOrd="10" destOrd="0" presId="urn:microsoft.com/office/officeart/2005/8/layout/cycle2"/>
    <dgm:cxn modelId="{95F4EE26-7F09-4319-AA7E-6693549B115A}" type="presParOf" srcId="{D659450E-5B9C-4E5B-8F2D-8F203FE05C93}" destId="{1AA6E577-7AA3-4C0E-8C43-623E0575C204}" srcOrd="11" destOrd="0" presId="urn:microsoft.com/office/officeart/2005/8/layout/cycle2"/>
    <dgm:cxn modelId="{55EF7424-7461-4596-9BB2-E4882B28D414}" type="presParOf" srcId="{1AA6E577-7AA3-4C0E-8C43-623E0575C204}" destId="{AC8EE3C0-7CC7-4A90-843F-F0CB6738D40B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99EDE-2FC4-4971-8E0E-3A0D390155E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D03CBD-F630-42DA-9717-9407F45CBBCF}">
      <dgm:prSet phldrT="[テキスト]" custT="1"/>
      <dgm:spPr/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消费者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DEB20068-C21F-43C3-94C4-5DEA6D9F485D}" type="parTrans" cxnId="{CF488BE5-5F31-4C8E-A2E7-93E2310C97CE}">
      <dgm:prSet/>
      <dgm:spPr/>
      <dgm:t>
        <a:bodyPr/>
        <a:lstStyle/>
        <a:p>
          <a:endParaRPr lang="zh-CN" altLang="en-US" sz="2000"/>
        </a:p>
      </dgm:t>
    </dgm:pt>
    <dgm:pt modelId="{8A455297-F855-48E7-BACA-3D09690C2227}" type="sibTrans" cxnId="{CF488BE5-5F31-4C8E-A2E7-93E2310C97CE}">
      <dgm:prSet/>
      <dgm:spPr/>
      <dgm:t>
        <a:bodyPr/>
        <a:lstStyle/>
        <a:p>
          <a:endParaRPr lang="zh-CN" altLang="en-US" sz="2000"/>
        </a:p>
      </dgm:t>
    </dgm:pt>
    <dgm:pt modelId="{DDCE2A30-731F-4662-98C5-2A65ED2067CB}">
      <dgm:prSet phldrT="[テキスト]" custT="1"/>
      <dgm:spPr/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Ｍ供应商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69FC19B9-B1C9-4461-A1CC-122467E7DBED}" type="parTrans" cxnId="{CE17F93B-3FDE-4261-A03D-23352B2B6CA8}">
      <dgm:prSet/>
      <dgm:spPr/>
      <dgm:t>
        <a:bodyPr/>
        <a:lstStyle/>
        <a:p>
          <a:endParaRPr lang="zh-CN" altLang="en-US" sz="2000"/>
        </a:p>
      </dgm:t>
    </dgm:pt>
    <dgm:pt modelId="{87E311D6-B69F-458E-BC19-99A2F04F17F7}" type="sibTrans" cxnId="{CE17F93B-3FDE-4261-A03D-23352B2B6CA8}">
      <dgm:prSet/>
      <dgm:spPr/>
      <dgm:t>
        <a:bodyPr/>
        <a:lstStyle/>
        <a:p>
          <a:endParaRPr lang="zh-CN" altLang="en-US" sz="2000"/>
        </a:p>
      </dgm:t>
    </dgm:pt>
    <dgm:pt modelId="{B757F7E3-711E-4E1C-8607-EF758D7DAA4A}">
      <dgm:prSet phldrT="[テキスト]" custT="1"/>
      <dgm:spPr/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Ｍ商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1E4A1692-A3E0-42D8-B276-C87782FA4CD3}" type="parTrans" cxnId="{6916B33B-55AC-42E1-BEEF-94FB100238A8}">
      <dgm:prSet/>
      <dgm:spPr/>
      <dgm:t>
        <a:bodyPr/>
        <a:lstStyle/>
        <a:p>
          <a:endParaRPr lang="zh-CN" altLang="en-US" sz="2000"/>
        </a:p>
      </dgm:t>
    </dgm:pt>
    <dgm:pt modelId="{06C8671B-E5FB-4E61-8968-79BB1345BF1E}" type="sibTrans" cxnId="{6916B33B-55AC-42E1-BEEF-94FB100238A8}">
      <dgm:prSet/>
      <dgm:spPr/>
      <dgm:t>
        <a:bodyPr/>
        <a:lstStyle/>
        <a:p>
          <a:endParaRPr lang="zh-CN" altLang="en-US" sz="2000"/>
        </a:p>
      </dgm:t>
    </dgm:pt>
    <dgm:pt modelId="{B7F0F410-7068-4C12-A0C3-12A104503AC3}">
      <dgm:prSet phldrT="[テキスト]" custT="1"/>
      <dgm:spPr/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酬商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B671F750-5968-4091-B809-540226E6801A}" type="parTrans" cxnId="{C21ACED2-599B-4A03-A66F-058AAFD2D6FB}">
      <dgm:prSet/>
      <dgm:spPr/>
      <dgm:t>
        <a:bodyPr/>
        <a:lstStyle/>
        <a:p>
          <a:endParaRPr lang="zh-CN" altLang="en-US" sz="2000"/>
        </a:p>
      </dgm:t>
    </dgm:pt>
    <dgm:pt modelId="{1C21D924-9CBF-4CA1-B68D-0C0714DF4E54}" type="sibTrans" cxnId="{C21ACED2-599B-4A03-A66F-058AAFD2D6FB}">
      <dgm:prSet/>
      <dgm:spPr/>
      <dgm:t>
        <a:bodyPr/>
        <a:lstStyle/>
        <a:p>
          <a:endParaRPr lang="zh-CN" altLang="en-US" sz="2000"/>
        </a:p>
      </dgm:t>
    </dgm:pt>
    <dgm:pt modelId="{1A090C75-95B0-4642-BC77-8B6400BBB258}">
      <dgm:prSet phldrT="[テキスト]" custT="1"/>
      <dgm:spPr/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职业酬客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9F4E9413-BE44-4BA0-82E8-B7353A250C76}" type="parTrans" cxnId="{7265AF27-768B-4A95-ABCA-5B23EF5CF087}">
      <dgm:prSet/>
      <dgm:spPr/>
      <dgm:t>
        <a:bodyPr/>
        <a:lstStyle/>
        <a:p>
          <a:endParaRPr lang="zh-CN" altLang="en-US" sz="2000"/>
        </a:p>
      </dgm:t>
    </dgm:pt>
    <dgm:pt modelId="{E36D0B0C-12FE-44ED-82C4-B4FDE1BB7641}" type="sibTrans" cxnId="{7265AF27-768B-4A95-ABCA-5B23EF5CF087}">
      <dgm:prSet/>
      <dgm:spPr/>
      <dgm:t>
        <a:bodyPr/>
        <a:lstStyle/>
        <a:p>
          <a:endParaRPr lang="zh-CN" altLang="en-US" sz="2000"/>
        </a:p>
      </dgm:t>
    </dgm:pt>
    <dgm:pt modelId="{22B50CA1-E956-44D2-B0F5-25F848BA5B48}">
      <dgm:prSet phldrT="[テキスト]" custT="1"/>
      <dgm:spPr/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Ｍ店</a:t>
          </a:r>
          <a:endParaRPr lang="en-US" altLang="zh-CN" sz="1600" b="1" dirty="0" smtClean="0">
            <a:latin typeface="微软雅黑" pitchFamily="34" charset="-122"/>
            <a:ea typeface="微软雅黑" pitchFamily="34" charset="-122"/>
          </a:endParaRPr>
        </a:p>
      </dgm:t>
    </dgm:pt>
    <dgm:pt modelId="{077E81CC-4381-4241-B606-038A1FDC3F60}" type="sibTrans" cxnId="{F820332E-CF4E-4D13-B065-8819CDBA38F6}">
      <dgm:prSet/>
      <dgm:spPr/>
      <dgm:t>
        <a:bodyPr/>
        <a:lstStyle/>
        <a:p>
          <a:endParaRPr lang="zh-CN" altLang="en-US" sz="2000"/>
        </a:p>
      </dgm:t>
    </dgm:pt>
    <dgm:pt modelId="{7E92B9A7-8CB1-40E7-890A-32D4EB1A7640}" type="parTrans" cxnId="{F820332E-CF4E-4D13-B065-8819CDBA38F6}">
      <dgm:prSet/>
      <dgm:spPr/>
      <dgm:t>
        <a:bodyPr/>
        <a:lstStyle/>
        <a:p>
          <a:endParaRPr lang="zh-CN" altLang="en-US" sz="2000"/>
        </a:p>
      </dgm:t>
    </dgm:pt>
    <dgm:pt modelId="{02913F04-5E3A-414B-B1BB-B1458D0B1C95}">
      <dgm:prSet phldrT="[テキスト]" custT="1"/>
      <dgm:spPr/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内容商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D67B8A20-A9AA-42B0-99DB-FEDB424D5970}" type="parTrans" cxnId="{54967E60-6B66-4062-905F-280B67EBE97D}">
      <dgm:prSet/>
      <dgm:spPr/>
      <dgm:t>
        <a:bodyPr/>
        <a:lstStyle/>
        <a:p>
          <a:endParaRPr lang="zh-CN" altLang="en-US" sz="2000"/>
        </a:p>
      </dgm:t>
    </dgm:pt>
    <dgm:pt modelId="{98090D03-3171-47B0-9767-88198BB316BD}" type="sibTrans" cxnId="{54967E60-6B66-4062-905F-280B67EBE97D}">
      <dgm:prSet/>
      <dgm:spPr/>
      <dgm:t>
        <a:bodyPr/>
        <a:lstStyle/>
        <a:p>
          <a:endParaRPr lang="zh-CN" altLang="en-US" sz="2000"/>
        </a:p>
      </dgm:t>
    </dgm:pt>
    <dgm:pt modelId="{2DA94BD9-13B7-4D52-8BCA-149A250BBDE6}">
      <dgm:prSet phldrT="[テキスト]" custT="1"/>
      <dgm:spPr/>
      <dgm:t>
        <a:bodyPr/>
        <a:lstStyle/>
        <a:p>
          <a:r>
            <a:rPr lang="zh-CN" altLang="en-US" sz="1600" b="1" dirty="0" smtClean="0">
              <a:latin typeface="微软雅黑" pitchFamily="34" charset="-122"/>
              <a:ea typeface="微软雅黑" pitchFamily="34" charset="-122"/>
            </a:rPr>
            <a:t>业余酬客</a:t>
          </a:r>
          <a:endParaRPr lang="zh-CN" altLang="en-US" sz="1600" b="1" dirty="0">
            <a:latin typeface="微软雅黑" pitchFamily="34" charset="-122"/>
            <a:ea typeface="微软雅黑" pitchFamily="34" charset="-122"/>
          </a:endParaRPr>
        </a:p>
      </dgm:t>
    </dgm:pt>
    <dgm:pt modelId="{83FA577A-6760-4621-A27D-060C3D8C982E}" type="parTrans" cxnId="{2D18911F-63D9-433E-B20C-406C11EBFF7D}">
      <dgm:prSet/>
      <dgm:spPr/>
      <dgm:t>
        <a:bodyPr/>
        <a:lstStyle/>
        <a:p>
          <a:endParaRPr lang="zh-CN" altLang="en-US" sz="2000"/>
        </a:p>
      </dgm:t>
    </dgm:pt>
    <dgm:pt modelId="{8E076D37-DE54-44E9-BEB9-A48C2CA7C2FA}" type="sibTrans" cxnId="{2D18911F-63D9-433E-B20C-406C11EBFF7D}">
      <dgm:prSet/>
      <dgm:spPr/>
      <dgm:t>
        <a:bodyPr/>
        <a:lstStyle/>
        <a:p>
          <a:endParaRPr lang="zh-CN" altLang="en-US" sz="2000"/>
        </a:p>
      </dgm:t>
    </dgm:pt>
    <dgm:pt modelId="{31F082C0-A018-49BD-83FF-E81FF12081EE}" type="pres">
      <dgm:prSet presAssocID="{44B99EDE-2FC4-4971-8E0E-3A0D390155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05C2803-0BB8-436B-9E84-42C3A578710A}" type="pres">
      <dgm:prSet presAssocID="{B7F0F410-7068-4C12-A0C3-12A104503AC3}" presName="dummy" presStyleCnt="0"/>
      <dgm:spPr/>
    </dgm:pt>
    <dgm:pt modelId="{1932815B-CF71-41E3-9901-BE3BFC77E26C}" type="pres">
      <dgm:prSet presAssocID="{B7F0F410-7068-4C12-A0C3-12A104503AC3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4F926C-6AF3-4EB1-82D5-8E0A8CC624C9}" type="pres">
      <dgm:prSet presAssocID="{1C21D924-9CBF-4CA1-B68D-0C0714DF4E54}" presName="sibTrans" presStyleLbl="node1" presStyleIdx="0" presStyleCnt="8"/>
      <dgm:spPr/>
      <dgm:t>
        <a:bodyPr/>
        <a:lstStyle/>
        <a:p>
          <a:endParaRPr lang="zh-CN" altLang="en-US"/>
        </a:p>
      </dgm:t>
    </dgm:pt>
    <dgm:pt modelId="{FCDFDEEA-5E92-4F53-8F4F-18680E2B07DA}" type="pres">
      <dgm:prSet presAssocID="{1A090C75-95B0-4642-BC77-8B6400BBB258}" presName="dummy" presStyleCnt="0"/>
      <dgm:spPr/>
    </dgm:pt>
    <dgm:pt modelId="{5520E2B7-DC77-47C3-84C0-9EFE894D7F4A}" type="pres">
      <dgm:prSet presAssocID="{1A090C75-95B0-4642-BC77-8B6400BBB258}" presName="node" presStyleLbl="revTx" presStyleIdx="1" presStyleCnt="8" custScaleX="2077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E43972-E1B2-4480-8070-E5A137B6C698}" type="pres">
      <dgm:prSet presAssocID="{E36D0B0C-12FE-44ED-82C4-B4FDE1BB7641}" presName="sibTrans" presStyleLbl="node1" presStyleIdx="1" presStyleCnt="8"/>
      <dgm:spPr/>
      <dgm:t>
        <a:bodyPr/>
        <a:lstStyle/>
        <a:p>
          <a:endParaRPr lang="zh-CN" altLang="en-US"/>
        </a:p>
      </dgm:t>
    </dgm:pt>
    <dgm:pt modelId="{FE1C9E12-9F8B-4C17-A263-63B470CBE349}" type="pres">
      <dgm:prSet presAssocID="{2DA94BD9-13B7-4D52-8BCA-149A250BBDE6}" presName="dummy" presStyleCnt="0"/>
      <dgm:spPr/>
    </dgm:pt>
    <dgm:pt modelId="{E45D445A-2FB6-4293-9072-85CDCE0A8879}" type="pres">
      <dgm:prSet presAssocID="{2DA94BD9-13B7-4D52-8BCA-149A250BBDE6}" presName="node" presStyleLbl="revTx" presStyleIdx="2" presStyleCnt="8" custScaleX="2031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8428DF-4588-4003-8C52-699DFDC279A5}" type="pres">
      <dgm:prSet presAssocID="{8E076D37-DE54-44E9-BEB9-A48C2CA7C2FA}" presName="sibTrans" presStyleLbl="node1" presStyleIdx="2" presStyleCnt="8"/>
      <dgm:spPr/>
      <dgm:t>
        <a:bodyPr/>
        <a:lstStyle/>
        <a:p>
          <a:endParaRPr lang="zh-CN" altLang="en-US"/>
        </a:p>
      </dgm:t>
    </dgm:pt>
    <dgm:pt modelId="{BF100802-C2A6-4EE6-B0A2-2047B89E47B9}" type="pres">
      <dgm:prSet presAssocID="{71D03CBD-F630-42DA-9717-9407F45CBBCF}" presName="dummy" presStyleCnt="0"/>
      <dgm:spPr/>
    </dgm:pt>
    <dgm:pt modelId="{4C945333-8677-42B3-94CD-B737DD6A32C5}" type="pres">
      <dgm:prSet presAssocID="{71D03CBD-F630-42DA-9717-9407F45CBBCF}" presName="node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99FB1A-E3F9-4BCF-B75C-111EA1759A61}" type="pres">
      <dgm:prSet presAssocID="{8A455297-F855-48E7-BACA-3D09690C2227}" presName="sibTrans" presStyleLbl="node1" presStyleIdx="3" presStyleCnt="8"/>
      <dgm:spPr/>
      <dgm:t>
        <a:bodyPr/>
        <a:lstStyle/>
        <a:p>
          <a:endParaRPr lang="zh-CN" altLang="en-US"/>
        </a:p>
      </dgm:t>
    </dgm:pt>
    <dgm:pt modelId="{D7BEFFE7-4CAE-40B6-A486-B0FB9E093219}" type="pres">
      <dgm:prSet presAssocID="{DDCE2A30-731F-4662-98C5-2A65ED2067CB}" presName="dummy" presStyleCnt="0"/>
      <dgm:spPr/>
    </dgm:pt>
    <dgm:pt modelId="{9AA0A690-260C-4886-B04B-32117D453C30}" type="pres">
      <dgm:prSet presAssocID="{DDCE2A30-731F-4662-98C5-2A65ED2067CB}" presName="node" presStyleLbl="revTx" presStyleIdx="4" presStyleCnt="8" custScaleX="1532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66DBDF-CD97-4F12-97A9-28549A60DABA}" type="pres">
      <dgm:prSet presAssocID="{87E311D6-B69F-458E-BC19-99A2F04F17F7}" presName="sibTrans" presStyleLbl="node1" presStyleIdx="4" presStyleCnt="8"/>
      <dgm:spPr/>
      <dgm:t>
        <a:bodyPr/>
        <a:lstStyle/>
        <a:p>
          <a:endParaRPr lang="zh-CN" altLang="en-US"/>
        </a:p>
      </dgm:t>
    </dgm:pt>
    <dgm:pt modelId="{51039771-A09A-4934-B4B5-8101236E56CB}" type="pres">
      <dgm:prSet presAssocID="{B757F7E3-711E-4E1C-8607-EF758D7DAA4A}" presName="dummy" presStyleCnt="0"/>
      <dgm:spPr/>
    </dgm:pt>
    <dgm:pt modelId="{15E2852C-8E77-4ADB-A0BD-E57FE8605543}" type="pres">
      <dgm:prSet presAssocID="{B757F7E3-711E-4E1C-8607-EF758D7DAA4A}" presName="node" presStyleLbl="revTx" presStyleIdx="5" presStyleCnt="8" custScaleX="1585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EFD865-F614-41DB-84C8-9371B8D28FC3}" type="pres">
      <dgm:prSet presAssocID="{06C8671B-E5FB-4E61-8968-79BB1345BF1E}" presName="sibTrans" presStyleLbl="node1" presStyleIdx="5" presStyleCnt="8"/>
      <dgm:spPr/>
      <dgm:t>
        <a:bodyPr/>
        <a:lstStyle/>
        <a:p>
          <a:endParaRPr lang="zh-CN" altLang="en-US"/>
        </a:p>
      </dgm:t>
    </dgm:pt>
    <dgm:pt modelId="{EDA3FB76-22E8-4D87-AC29-3D558D6B267A}" type="pres">
      <dgm:prSet presAssocID="{22B50CA1-E956-44D2-B0F5-25F848BA5B48}" presName="dummy" presStyleCnt="0"/>
      <dgm:spPr/>
    </dgm:pt>
    <dgm:pt modelId="{3004ED52-B52C-4F3C-A7DC-9386DAE0789A}" type="pres">
      <dgm:prSet presAssocID="{22B50CA1-E956-44D2-B0F5-25F848BA5B48}" presName="node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355619-110A-4065-A523-CCECFE1C0F7A}" type="pres">
      <dgm:prSet presAssocID="{077E81CC-4381-4241-B606-038A1FDC3F60}" presName="sibTrans" presStyleLbl="node1" presStyleIdx="6" presStyleCnt="8"/>
      <dgm:spPr/>
      <dgm:t>
        <a:bodyPr/>
        <a:lstStyle/>
        <a:p>
          <a:endParaRPr lang="zh-CN" altLang="en-US"/>
        </a:p>
      </dgm:t>
    </dgm:pt>
    <dgm:pt modelId="{A5447A52-7D76-4ACA-910A-1C258395BC6B}" type="pres">
      <dgm:prSet presAssocID="{02913F04-5E3A-414B-B1BB-B1458D0B1C95}" presName="dummy" presStyleCnt="0"/>
      <dgm:spPr/>
    </dgm:pt>
    <dgm:pt modelId="{C4685FB9-93D3-419B-BAC8-EF5578D20798}" type="pres">
      <dgm:prSet presAssocID="{02913F04-5E3A-414B-B1BB-B1458D0B1C95}" presName="node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CBFEB7-0790-4FAC-A773-29D8C5B177A1}" type="pres">
      <dgm:prSet presAssocID="{98090D03-3171-47B0-9767-88198BB316BD}" presName="sibTrans" presStyleLbl="node1" presStyleIdx="7" presStyleCnt="8"/>
      <dgm:spPr/>
      <dgm:t>
        <a:bodyPr/>
        <a:lstStyle/>
        <a:p>
          <a:endParaRPr lang="zh-CN" altLang="en-US"/>
        </a:p>
      </dgm:t>
    </dgm:pt>
  </dgm:ptLst>
  <dgm:cxnLst>
    <dgm:cxn modelId="{2D18911F-63D9-433E-B20C-406C11EBFF7D}" srcId="{44B99EDE-2FC4-4971-8E0E-3A0D390155EE}" destId="{2DA94BD9-13B7-4D52-8BCA-149A250BBDE6}" srcOrd="2" destOrd="0" parTransId="{83FA577A-6760-4621-A27D-060C3D8C982E}" sibTransId="{8E076D37-DE54-44E9-BEB9-A48C2CA7C2FA}"/>
    <dgm:cxn modelId="{AB7BF0CA-ACDF-44DB-9150-56B60657A7E4}" type="presOf" srcId="{06C8671B-E5FB-4E61-8968-79BB1345BF1E}" destId="{D5EFD865-F614-41DB-84C8-9371B8D28FC3}" srcOrd="0" destOrd="0" presId="urn:microsoft.com/office/officeart/2005/8/layout/cycle1"/>
    <dgm:cxn modelId="{6916B33B-55AC-42E1-BEEF-94FB100238A8}" srcId="{44B99EDE-2FC4-4971-8E0E-3A0D390155EE}" destId="{B757F7E3-711E-4E1C-8607-EF758D7DAA4A}" srcOrd="5" destOrd="0" parTransId="{1E4A1692-A3E0-42D8-B276-C87782FA4CD3}" sibTransId="{06C8671B-E5FB-4E61-8968-79BB1345BF1E}"/>
    <dgm:cxn modelId="{54967E60-6B66-4062-905F-280B67EBE97D}" srcId="{44B99EDE-2FC4-4971-8E0E-3A0D390155EE}" destId="{02913F04-5E3A-414B-B1BB-B1458D0B1C95}" srcOrd="7" destOrd="0" parTransId="{D67B8A20-A9AA-42B0-99DB-FEDB424D5970}" sibTransId="{98090D03-3171-47B0-9767-88198BB316BD}"/>
    <dgm:cxn modelId="{F820332E-CF4E-4D13-B065-8819CDBA38F6}" srcId="{44B99EDE-2FC4-4971-8E0E-3A0D390155EE}" destId="{22B50CA1-E956-44D2-B0F5-25F848BA5B48}" srcOrd="6" destOrd="0" parTransId="{7E92B9A7-8CB1-40E7-890A-32D4EB1A7640}" sibTransId="{077E81CC-4381-4241-B606-038A1FDC3F60}"/>
    <dgm:cxn modelId="{BAF5813F-BC99-4D4E-8350-D561168E1193}" type="presOf" srcId="{8E076D37-DE54-44E9-BEB9-A48C2CA7C2FA}" destId="{CC8428DF-4588-4003-8C52-699DFDC279A5}" srcOrd="0" destOrd="0" presId="urn:microsoft.com/office/officeart/2005/8/layout/cycle1"/>
    <dgm:cxn modelId="{FD440C00-9D5B-44D4-BF31-09CAEB501871}" type="presOf" srcId="{8A455297-F855-48E7-BACA-3D09690C2227}" destId="{6699FB1A-E3F9-4BCF-B75C-111EA1759A61}" srcOrd="0" destOrd="0" presId="urn:microsoft.com/office/officeart/2005/8/layout/cycle1"/>
    <dgm:cxn modelId="{4028FD4D-ABB6-4823-A38A-16AE3ED584FA}" type="presOf" srcId="{1A090C75-95B0-4642-BC77-8B6400BBB258}" destId="{5520E2B7-DC77-47C3-84C0-9EFE894D7F4A}" srcOrd="0" destOrd="0" presId="urn:microsoft.com/office/officeart/2005/8/layout/cycle1"/>
    <dgm:cxn modelId="{1C494C3C-FAD1-4771-A2B1-6C91EF705149}" type="presOf" srcId="{1C21D924-9CBF-4CA1-B68D-0C0714DF4E54}" destId="{AB4F926C-6AF3-4EB1-82D5-8E0A8CC624C9}" srcOrd="0" destOrd="0" presId="urn:microsoft.com/office/officeart/2005/8/layout/cycle1"/>
    <dgm:cxn modelId="{7265AF27-768B-4A95-ABCA-5B23EF5CF087}" srcId="{44B99EDE-2FC4-4971-8E0E-3A0D390155EE}" destId="{1A090C75-95B0-4642-BC77-8B6400BBB258}" srcOrd="1" destOrd="0" parTransId="{9F4E9413-BE44-4BA0-82E8-B7353A250C76}" sibTransId="{E36D0B0C-12FE-44ED-82C4-B4FDE1BB7641}"/>
    <dgm:cxn modelId="{C50C9141-9B3F-4C19-A401-A6FE3A019DDE}" type="presOf" srcId="{DDCE2A30-731F-4662-98C5-2A65ED2067CB}" destId="{9AA0A690-260C-4886-B04B-32117D453C30}" srcOrd="0" destOrd="0" presId="urn:microsoft.com/office/officeart/2005/8/layout/cycle1"/>
    <dgm:cxn modelId="{3E785002-903E-4CFC-A8EC-2699B3B13D42}" type="presOf" srcId="{98090D03-3171-47B0-9767-88198BB316BD}" destId="{A9CBFEB7-0790-4FAC-A773-29D8C5B177A1}" srcOrd="0" destOrd="0" presId="urn:microsoft.com/office/officeart/2005/8/layout/cycle1"/>
    <dgm:cxn modelId="{CA04A7AD-63B9-4AF6-8A56-92FDD09B475E}" type="presOf" srcId="{E36D0B0C-12FE-44ED-82C4-B4FDE1BB7641}" destId="{7FE43972-E1B2-4480-8070-E5A137B6C698}" srcOrd="0" destOrd="0" presId="urn:microsoft.com/office/officeart/2005/8/layout/cycle1"/>
    <dgm:cxn modelId="{2BBCA46E-9EDA-42DC-8453-0E4ABBC8B5F2}" type="presOf" srcId="{B7F0F410-7068-4C12-A0C3-12A104503AC3}" destId="{1932815B-CF71-41E3-9901-BE3BFC77E26C}" srcOrd="0" destOrd="0" presId="urn:microsoft.com/office/officeart/2005/8/layout/cycle1"/>
    <dgm:cxn modelId="{DDD5D580-EF96-4BFE-AF19-D600B0E81C7D}" type="presOf" srcId="{02913F04-5E3A-414B-B1BB-B1458D0B1C95}" destId="{C4685FB9-93D3-419B-BAC8-EF5578D20798}" srcOrd="0" destOrd="0" presId="urn:microsoft.com/office/officeart/2005/8/layout/cycle1"/>
    <dgm:cxn modelId="{CE17F93B-3FDE-4261-A03D-23352B2B6CA8}" srcId="{44B99EDE-2FC4-4971-8E0E-3A0D390155EE}" destId="{DDCE2A30-731F-4662-98C5-2A65ED2067CB}" srcOrd="4" destOrd="0" parTransId="{69FC19B9-B1C9-4461-A1CC-122467E7DBED}" sibTransId="{87E311D6-B69F-458E-BC19-99A2F04F17F7}"/>
    <dgm:cxn modelId="{B39F0564-9A68-4C03-AC47-99AEC3934F27}" type="presOf" srcId="{87E311D6-B69F-458E-BC19-99A2F04F17F7}" destId="{FA66DBDF-CD97-4F12-97A9-28549A60DABA}" srcOrd="0" destOrd="0" presId="urn:microsoft.com/office/officeart/2005/8/layout/cycle1"/>
    <dgm:cxn modelId="{0DF74714-F83C-4658-9586-893D7663EE9C}" type="presOf" srcId="{2DA94BD9-13B7-4D52-8BCA-149A250BBDE6}" destId="{E45D445A-2FB6-4293-9072-85CDCE0A8879}" srcOrd="0" destOrd="0" presId="urn:microsoft.com/office/officeart/2005/8/layout/cycle1"/>
    <dgm:cxn modelId="{C21ACED2-599B-4A03-A66F-058AAFD2D6FB}" srcId="{44B99EDE-2FC4-4971-8E0E-3A0D390155EE}" destId="{B7F0F410-7068-4C12-A0C3-12A104503AC3}" srcOrd="0" destOrd="0" parTransId="{B671F750-5968-4091-B809-540226E6801A}" sibTransId="{1C21D924-9CBF-4CA1-B68D-0C0714DF4E54}"/>
    <dgm:cxn modelId="{CB29884C-DFB0-4F05-8D19-8E40A7E02ABF}" type="presOf" srcId="{22B50CA1-E956-44D2-B0F5-25F848BA5B48}" destId="{3004ED52-B52C-4F3C-A7DC-9386DAE0789A}" srcOrd="0" destOrd="0" presId="urn:microsoft.com/office/officeart/2005/8/layout/cycle1"/>
    <dgm:cxn modelId="{459D66E5-62BA-4838-A9C6-DB9E50F7CA38}" type="presOf" srcId="{B757F7E3-711E-4E1C-8607-EF758D7DAA4A}" destId="{15E2852C-8E77-4ADB-A0BD-E57FE8605543}" srcOrd="0" destOrd="0" presId="urn:microsoft.com/office/officeart/2005/8/layout/cycle1"/>
    <dgm:cxn modelId="{EEBF3C16-25B3-45BB-AEC7-ABB5DBBE8523}" type="presOf" srcId="{077E81CC-4381-4241-B606-038A1FDC3F60}" destId="{79355619-110A-4065-A523-CCECFE1C0F7A}" srcOrd="0" destOrd="0" presId="urn:microsoft.com/office/officeart/2005/8/layout/cycle1"/>
    <dgm:cxn modelId="{747A8D43-8B8C-45FE-84F4-B0120AD2DD48}" type="presOf" srcId="{71D03CBD-F630-42DA-9717-9407F45CBBCF}" destId="{4C945333-8677-42B3-94CD-B737DD6A32C5}" srcOrd="0" destOrd="0" presId="urn:microsoft.com/office/officeart/2005/8/layout/cycle1"/>
    <dgm:cxn modelId="{C8F9E46D-C29E-40EC-B69B-ED115321C5DB}" type="presOf" srcId="{44B99EDE-2FC4-4971-8E0E-3A0D390155EE}" destId="{31F082C0-A018-49BD-83FF-E81FF12081EE}" srcOrd="0" destOrd="0" presId="urn:microsoft.com/office/officeart/2005/8/layout/cycle1"/>
    <dgm:cxn modelId="{CF488BE5-5F31-4C8E-A2E7-93E2310C97CE}" srcId="{44B99EDE-2FC4-4971-8E0E-3A0D390155EE}" destId="{71D03CBD-F630-42DA-9717-9407F45CBBCF}" srcOrd="3" destOrd="0" parTransId="{DEB20068-C21F-43C3-94C4-5DEA6D9F485D}" sibTransId="{8A455297-F855-48E7-BACA-3D09690C2227}"/>
    <dgm:cxn modelId="{BE02FEE9-A126-4CDB-A2A6-1403CAD78EF6}" type="presParOf" srcId="{31F082C0-A018-49BD-83FF-E81FF12081EE}" destId="{205C2803-0BB8-436B-9E84-42C3A578710A}" srcOrd="0" destOrd="0" presId="urn:microsoft.com/office/officeart/2005/8/layout/cycle1"/>
    <dgm:cxn modelId="{0F5C0984-2D7A-43DC-97AE-B6EFCE569C7E}" type="presParOf" srcId="{31F082C0-A018-49BD-83FF-E81FF12081EE}" destId="{1932815B-CF71-41E3-9901-BE3BFC77E26C}" srcOrd="1" destOrd="0" presId="urn:microsoft.com/office/officeart/2005/8/layout/cycle1"/>
    <dgm:cxn modelId="{41A9ADC6-D3EE-449F-B998-75053D92D0F7}" type="presParOf" srcId="{31F082C0-A018-49BD-83FF-E81FF12081EE}" destId="{AB4F926C-6AF3-4EB1-82D5-8E0A8CC624C9}" srcOrd="2" destOrd="0" presId="urn:microsoft.com/office/officeart/2005/8/layout/cycle1"/>
    <dgm:cxn modelId="{4957605E-0B67-4809-A566-3727DE699FDF}" type="presParOf" srcId="{31F082C0-A018-49BD-83FF-E81FF12081EE}" destId="{FCDFDEEA-5E92-4F53-8F4F-18680E2B07DA}" srcOrd="3" destOrd="0" presId="urn:microsoft.com/office/officeart/2005/8/layout/cycle1"/>
    <dgm:cxn modelId="{4D9E3E4C-2504-4E67-92E6-00D21725C110}" type="presParOf" srcId="{31F082C0-A018-49BD-83FF-E81FF12081EE}" destId="{5520E2B7-DC77-47C3-84C0-9EFE894D7F4A}" srcOrd="4" destOrd="0" presId="urn:microsoft.com/office/officeart/2005/8/layout/cycle1"/>
    <dgm:cxn modelId="{13D88A19-BEA2-438B-A55C-AE1E74B31A30}" type="presParOf" srcId="{31F082C0-A018-49BD-83FF-E81FF12081EE}" destId="{7FE43972-E1B2-4480-8070-E5A137B6C698}" srcOrd="5" destOrd="0" presId="urn:microsoft.com/office/officeart/2005/8/layout/cycle1"/>
    <dgm:cxn modelId="{A9ECCFBF-BDA2-457C-926E-1B81383C4213}" type="presParOf" srcId="{31F082C0-A018-49BD-83FF-E81FF12081EE}" destId="{FE1C9E12-9F8B-4C17-A263-63B470CBE349}" srcOrd="6" destOrd="0" presId="urn:microsoft.com/office/officeart/2005/8/layout/cycle1"/>
    <dgm:cxn modelId="{1EE37E58-9017-44D4-980F-F1D3EF1F706C}" type="presParOf" srcId="{31F082C0-A018-49BD-83FF-E81FF12081EE}" destId="{E45D445A-2FB6-4293-9072-85CDCE0A8879}" srcOrd="7" destOrd="0" presId="urn:microsoft.com/office/officeart/2005/8/layout/cycle1"/>
    <dgm:cxn modelId="{193B7541-D70F-4AAC-B053-F0373CC55897}" type="presParOf" srcId="{31F082C0-A018-49BD-83FF-E81FF12081EE}" destId="{CC8428DF-4588-4003-8C52-699DFDC279A5}" srcOrd="8" destOrd="0" presId="urn:microsoft.com/office/officeart/2005/8/layout/cycle1"/>
    <dgm:cxn modelId="{DE7FEA8C-C439-4118-9AFF-52E7B93B0683}" type="presParOf" srcId="{31F082C0-A018-49BD-83FF-E81FF12081EE}" destId="{BF100802-C2A6-4EE6-B0A2-2047B89E47B9}" srcOrd="9" destOrd="0" presId="urn:microsoft.com/office/officeart/2005/8/layout/cycle1"/>
    <dgm:cxn modelId="{8806996E-4EFC-4A73-BB42-5A5FC9CB1506}" type="presParOf" srcId="{31F082C0-A018-49BD-83FF-E81FF12081EE}" destId="{4C945333-8677-42B3-94CD-B737DD6A32C5}" srcOrd="10" destOrd="0" presId="urn:microsoft.com/office/officeart/2005/8/layout/cycle1"/>
    <dgm:cxn modelId="{B63EDBC9-22EA-4A78-8D93-2C1727A683D9}" type="presParOf" srcId="{31F082C0-A018-49BD-83FF-E81FF12081EE}" destId="{6699FB1A-E3F9-4BCF-B75C-111EA1759A61}" srcOrd="11" destOrd="0" presId="urn:microsoft.com/office/officeart/2005/8/layout/cycle1"/>
    <dgm:cxn modelId="{C2C26BDA-2760-41F3-8140-C6A3BFBD48C7}" type="presParOf" srcId="{31F082C0-A018-49BD-83FF-E81FF12081EE}" destId="{D7BEFFE7-4CAE-40B6-A486-B0FB9E093219}" srcOrd="12" destOrd="0" presId="urn:microsoft.com/office/officeart/2005/8/layout/cycle1"/>
    <dgm:cxn modelId="{F4063352-888E-4F06-A3A1-20FC0896466C}" type="presParOf" srcId="{31F082C0-A018-49BD-83FF-E81FF12081EE}" destId="{9AA0A690-260C-4886-B04B-32117D453C30}" srcOrd="13" destOrd="0" presId="urn:microsoft.com/office/officeart/2005/8/layout/cycle1"/>
    <dgm:cxn modelId="{E655E5A1-67E1-443F-923F-D4A6E2A91DD5}" type="presParOf" srcId="{31F082C0-A018-49BD-83FF-E81FF12081EE}" destId="{FA66DBDF-CD97-4F12-97A9-28549A60DABA}" srcOrd="14" destOrd="0" presId="urn:microsoft.com/office/officeart/2005/8/layout/cycle1"/>
    <dgm:cxn modelId="{4EE6EB09-32AE-4F2B-B8B6-848BFA664D5D}" type="presParOf" srcId="{31F082C0-A018-49BD-83FF-E81FF12081EE}" destId="{51039771-A09A-4934-B4B5-8101236E56CB}" srcOrd="15" destOrd="0" presId="urn:microsoft.com/office/officeart/2005/8/layout/cycle1"/>
    <dgm:cxn modelId="{FBC80DC8-91AD-469C-A791-0EDE66C10AA4}" type="presParOf" srcId="{31F082C0-A018-49BD-83FF-E81FF12081EE}" destId="{15E2852C-8E77-4ADB-A0BD-E57FE8605543}" srcOrd="16" destOrd="0" presId="urn:microsoft.com/office/officeart/2005/8/layout/cycle1"/>
    <dgm:cxn modelId="{62E032C2-E90D-43E2-9385-2DA0AA8D199A}" type="presParOf" srcId="{31F082C0-A018-49BD-83FF-E81FF12081EE}" destId="{D5EFD865-F614-41DB-84C8-9371B8D28FC3}" srcOrd="17" destOrd="0" presId="urn:microsoft.com/office/officeart/2005/8/layout/cycle1"/>
    <dgm:cxn modelId="{E136EA42-CC10-4AD8-89DF-9AEA20F4E78B}" type="presParOf" srcId="{31F082C0-A018-49BD-83FF-E81FF12081EE}" destId="{EDA3FB76-22E8-4D87-AC29-3D558D6B267A}" srcOrd="18" destOrd="0" presId="urn:microsoft.com/office/officeart/2005/8/layout/cycle1"/>
    <dgm:cxn modelId="{484A93FA-A59A-4233-A4D9-5A9C446FBB98}" type="presParOf" srcId="{31F082C0-A018-49BD-83FF-E81FF12081EE}" destId="{3004ED52-B52C-4F3C-A7DC-9386DAE0789A}" srcOrd="19" destOrd="0" presId="urn:microsoft.com/office/officeart/2005/8/layout/cycle1"/>
    <dgm:cxn modelId="{4CD00942-A938-4449-BF7C-3A96B03606CE}" type="presParOf" srcId="{31F082C0-A018-49BD-83FF-E81FF12081EE}" destId="{79355619-110A-4065-A523-CCECFE1C0F7A}" srcOrd="20" destOrd="0" presId="urn:microsoft.com/office/officeart/2005/8/layout/cycle1"/>
    <dgm:cxn modelId="{A2BD8C84-CBAF-42F6-A274-C8EE3334DBAA}" type="presParOf" srcId="{31F082C0-A018-49BD-83FF-E81FF12081EE}" destId="{A5447A52-7D76-4ACA-910A-1C258395BC6B}" srcOrd="21" destOrd="0" presId="urn:microsoft.com/office/officeart/2005/8/layout/cycle1"/>
    <dgm:cxn modelId="{FD51943E-BDDF-4C21-9440-6447C9C8CD8C}" type="presParOf" srcId="{31F082C0-A018-49BD-83FF-E81FF12081EE}" destId="{C4685FB9-93D3-419B-BAC8-EF5578D20798}" srcOrd="22" destOrd="0" presId="urn:microsoft.com/office/officeart/2005/8/layout/cycle1"/>
    <dgm:cxn modelId="{7DAA576A-4AB3-458C-9790-AFCEF8D08137}" type="presParOf" srcId="{31F082C0-A018-49BD-83FF-E81FF12081EE}" destId="{A9CBFEB7-0790-4FAC-A773-29D8C5B177A1}" srcOrd="23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353" cy="511978"/>
          </a:xfrm>
          <a:prstGeom prst="rect">
            <a:avLst/>
          </a:prstGeom>
        </p:spPr>
        <p:txBody>
          <a:bodyPr vert="horz" lIns="95438" tIns="47720" rIns="95438" bIns="4772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2448" y="1"/>
            <a:ext cx="3078352" cy="511978"/>
          </a:xfrm>
          <a:prstGeom prst="rect">
            <a:avLst/>
          </a:prstGeom>
        </p:spPr>
        <p:txBody>
          <a:bodyPr vert="horz" lIns="95438" tIns="47720" rIns="95438" bIns="47720" rtlCol="0"/>
          <a:lstStyle>
            <a:lvl1pPr algn="r">
              <a:defRPr sz="1300"/>
            </a:lvl1pPr>
          </a:lstStyle>
          <a:p>
            <a:fld id="{DC434898-648E-4176-9243-CD0A19F97F11}" type="datetimeFigureOut">
              <a:rPr kumimoji="1" lang="ja-JP" altLang="en-US" smtClean="0"/>
              <a:pPr/>
              <a:t>2015/12/19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9720991"/>
            <a:ext cx="3078353" cy="511977"/>
          </a:xfrm>
          <a:prstGeom prst="rect">
            <a:avLst/>
          </a:prstGeom>
        </p:spPr>
        <p:txBody>
          <a:bodyPr vert="horz" lIns="95438" tIns="47720" rIns="95438" bIns="4772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2448" y="9720991"/>
            <a:ext cx="3078352" cy="511977"/>
          </a:xfrm>
          <a:prstGeom prst="rect">
            <a:avLst/>
          </a:prstGeom>
        </p:spPr>
        <p:txBody>
          <a:bodyPr vert="horz" lIns="95438" tIns="47720" rIns="95438" bIns="47720" rtlCol="0" anchor="b"/>
          <a:lstStyle>
            <a:lvl1pPr algn="r">
              <a:defRPr sz="1300"/>
            </a:lvl1pPr>
          </a:lstStyle>
          <a:p>
            <a:fld id="{C887ABF1-2AB7-4244-AE9A-E91D3D56217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2219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7518" cy="511649"/>
          </a:xfrm>
          <a:prstGeom prst="rect">
            <a:avLst/>
          </a:prstGeom>
        </p:spPr>
        <p:txBody>
          <a:bodyPr vert="horz" lIns="94627" tIns="47313" rIns="94627" bIns="47313" rtlCol="0"/>
          <a:lstStyle>
            <a:lvl1pPr algn="l">
              <a:defRPr kumimoji="0"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3302" y="1"/>
            <a:ext cx="3077518" cy="511649"/>
          </a:xfrm>
          <a:prstGeom prst="rect">
            <a:avLst/>
          </a:prstGeom>
        </p:spPr>
        <p:txBody>
          <a:bodyPr vert="horz" lIns="94627" tIns="47313" rIns="94627" bIns="47313" rtlCol="0"/>
          <a:lstStyle>
            <a:lvl1pPr algn="r">
              <a:defRPr kumimoji="0"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DEDF44E-A314-44DA-BF2A-508E612053B4}" type="datetimeFigureOut">
              <a:rPr lang="zh-CN" altLang="en-US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7" tIns="47313" rIns="94627" bIns="47313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580" y="4861482"/>
            <a:ext cx="5681317" cy="4604841"/>
          </a:xfrm>
          <a:prstGeom prst="rect">
            <a:avLst/>
          </a:prstGeom>
        </p:spPr>
        <p:txBody>
          <a:bodyPr vert="horz" lIns="94627" tIns="47313" rIns="94627" bIns="47313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zh-CN" altLang="en-US" noProof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721331"/>
            <a:ext cx="3077518" cy="511648"/>
          </a:xfrm>
          <a:prstGeom prst="rect">
            <a:avLst/>
          </a:prstGeom>
        </p:spPr>
        <p:txBody>
          <a:bodyPr vert="horz" lIns="94627" tIns="47313" rIns="94627" bIns="47313" rtlCol="0" anchor="b"/>
          <a:lstStyle>
            <a:lvl1pPr algn="l">
              <a:defRPr kumimoji="0"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3302" y="9721331"/>
            <a:ext cx="3077518" cy="511648"/>
          </a:xfrm>
          <a:prstGeom prst="rect">
            <a:avLst/>
          </a:prstGeom>
        </p:spPr>
        <p:txBody>
          <a:bodyPr vert="horz" lIns="94627" tIns="47313" rIns="94627" bIns="47313" rtlCol="0" anchor="b"/>
          <a:lstStyle>
            <a:lvl1pPr algn="r">
              <a:defRPr kumimoji="0"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D16FDA6-43E3-402C-8192-2DF28AA85CD4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701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36F69-7169-46EA-8BCF-D1B0B5585045}" type="slidenum">
              <a:rPr lang="ja-JP" altLang="en-US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1750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48" y="4861323"/>
            <a:ext cx="5682984" cy="46061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19704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05EB-D2DE-4FCF-9961-EA4041A0743B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0344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36F69-7169-46EA-8BCF-D1B0B5585045}" type="slidenum">
              <a:rPr lang="ja-JP" altLang="en-US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46" y="4861319"/>
            <a:ext cx="5682984" cy="46061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19704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36F69-7169-46EA-8BCF-D1B0B5585045}" type="slidenum">
              <a:rPr lang="ja-JP" altLang="en-US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46" y="4861319"/>
            <a:ext cx="5682984" cy="46061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19704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36F69-7169-46EA-8BCF-D1B0B5585045}" type="slidenum">
              <a:rPr lang="ja-JP" altLang="en-US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9175" y="766763"/>
            <a:ext cx="5122863" cy="3841750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602" y="4862883"/>
            <a:ext cx="5729862" cy="46076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18603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36F69-7169-46EA-8BCF-D1B0B5585045}" type="slidenum">
              <a:rPr lang="ja-JP" altLang="en-US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46" y="4861319"/>
            <a:ext cx="5682984" cy="46061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19704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36F69-7169-46EA-8BCF-D1B0B5585045}" type="slidenum">
              <a:rPr lang="ja-JP" altLang="en-US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46" y="4861319"/>
            <a:ext cx="5682984" cy="46061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19704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36F69-7169-46EA-8BCF-D1B0B5585045}" type="slidenum">
              <a:rPr lang="ja-JP" altLang="en-US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46" y="4861319"/>
            <a:ext cx="5682984" cy="46061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9704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36F69-7169-46EA-8BCF-D1B0B5585045}" type="slidenum">
              <a:rPr lang="ja-JP" altLang="en-US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46" y="4861319"/>
            <a:ext cx="5682984" cy="46061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9704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36F69-7169-46EA-8BCF-D1B0B5585045}" type="slidenum">
              <a:rPr lang="ja-JP" altLang="en-US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21275" cy="3840162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46" y="4861319"/>
            <a:ext cx="5682984" cy="460615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9704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B05EB-D2DE-4FCF-9961-EA4041A0743B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0344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zh-CN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zh-CN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2D03-C5BE-46E1-BED1-4E87BBF4CD97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1533-0A70-4481-9DEC-010B4F12F335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  <p:pic>
        <p:nvPicPr>
          <p:cNvPr id="7" name="Picture 1044" descr="logo_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8912"/>
            <a:ext cx="888978" cy="95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zh-CN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CN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C0C8-A39E-4CC5-8A74-4F110743B665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516B-E72D-4165-8A1E-2FE68C03992A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zh-CN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CN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F5E0-7071-4BCD-965E-3FD3DBB5C28A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15D4-F89E-4238-8CF0-50D227E617B4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5828" y="142860"/>
            <a:ext cx="7400948" cy="1143000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zh-CN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CN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3308-259B-4D9D-AD36-DDE40C554F64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07C9-2B1A-45B0-BDE4-2A7EE5BD09B1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  <p:pic>
        <p:nvPicPr>
          <p:cNvPr id="8" name="Picture 1044" descr="logo_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" cy="8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zh-CN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1581-7D90-4B87-908F-649EF2278C9C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1DA6-954B-41B1-83DA-453D28AECB25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  <p:pic>
        <p:nvPicPr>
          <p:cNvPr id="7" name="Picture 2" descr="C:\Users\jiangxiaojun\Desktop\小菱通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830" y="187096"/>
            <a:ext cx="857256" cy="79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zh-CN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CN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CN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0A0A-DC11-494C-ACC0-663B6A935789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E68A-5C2C-4C52-90D6-2DD7BEAF4258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zh-CN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CN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CN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8A2E-0E7F-4F87-9987-24463191D0C5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4603-CE83-465D-BD9A-789AAA002E89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ja-JP" altLang="en-US" dirty="0" smtClean="0"/>
              <a:t>マスタ タイトルの書式設定</a:t>
            </a:r>
            <a:endParaRPr lang="zh-CN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2198-7A65-4CB9-9246-4C3BF91D53F4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0D09-5EE8-4D79-A503-2716E7D8D4A5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A6A3-5035-426E-B1EC-47AF4C72224B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64A3-ECFE-432C-83AB-3067E83B9F62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zh-CN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CN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C90C-B8C1-486A-8ABF-2B1F5104D0A0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C0E7-5C36-4E8A-9EFD-DE738CBAB662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zh-CN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ED7F-64FD-464B-827F-0858B1149494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C880-0B42-4762-A3AE-5FC8EF72C94A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zh-CN" altLang="en-US" smtClean="0"/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CN" altLang="en-US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4E454F-3E5E-4A04-8E51-F516972BEF6E}" type="datetime1">
              <a:rPr lang="zh-CN" altLang="en-US" smtClean="0"/>
              <a:pPr>
                <a:defRPr/>
              </a:pPr>
              <a:t>2015/12/19</a:t>
            </a:fld>
            <a:endParaRPr lang="zh-CN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A0327F-5036-4EEB-AF01-9B39A975AD73}" type="slidenum">
              <a:rPr lang="zh-CN" altLang="en-US"/>
              <a:pPr>
                <a:defRPr/>
              </a:pPr>
              <a:t>&lt;#&gt;</a:t>
            </a:fld>
            <a:endParaRPr lang="zh-CN" altLang="en-US"/>
          </a:p>
        </p:txBody>
      </p:sp>
      <p:pic>
        <p:nvPicPr>
          <p:cNvPr id="7" name="Picture 2" descr="C:\Users\jiangxiaojun\Desktop\小菱通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73830" y="187096"/>
            <a:ext cx="857256" cy="7960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eg"/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12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57158" y="1000108"/>
            <a:ext cx="8501122" cy="5612681"/>
          </a:xfrm>
          <a:noFill/>
        </p:spPr>
        <p:txBody>
          <a:bodyPr wrap="square" lIns="72000" tIns="36000" rIns="72000" bIns="3600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en-US" altLang="zh-CN" sz="40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/>
            </a:r>
            <a:br>
              <a:rPr lang="en-US" altLang="zh-CN" sz="40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</a:br>
            <a:r>
              <a:rPr lang="zh-CN" altLang="en-US" sz="40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创新“分享经济”</a:t>
            </a:r>
            <a:r>
              <a:rPr lang="en-US" altLang="zh-CN" sz="36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/>
            </a:r>
            <a:br>
              <a:rPr lang="en-US" altLang="zh-CN" sz="36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</a:br>
            <a:r>
              <a:rPr lang="zh-CN" altLang="en-US" sz="48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酬众：好产品自行天下</a:t>
            </a:r>
            <a:r>
              <a:rPr lang="en-US" altLang="zh-CN" sz="36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/>
            </a:r>
            <a:br>
              <a:rPr lang="en-US" altLang="zh-CN" sz="36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</a:br>
            <a:r>
              <a:rPr lang="en-US" altLang="zh-CN" sz="32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/>
            </a:r>
            <a:br>
              <a:rPr lang="en-US" altLang="zh-CN" sz="32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</a:br>
            <a:r>
              <a:rPr lang="en-US" altLang="zh-CN" sz="28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2015</a:t>
            </a: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年</a:t>
            </a:r>
            <a:r>
              <a:rPr lang="en-US" altLang="zh-CN" sz="28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12</a:t>
            </a: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月</a:t>
            </a:r>
            <a:r>
              <a:rPr lang="en-US" altLang="zh-CN" sz="3200" b="1" dirty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/>
            </a:r>
            <a:br>
              <a:rPr lang="en-US" altLang="zh-CN" sz="3200" b="1" dirty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</a:b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上海菱通集团 代表  曲 立东</a:t>
            </a:r>
            <a:r>
              <a:rPr lang="en-US" altLang="zh-CN" sz="24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/>
            </a:r>
            <a:br>
              <a:rPr lang="en-US" altLang="zh-CN" sz="24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</a:br>
            <a:endParaRPr lang="ja-JP" altLang="en-US" sz="2400" b="1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7C9-2B1A-45B0-BDE4-2A7EE5BD09B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275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00034" y="3071810"/>
            <a:ext cx="8072494" cy="3286147"/>
          </a:xfrm>
          <a:prstGeom prst="rect">
            <a:avLst/>
          </a:prstGeom>
          <a:solidFill>
            <a:srgbClr val="BFE7A0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2400" b="1" dirty="0" smtClean="0">
                <a:latin typeface="Microsoft YaHei" pitchFamily="34" charset="-122"/>
                <a:ea typeface="Microsoft YaHei" pitchFamily="34" charset="-122"/>
              </a:rPr>
              <a:t>“酬众”（</a:t>
            </a:r>
            <a:r>
              <a:rPr lang="en-US" altLang="zh-CN" sz="2400" b="1" dirty="0" smtClean="0">
                <a:latin typeface="Microsoft YaHei" pitchFamily="34" charset="-122"/>
                <a:ea typeface="Microsoft YaHei" pitchFamily="34" charset="-122"/>
              </a:rPr>
              <a:t>Crowd</a:t>
            </a:r>
            <a:r>
              <a:rPr lang="zh-CN" altLang="en-US" sz="24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2400" b="1" dirty="0" smtClean="0">
                <a:latin typeface="Microsoft YaHei" pitchFamily="34" charset="-122"/>
                <a:ea typeface="Microsoft YaHei" pitchFamily="34" charset="-122"/>
              </a:rPr>
              <a:t>Rewarding</a:t>
            </a:r>
            <a:r>
              <a:rPr lang="zh-CN" altLang="en-US" sz="2400" b="1" dirty="0" smtClean="0">
                <a:latin typeface="Microsoft YaHei" pitchFamily="34" charset="-122"/>
                <a:ea typeface="Microsoft YaHei" pitchFamily="34" charset="-122"/>
              </a:rPr>
              <a:t>）</a:t>
            </a:r>
            <a:endParaRPr lang="en-US" altLang="zh-CN" sz="2400" b="1" dirty="0" smtClean="0">
              <a:latin typeface="Microsoft YaHei" pitchFamily="34" charset="-122"/>
              <a:ea typeface="Microsoft YaHei" pitchFamily="34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800" b="1" dirty="0" smtClean="0">
                <a:latin typeface="Microsoft YaHei" pitchFamily="34" charset="-122"/>
                <a:ea typeface="Microsoft YaHei" pitchFamily="34" charset="-122"/>
              </a:rPr>
              <a:t>	     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酬众，就是由“酬主”将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特定的商业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目的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分解成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特定、多数、多形态、多环节的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有效行为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组合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，面向不特定多数的个人或组织“筹集”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其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行为参与，根据最终实现的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绩效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和参与者与最终成果之间的参与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关联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数据，依据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事先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设定的</a:t>
            </a:r>
            <a:r>
              <a:rPr lang="en-US" altLang="zh-CN" sz="1800" b="1" dirty="0" smtClean="0">
                <a:latin typeface="Microsoft YaHei" pitchFamily="34" charset="-122"/>
                <a:ea typeface="Microsoft YaHei" pitchFamily="34" charset="-122"/>
              </a:rPr>
              <a:t>P4P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（</a:t>
            </a:r>
            <a:r>
              <a:rPr lang="en-US" altLang="zh-CN" sz="1800" b="1" dirty="0" smtClean="0">
                <a:latin typeface="Microsoft YaHei" pitchFamily="34" charset="-122"/>
                <a:ea typeface="Microsoft YaHei" pitchFamily="34" charset="-122"/>
              </a:rPr>
              <a:t>Pay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800" b="1" dirty="0" smtClean="0">
                <a:latin typeface="Microsoft YaHei" pitchFamily="34" charset="-122"/>
                <a:ea typeface="Microsoft YaHei" pitchFamily="34" charset="-122"/>
              </a:rPr>
              <a:t>for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1800" b="1" dirty="0" smtClean="0">
                <a:latin typeface="Microsoft YaHei" pitchFamily="34" charset="-122"/>
                <a:ea typeface="Microsoft YaHei" pitchFamily="34" charset="-122"/>
              </a:rPr>
              <a:t>Performance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按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效果后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付费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）的约定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条件，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分别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对</a:t>
            </a:r>
            <a:r>
              <a:rPr lang="zh-CN" altLang="en-US" sz="1800" b="1" dirty="0" smtClean="0">
                <a:latin typeface="Microsoft YaHei" pitchFamily="34" charset="-122"/>
                <a:ea typeface="Microsoft YaHei" pitchFamily="34" charset="-122"/>
              </a:rPr>
              <a:t>有效行为的参与者的行为有效性</a:t>
            </a:r>
            <a:r>
              <a:rPr lang="zh-CN" altLang="ja-JP" sz="1800" b="1" dirty="0" smtClean="0">
                <a:latin typeface="Microsoft YaHei" pitchFamily="34" charset="-122"/>
                <a:ea typeface="Microsoft YaHei" pitchFamily="34" charset="-122"/>
              </a:rPr>
              <a:t>进行酬报。</a:t>
            </a:r>
            <a:endParaRPr lang="en-US" altLang="zh-CN" b="1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9" name="文本框 63"/>
          <p:cNvSpPr txBox="1">
            <a:spLocks noChangeArrowheads="1"/>
          </p:cNvSpPr>
          <p:nvPr/>
        </p:nvSpPr>
        <p:spPr bwMode="auto">
          <a:xfrm>
            <a:off x="428596" y="214290"/>
            <a:ext cx="2339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CN" altLang="en-US" sz="28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“酬众”定义</a:t>
            </a:r>
            <a:endParaRPr kumimoji="0" lang="zh-CN" altLang="en-US" sz="28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86"/>
          <p:cNvSpPr>
            <a:spLocks noChangeShapeType="1"/>
          </p:cNvSpPr>
          <p:nvPr/>
        </p:nvSpPr>
        <p:spPr bwMode="auto">
          <a:xfrm>
            <a:off x="323852" y="836712"/>
            <a:ext cx="856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61"/>
          <p:cNvSpPr/>
          <p:nvPr/>
        </p:nvSpPr>
        <p:spPr>
          <a:xfrm rot="2700000">
            <a:off x="4059406" y="752946"/>
            <a:ext cx="247208" cy="185406"/>
          </a:xfrm>
          <a:prstGeom prst="rect">
            <a:avLst/>
          </a:prstGeom>
          <a:solidFill>
            <a:srgbClr val="BFE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700000">
            <a:off x="4321609" y="752946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2700000">
            <a:off x="4584996" y="752946"/>
            <a:ext cx="247208" cy="185406"/>
          </a:xfrm>
          <a:prstGeom prst="rect">
            <a:avLst/>
          </a:prstGeom>
          <a:solidFill>
            <a:srgbClr val="7CD5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700000">
            <a:off x="4851044" y="752946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700000">
            <a:off x="4323614" y="752946"/>
            <a:ext cx="247208" cy="185406"/>
          </a:xfrm>
          <a:prstGeom prst="rect">
            <a:avLst/>
          </a:prstGeom>
          <a:solidFill>
            <a:srgbClr val="F8C3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700000">
            <a:off x="4848382" y="752946"/>
            <a:ext cx="247208" cy="185406"/>
          </a:xfrm>
          <a:prstGeom prst="rect">
            <a:avLst/>
          </a:prstGeom>
          <a:solidFill>
            <a:srgbClr val="FF9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1472" y="1571612"/>
            <a:ext cx="800105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菱通在“物联网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行为”的理念下研发出了创新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OTO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技术体系，实现了线下行为的数字化，从根本上解决了线上与线下的融合（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O2O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）问题，并在此基础上，在世界上首创了应用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OTO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技术平台进行数字营销的创新商业模式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--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“酬众”。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3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正方形/長方形 98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8" name="文本框 63"/>
          <p:cNvSpPr txBox="1">
            <a:spLocks noChangeArrowheads="1"/>
          </p:cNvSpPr>
          <p:nvPr/>
        </p:nvSpPr>
        <p:spPr bwMode="auto">
          <a:xfrm>
            <a:off x="1214414" y="285728"/>
            <a:ext cx="4493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CN" altLang="en-US" sz="2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全渠道“酬众”全渠道营销模式</a:t>
            </a:r>
            <a:endParaRPr kumimoji="0" lang="zh-CN" altLang="en-US" sz="24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矩形 61"/>
          <p:cNvSpPr/>
          <p:nvPr/>
        </p:nvSpPr>
        <p:spPr>
          <a:xfrm rot="2700000">
            <a:off x="4059406" y="752946"/>
            <a:ext cx="247208" cy="185406"/>
          </a:xfrm>
          <a:prstGeom prst="rect">
            <a:avLst/>
          </a:prstGeom>
          <a:solidFill>
            <a:srgbClr val="BFE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 rot="2700000">
            <a:off x="4321609" y="752946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 rot="2700000">
            <a:off x="4584996" y="752946"/>
            <a:ext cx="247208" cy="185406"/>
          </a:xfrm>
          <a:prstGeom prst="rect">
            <a:avLst/>
          </a:prstGeom>
          <a:solidFill>
            <a:srgbClr val="7CD5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 rot="2700000">
            <a:off x="4851044" y="752946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 rot="2700000">
            <a:off x="4323614" y="752946"/>
            <a:ext cx="247208" cy="185406"/>
          </a:xfrm>
          <a:prstGeom prst="rect">
            <a:avLst/>
          </a:prstGeom>
          <a:solidFill>
            <a:srgbClr val="F8C3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 rot="2700000">
            <a:off x="4848382" y="752946"/>
            <a:ext cx="247208" cy="185406"/>
          </a:xfrm>
          <a:prstGeom prst="rect">
            <a:avLst/>
          </a:prstGeom>
          <a:solidFill>
            <a:srgbClr val="FF9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グループ化 98"/>
          <p:cNvGrpSpPr/>
          <p:nvPr/>
        </p:nvGrpSpPr>
        <p:grpSpPr>
          <a:xfrm>
            <a:off x="323852" y="836712"/>
            <a:ext cx="8569325" cy="5591215"/>
            <a:chOff x="323852" y="836712"/>
            <a:chExt cx="8569325" cy="5591215"/>
          </a:xfrm>
        </p:grpSpPr>
        <p:sp>
          <p:nvSpPr>
            <p:cNvPr id="14" name="角丸四角形 13"/>
            <p:cNvSpPr/>
            <p:nvPr/>
          </p:nvSpPr>
          <p:spPr>
            <a:xfrm>
              <a:off x="404431" y="1000108"/>
              <a:ext cx="8311487" cy="5427819"/>
            </a:xfrm>
            <a:prstGeom prst="roundRect">
              <a:avLst>
                <a:gd name="adj" fmla="val 4941"/>
              </a:avLst>
            </a:prstGeom>
            <a:solidFill>
              <a:schemeClr val="bg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接箭头连接符 40"/>
            <p:cNvCxnSpPr>
              <a:cxnSpLocks noChangeShapeType="1"/>
            </p:cNvCxnSpPr>
            <p:nvPr/>
          </p:nvCxnSpPr>
          <p:spPr bwMode="auto">
            <a:xfrm flipV="1">
              <a:off x="2273744" y="3939750"/>
              <a:ext cx="0" cy="214925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圆角矩形 69"/>
            <p:cNvSpPr>
              <a:spLocks noChangeArrowheads="1"/>
            </p:cNvSpPr>
            <p:nvPr/>
          </p:nvSpPr>
          <p:spPr bwMode="auto">
            <a:xfrm>
              <a:off x="3278469" y="3922304"/>
              <a:ext cx="1624565" cy="1517649"/>
            </a:xfrm>
            <a:prstGeom prst="roundRect">
              <a:avLst>
                <a:gd name="adj" fmla="val 6162"/>
              </a:avLst>
            </a:prstGeom>
            <a:noFill/>
            <a:ln w="222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25"/>
            <p:cNvSpPr>
              <a:spLocks noChangeArrowheads="1"/>
            </p:cNvSpPr>
            <p:nvPr/>
          </p:nvSpPr>
          <p:spPr bwMode="auto">
            <a:xfrm>
              <a:off x="3278469" y="1582328"/>
              <a:ext cx="1624565" cy="1928813"/>
            </a:xfrm>
            <a:prstGeom prst="roundRect">
              <a:avLst>
                <a:gd name="adj" fmla="val 6162"/>
              </a:avLst>
            </a:prstGeom>
            <a:noFill/>
            <a:ln w="222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4"/>
            <p:cNvSpPr>
              <a:spLocks noChangeArrowheads="1"/>
            </p:cNvSpPr>
            <p:nvPr/>
          </p:nvSpPr>
          <p:spPr bwMode="auto">
            <a:xfrm>
              <a:off x="1734961" y="2050640"/>
              <a:ext cx="930005" cy="1666081"/>
            </a:xfrm>
            <a:prstGeom prst="roundRect">
              <a:avLst>
                <a:gd name="adj" fmla="val 9495"/>
              </a:avLst>
            </a:prstGeom>
            <a:noFill/>
            <a:ln w="222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箭头连接符 85"/>
            <p:cNvCxnSpPr/>
            <p:nvPr/>
          </p:nvCxnSpPr>
          <p:spPr bwMode="auto">
            <a:xfrm flipH="1">
              <a:off x="2273744" y="6082891"/>
              <a:ext cx="375973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右箭头 7"/>
            <p:cNvSpPr>
              <a:spLocks noChangeArrowheads="1"/>
            </p:cNvSpPr>
            <p:nvPr/>
          </p:nvSpPr>
          <p:spPr bwMode="auto">
            <a:xfrm>
              <a:off x="837289" y="2714620"/>
              <a:ext cx="877191" cy="714375"/>
            </a:xfrm>
            <a:prstGeom prst="rightArrow">
              <a:avLst>
                <a:gd name="adj1" fmla="val 53718"/>
                <a:gd name="adj2" fmla="val 51040"/>
              </a:avLst>
            </a:prstGeom>
            <a:solidFill>
              <a:srgbClr val="6D70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CN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4" name="TextBox 8"/>
            <p:cNvSpPr txBox="1">
              <a:spLocks noChangeArrowheads="1"/>
            </p:cNvSpPr>
            <p:nvPr/>
          </p:nvSpPr>
          <p:spPr bwMode="auto">
            <a:xfrm>
              <a:off x="798677" y="2925449"/>
              <a:ext cx="8002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酬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码发布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9"/>
            <p:cNvSpPr txBox="1"/>
            <p:nvPr/>
          </p:nvSpPr>
          <p:spPr>
            <a:xfrm>
              <a:off x="1734961" y="2089783"/>
              <a:ext cx="930005" cy="61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sz="1200" dirty="0"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渠</a:t>
              </a:r>
              <a:r>
                <a:rPr lang="zh-CN" altLang="en-US" sz="1200" dirty="0" smtClean="0"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道商</a:t>
              </a:r>
              <a:endParaRPr lang="en-US" altLang="zh-CN" sz="1200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sz="1200" dirty="0" smtClean="0"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品</a:t>
              </a:r>
              <a:r>
                <a:rPr lang="zh-CN" altLang="en-US" sz="1200" dirty="0"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牌商</a:t>
              </a: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3409111" y="2026707"/>
              <a:ext cx="1380789" cy="321773"/>
            </a:xfrm>
            <a:prstGeom prst="rect">
              <a:avLst/>
            </a:prstGeom>
            <a:solidFill>
              <a:srgbClr val="AAE4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营销组织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</a:t>
              </a:r>
            </a:p>
          </p:txBody>
        </p:sp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>
              <a:off x="3417891" y="2998378"/>
              <a:ext cx="1372010" cy="347451"/>
            </a:xfrm>
            <a:prstGeom prst="rect">
              <a:avLst/>
            </a:prstGeom>
            <a:solidFill>
              <a:srgbClr val="AAE4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SNS/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传统媒体</a:t>
              </a:r>
            </a:p>
          </p:txBody>
        </p:sp>
        <p:sp>
          <p:nvSpPr>
            <p:cNvPr id="32" name="TextBox 17"/>
            <p:cNvSpPr txBox="1">
              <a:spLocks noChangeArrowheads="1"/>
            </p:cNvSpPr>
            <p:nvPr/>
          </p:nvSpPr>
          <p:spPr bwMode="auto">
            <a:xfrm>
              <a:off x="3428992" y="2500306"/>
              <a:ext cx="1372010" cy="374650"/>
            </a:xfrm>
            <a:prstGeom prst="rect">
              <a:avLst/>
            </a:prstGeom>
            <a:solidFill>
              <a:srgbClr val="AAE4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实体店铺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体验</a:t>
              </a:r>
            </a:p>
          </p:txBody>
        </p:sp>
        <p:sp>
          <p:nvSpPr>
            <p:cNvPr id="39" name="TextBox 24"/>
            <p:cNvSpPr txBox="1">
              <a:spLocks noChangeArrowheads="1"/>
            </p:cNvSpPr>
            <p:nvPr/>
          </p:nvSpPr>
          <p:spPr bwMode="auto">
            <a:xfrm>
              <a:off x="3288152" y="1647415"/>
              <a:ext cx="1614881" cy="37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no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线上线下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渠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道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商家</a:t>
              </a:r>
            </a:p>
          </p:txBody>
        </p:sp>
        <p:cxnSp>
          <p:nvCxnSpPr>
            <p:cNvPr id="48" name="直接箭头连接符 112"/>
            <p:cNvCxnSpPr>
              <a:stCxn id="18" idx="2"/>
              <a:endCxn id="50" idx="0"/>
            </p:cNvCxnSpPr>
            <p:nvPr/>
          </p:nvCxnSpPr>
          <p:spPr bwMode="auto">
            <a:xfrm flipH="1">
              <a:off x="6009673" y="4534781"/>
              <a:ext cx="6109" cy="111948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37"/>
            <p:cNvSpPr txBox="1"/>
            <p:nvPr/>
          </p:nvSpPr>
          <p:spPr>
            <a:xfrm>
              <a:off x="5500694" y="4786322"/>
              <a:ext cx="1002174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anchor="ctr" anchorCtr="0">
              <a:noAutofit/>
            </a:bodyPr>
            <a:lstStyle/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交易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支付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物流委托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cxnSp>
          <p:nvCxnSpPr>
            <p:cNvPr id="52" name="直接箭头连接符 117"/>
            <p:cNvCxnSpPr/>
            <p:nvPr/>
          </p:nvCxnSpPr>
          <p:spPr bwMode="auto">
            <a:xfrm flipV="1">
              <a:off x="4091308" y="5439953"/>
              <a:ext cx="6950" cy="4286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43"/>
            <p:cNvSpPr txBox="1"/>
            <p:nvPr/>
          </p:nvSpPr>
          <p:spPr>
            <a:xfrm>
              <a:off x="3775262" y="5530223"/>
              <a:ext cx="1296803" cy="184793"/>
            </a:xfrm>
            <a:prstGeom prst="rect">
              <a:avLst/>
            </a:prstGeom>
            <a:solidFill>
              <a:srgbClr val="F2F2F2"/>
            </a:solidFill>
          </p:spPr>
          <p:txBody>
            <a:bodyPr anchor="ctr" anchorCtr="0">
              <a:no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返利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  <a:cs typeface="Arial" pitchFamily="34" charset="0"/>
                </a:rPr>
                <a:t>广告费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endParaRPr>
            </a:p>
          </p:txBody>
        </p:sp>
        <p:sp>
          <p:nvSpPr>
            <p:cNvPr id="55" name="TextBox 44"/>
            <p:cNvSpPr txBox="1"/>
            <p:nvPr/>
          </p:nvSpPr>
          <p:spPr>
            <a:xfrm>
              <a:off x="6498369" y="6000768"/>
              <a:ext cx="2002721" cy="334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1050" b="1" dirty="0" smtClean="0">
                  <a:solidFill>
                    <a:srgbClr val="F8C354"/>
                  </a:solidFill>
                  <a:ea typeface="微软雅黑" pitchFamily="34" charset="-122"/>
                  <a:cs typeface="Arial" pitchFamily="34" charset="0"/>
                </a:rPr>
                <a:t>菱通集团 </a:t>
              </a:r>
              <a:r>
                <a:rPr lang="en-US" altLang="zh-CN" sz="1050" b="1" dirty="0" smtClean="0">
                  <a:solidFill>
                    <a:srgbClr val="F8C354"/>
                  </a:solidFill>
                  <a:ea typeface="微软雅黑" pitchFamily="34" charset="-122"/>
                  <a:cs typeface="Arial" pitchFamily="34" charset="0"/>
                </a:rPr>
                <a:t>/ </a:t>
              </a:r>
              <a:r>
                <a:rPr lang="zh-CN" altLang="en-US" sz="1050" b="1" dirty="0" smtClean="0">
                  <a:solidFill>
                    <a:srgbClr val="F8C354"/>
                  </a:solidFill>
                  <a:ea typeface="微软雅黑" pitchFamily="34" charset="-122"/>
                  <a:cs typeface="Arial" pitchFamily="34" charset="0"/>
                </a:rPr>
                <a:t>酬众支付数据服务</a:t>
              </a:r>
              <a:endParaRPr lang="zh-CN" altLang="en-US" sz="1050" b="1" dirty="0">
                <a:solidFill>
                  <a:srgbClr val="F8C354"/>
                </a:solidFill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7" name="TextBox 47"/>
            <p:cNvSpPr txBox="1">
              <a:spLocks noChangeArrowheads="1"/>
            </p:cNvSpPr>
            <p:nvPr/>
          </p:nvSpPr>
          <p:spPr bwMode="auto">
            <a:xfrm>
              <a:off x="571856" y="4425743"/>
              <a:ext cx="1087991" cy="646331"/>
            </a:xfrm>
            <a:prstGeom prst="rect">
              <a:avLst/>
            </a:prstGeom>
            <a:solidFill>
              <a:srgbClr val="6D70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身份认证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/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安全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管理中心</a:t>
              </a:r>
            </a:p>
          </p:txBody>
        </p:sp>
        <p:cxnSp>
          <p:nvCxnSpPr>
            <p:cNvPr id="58" name="直接箭头连接符 48"/>
            <p:cNvCxnSpPr>
              <a:cxnSpLocks noChangeShapeType="1"/>
            </p:cNvCxnSpPr>
            <p:nvPr/>
          </p:nvCxnSpPr>
          <p:spPr bwMode="auto">
            <a:xfrm rot="16200000" flipV="1">
              <a:off x="621234" y="3835952"/>
              <a:ext cx="1043458" cy="26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直接箭头连接符 125"/>
            <p:cNvCxnSpPr>
              <a:stCxn id="60" idx="0"/>
            </p:cNvCxnSpPr>
            <p:nvPr/>
          </p:nvCxnSpPr>
          <p:spPr bwMode="auto">
            <a:xfrm rot="16200000" flipH="1" flipV="1">
              <a:off x="5850302" y="4265618"/>
              <a:ext cx="3348038" cy="75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圆角矩形 50"/>
            <p:cNvSpPr>
              <a:spLocks noChangeArrowheads="1"/>
            </p:cNvSpPr>
            <p:nvPr/>
          </p:nvSpPr>
          <p:spPr bwMode="auto">
            <a:xfrm>
              <a:off x="6885937" y="2591978"/>
              <a:ext cx="1277527" cy="571500"/>
            </a:xfrm>
            <a:prstGeom prst="roundRect">
              <a:avLst>
                <a:gd name="adj" fmla="val 9495"/>
              </a:avLst>
            </a:prstGeom>
            <a:solidFill>
              <a:srgbClr val="6D70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CN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61" name="圆角矩形 52"/>
            <p:cNvSpPr>
              <a:spLocks noChangeArrowheads="1"/>
            </p:cNvSpPr>
            <p:nvPr/>
          </p:nvSpPr>
          <p:spPr bwMode="auto">
            <a:xfrm>
              <a:off x="6885937" y="3350803"/>
              <a:ext cx="1277527" cy="571500"/>
            </a:xfrm>
            <a:prstGeom prst="roundRect">
              <a:avLst>
                <a:gd name="adj" fmla="val 9495"/>
              </a:avLst>
            </a:prstGeom>
            <a:solidFill>
              <a:srgbClr val="6D70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CN" altLang="en-US" sz="2400" dirty="0">
                <a:latin typeface="Tahoma" panose="020B0604030504040204" pitchFamily="34" charset="0"/>
              </a:endParaRPr>
            </a:p>
          </p:txBody>
        </p:sp>
        <p:sp>
          <p:nvSpPr>
            <p:cNvPr id="62" name="TextBox 53"/>
            <p:cNvSpPr txBox="1">
              <a:spLocks noChangeArrowheads="1"/>
            </p:cNvSpPr>
            <p:nvPr/>
          </p:nvSpPr>
          <p:spPr bwMode="auto">
            <a:xfrm>
              <a:off x="6885936" y="2725304"/>
              <a:ext cx="1277527" cy="285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客户服务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/CRM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圆角矩形 54"/>
            <p:cNvSpPr>
              <a:spLocks noChangeArrowheads="1"/>
            </p:cNvSpPr>
            <p:nvPr/>
          </p:nvSpPr>
          <p:spPr bwMode="auto">
            <a:xfrm>
              <a:off x="6885937" y="4109628"/>
              <a:ext cx="1277527" cy="571500"/>
            </a:xfrm>
            <a:prstGeom prst="roundRect">
              <a:avLst>
                <a:gd name="adj" fmla="val 9495"/>
              </a:avLst>
            </a:prstGeom>
            <a:solidFill>
              <a:srgbClr val="6D70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CN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64" name="TextBox 55"/>
            <p:cNvSpPr txBox="1">
              <a:spLocks noChangeArrowheads="1"/>
            </p:cNvSpPr>
            <p:nvPr/>
          </p:nvSpPr>
          <p:spPr bwMode="auto">
            <a:xfrm>
              <a:off x="6885936" y="4234255"/>
              <a:ext cx="12775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供应链调度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圆角矩形 56"/>
            <p:cNvSpPr>
              <a:spLocks noChangeArrowheads="1"/>
            </p:cNvSpPr>
            <p:nvPr/>
          </p:nvSpPr>
          <p:spPr bwMode="auto">
            <a:xfrm>
              <a:off x="6885937" y="4868453"/>
              <a:ext cx="1277527" cy="571500"/>
            </a:xfrm>
            <a:prstGeom prst="roundRect">
              <a:avLst>
                <a:gd name="adj" fmla="val 9495"/>
              </a:avLst>
            </a:prstGeom>
            <a:solidFill>
              <a:srgbClr val="6D70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CN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66" name="TextBox 57"/>
            <p:cNvSpPr txBox="1">
              <a:spLocks noChangeArrowheads="1"/>
            </p:cNvSpPr>
            <p:nvPr/>
          </p:nvSpPr>
          <p:spPr bwMode="auto">
            <a:xfrm>
              <a:off x="6885936" y="5025616"/>
              <a:ext cx="127752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订单处理</a:t>
              </a:r>
            </a:p>
          </p:txBody>
        </p:sp>
        <p:sp>
          <p:nvSpPr>
            <p:cNvPr id="68" name="TextBox 59"/>
            <p:cNvSpPr txBox="1">
              <a:spLocks noChangeArrowheads="1"/>
            </p:cNvSpPr>
            <p:nvPr/>
          </p:nvSpPr>
          <p:spPr bwMode="auto">
            <a:xfrm>
              <a:off x="5723633" y="1237982"/>
              <a:ext cx="2706020" cy="10480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 anchorCtr="0">
              <a:no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公共</a:t>
              </a:r>
              <a:endParaRPr lang="en-US" altLang="zh-CN" sz="1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“酬众行为数据”</a:t>
              </a:r>
              <a:endParaRPr lang="en-US" altLang="zh-CN" sz="1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采集服务</a:t>
              </a:r>
              <a:endPara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9" name="TextBox 60"/>
            <p:cNvSpPr txBox="1">
              <a:spLocks noChangeArrowheads="1"/>
            </p:cNvSpPr>
            <p:nvPr/>
          </p:nvSpPr>
          <p:spPr bwMode="auto">
            <a:xfrm>
              <a:off x="3288152" y="4002005"/>
              <a:ext cx="1614882" cy="29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>
              <a:no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价值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口碑传播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TextBox 61"/>
            <p:cNvSpPr txBox="1">
              <a:spLocks noChangeArrowheads="1"/>
            </p:cNvSpPr>
            <p:nvPr/>
          </p:nvSpPr>
          <p:spPr bwMode="auto">
            <a:xfrm>
              <a:off x="3414860" y="4324268"/>
              <a:ext cx="1375040" cy="307975"/>
            </a:xfrm>
            <a:prstGeom prst="rect">
              <a:avLst/>
            </a:prstGeom>
            <a:solidFill>
              <a:srgbClr val="BFE7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线下实际人物</a:t>
              </a:r>
            </a:p>
          </p:txBody>
        </p:sp>
        <p:sp>
          <p:nvSpPr>
            <p:cNvPr id="77" name="TextBox 68"/>
            <p:cNvSpPr txBox="1">
              <a:spLocks noChangeArrowheads="1"/>
            </p:cNvSpPr>
            <p:nvPr/>
          </p:nvSpPr>
          <p:spPr bwMode="auto">
            <a:xfrm>
              <a:off x="3414860" y="5010348"/>
              <a:ext cx="1375040" cy="309600"/>
            </a:xfrm>
            <a:prstGeom prst="rect">
              <a:avLst/>
            </a:prstGeom>
            <a:solidFill>
              <a:srgbClr val="BFE7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线上社交帐号</a:t>
              </a:r>
            </a:p>
          </p:txBody>
        </p:sp>
        <p:cxnSp>
          <p:nvCxnSpPr>
            <p:cNvPr id="78" name="直接箭头连接符 145"/>
            <p:cNvCxnSpPr>
              <a:stCxn id="19" idx="2"/>
              <a:endCxn id="17" idx="0"/>
            </p:cNvCxnSpPr>
            <p:nvPr/>
          </p:nvCxnSpPr>
          <p:spPr bwMode="auto">
            <a:xfrm>
              <a:off x="4090752" y="3511141"/>
              <a:ext cx="0" cy="41116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73"/>
            <p:cNvSpPr txBox="1"/>
            <p:nvPr/>
          </p:nvSpPr>
          <p:spPr>
            <a:xfrm>
              <a:off x="3906496" y="3599823"/>
              <a:ext cx="1094132" cy="257805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anchor="ctr" anchorCtr="0">
              <a:no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  <a:cs typeface="Arial" pitchFamily="34" charset="0"/>
                </a:rPr>
                <a:t>影响</a:t>
              </a:r>
            </a:p>
          </p:txBody>
        </p:sp>
        <p:cxnSp>
          <p:nvCxnSpPr>
            <p:cNvPr id="82" name="直接箭头连接符 149"/>
            <p:cNvCxnSpPr/>
            <p:nvPr/>
          </p:nvCxnSpPr>
          <p:spPr bwMode="auto">
            <a:xfrm rot="5400000" flipH="1" flipV="1">
              <a:off x="1456000" y="4439828"/>
              <a:ext cx="28575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76"/>
            <p:cNvSpPr txBox="1"/>
            <p:nvPr/>
          </p:nvSpPr>
          <p:spPr>
            <a:xfrm>
              <a:off x="2148529" y="4723211"/>
              <a:ext cx="276999" cy="645319"/>
            </a:xfrm>
            <a:prstGeom prst="rect">
              <a:avLst/>
            </a:prstGeom>
            <a:solidFill>
              <a:srgbClr val="F2F2F2"/>
            </a:solidFill>
          </p:spPr>
          <p:txBody>
            <a:bodyPr vert="eaVert" wrap="square" anchor="ctr" anchorCtr="0">
              <a:noAutofit/>
            </a:bodyPr>
            <a:lstStyle/>
            <a:p>
              <a:pPr algn="ctr" eaLnBrk="1" hangingPunct="1"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帐款</a:t>
              </a:r>
            </a:p>
          </p:txBody>
        </p:sp>
        <p:sp>
          <p:nvSpPr>
            <p:cNvPr id="85" name="TextBox 77"/>
            <p:cNvSpPr txBox="1"/>
            <p:nvPr/>
          </p:nvSpPr>
          <p:spPr>
            <a:xfrm>
              <a:off x="2669530" y="4025007"/>
              <a:ext cx="369332" cy="1047067"/>
            </a:xfrm>
            <a:prstGeom prst="rect">
              <a:avLst/>
            </a:prstGeom>
            <a:solidFill>
              <a:srgbClr val="F2F2F2"/>
            </a:solidFill>
          </p:spPr>
          <p:txBody>
            <a:bodyPr vert="eaVert"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返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利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广告费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86" name="TextBox 103"/>
            <p:cNvSpPr txBox="1"/>
            <p:nvPr/>
          </p:nvSpPr>
          <p:spPr>
            <a:xfrm>
              <a:off x="2003276" y="1594906"/>
              <a:ext cx="601448" cy="338554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FF9B6C"/>
                  </a:solidFill>
                  <a:latin typeface="微软雅黑" pitchFamily="34" charset="-122"/>
                  <a:ea typeface="微软雅黑" pitchFamily="34" charset="-122"/>
                </a:rPr>
                <a:t>M</a:t>
              </a:r>
              <a:r>
                <a:rPr lang="zh-CN" altLang="en-US" sz="1600" b="1" dirty="0" smtClean="0">
                  <a:solidFill>
                    <a:srgbClr val="FF9B6C"/>
                  </a:solidFill>
                  <a:latin typeface="微软雅黑" pitchFamily="34" charset="-122"/>
                  <a:ea typeface="微软雅黑" pitchFamily="34" charset="-122"/>
                </a:rPr>
                <a:t>商</a:t>
              </a:r>
              <a:endParaRPr lang="zh-CN" altLang="en-US" sz="1600" b="1" dirty="0">
                <a:solidFill>
                  <a:srgbClr val="FF9B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TextBox 141"/>
            <p:cNvSpPr txBox="1"/>
            <p:nvPr/>
          </p:nvSpPr>
          <p:spPr>
            <a:xfrm>
              <a:off x="3556917" y="4661156"/>
              <a:ext cx="1061829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FF9B6C"/>
                  </a:solidFill>
                  <a:latin typeface="微软雅黑" pitchFamily="34" charset="-122"/>
                  <a:ea typeface="微软雅黑" pitchFamily="34" charset="-122"/>
                </a:rPr>
                <a:t>“业余”酬客</a:t>
              </a:r>
              <a:endParaRPr lang="zh-CN" altLang="en-US" sz="1600" b="1" dirty="0">
                <a:solidFill>
                  <a:srgbClr val="FF9B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TextBox 51"/>
            <p:cNvSpPr txBox="1">
              <a:spLocks noChangeArrowheads="1"/>
            </p:cNvSpPr>
            <p:nvPr/>
          </p:nvSpPr>
          <p:spPr bwMode="auto">
            <a:xfrm>
              <a:off x="6885937" y="3439684"/>
              <a:ext cx="12775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物流配送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物流信息可视化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左右矢印 92"/>
            <p:cNvSpPr/>
            <p:nvPr/>
          </p:nvSpPr>
          <p:spPr>
            <a:xfrm>
              <a:off x="6554096" y="2868180"/>
              <a:ext cx="272783" cy="428628"/>
            </a:xfrm>
            <a:prstGeom prst="leftRightArrow">
              <a:avLst>
                <a:gd name="adj1" fmla="val 53879"/>
                <a:gd name="adj2" fmla="val 32855"/>
              </a:avLst>
            </a:prstGeom>
            <a:solidFill>
              <a:srgbClr val="6D7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左右矢印 93"/>
            <p:cNvSpPr/>
            <p:nvPr/>
          </p:nvSpPr>
          <p:spPr>
            <a:xfrm>
              <a:off x="6554096" y="3511122"/>
              <a:ext cx="272783" cy="428628"/>
            </a:xfrm>
            <a:prstGeom prst="leftRightArrow">
              <a:avLst>
                <a:gd name="adj1" fmla="val 53879"/>
                <a:gd name="adj2" fmla="val 32855"/>
              </a:avLst>
            </a:prstGeom>
            <a:solidFill>
              <a:srgbClr val="6D7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左右矢印 94"/>
            <p:cNvSpPr/>
            <p:nvPr/>
          </p:nvSpPr>
          <p:spPr>
            <a:xfrm>
              <a:off x="6554096" y="4154064"/>
              <a:ext cx="272783" cy="428628"/>
            </a:xfrm>
            <a:prstGeom prst="leftRightArrow">
              <a:avLst>
                <a:gd name="adj1" fmla="val 53879"/>
                <a:gd name="adj2" fmla="val 32855"/>
              </a:avLst>
            </a:prstGeom>
            <a:solidFill>
              <a:srgbClr val="6D7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642910" y="3857628"/>
              <a:ext cx="1005403" cy="338554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9B6C"/>
                  </a:solidFill>
                  <a:latin typeface="微软雅黑" pitchFamily="34" charset="-122"/>
                  <a:ea typeface="微软雅黑" pitchFamily="34" charset="-122"/>
                </a:rPr>
                <a:t>“酬码”</a:t>
              </a:r>
              <a:endParaRPr lang="ja-JP" altLang="en-US" sz="1600" dirty="0">
                <a:solidFill>
                  <a:srgbClr val="FF9B6C"/>
                </a:solidFill>
              </a:endParaRPr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2142819" y="1367982"/>
              <a:ext cx="3887162" cy="5000660"/>
            </a:xfrm>
            <a:prstGeom prst="ellipse">
              <a:avLst/>
            </a:prstGeom>
            <a:noFill/>
            <a:ln w="22225">
              <a:solidFill>
                <a:srgbClr val="FF9B6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 rot="21388192">
              <a:off x="2382123" y="2952431"/>
              <a:ext cx="3453538" cy="3255064"/>
            </a:xfrm>
            <a:prstGeom prst="rect">
              <a:avLst/>
            </a:prstGeom>
            <a:noFill/>
          </p:spPr>
          <p:txBody>
            <a:bodyPr wrap="none" rtlCol="0" anchor="t" anchorCtr="0">
              <a:prstTxWarp prst="textArchDown">
                <a:avLst/>
              </a:prstTxWarp>
              <a:no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9B6C"/>
                  </a:solidFill>
                  <a:latin typeface="微软雅黑" pitchFamily="34" charset="-122"/>
                  <a:ea typeface="微软雅黑" pitchFamily="34" charset="-122"/>
                </a:rPr>
                <a:t>全渠道“应酬”</a:t>
              </a:r>
              <a:endParaRPr lang="ja-JP" altLang="en-US" b="1" dirty="0" smtClean="0">
                <a:solidFill>
                  <a:srgbClr val="FF9B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6" name="Picture 4" descr="C:\Users\jiangxiaojun\Desktop\C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208" y="2631427"/>
              <a:ext cx="589511" cy="58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グループ化 28"/>
            <p:cNvGrpSpPr/>
            <p:nvPr/>
          </p:nvGrpSpPr>
          <p:grpSpPr>
            <a:xfrm>
              <a:off x="5572512" y="2883680"/>
              <a:ext cx="886540" cy="1651101"/>
              <a:chOff x="8154384" y="3076972"/>
              <a:chExt cx="1182053" cy="1651101"/>
            </a:xfrm>
          </p:grpSpPr>
          <p:sp>
            <p:nvSpPr>
              <p:cNvPr id="18" name="圆角矩形 31"/>
              <p:cNvSpPr>
                <a:spLocks noChangeArrowheads="1"/>
              </p:cNvSpPr>
              <p:nvPr/>
            </p:nvSpPr>
            <p:spPr bwMode="auto">
              <a:xfrm>
                <a:off x="8154384" y="3076972"/>
                <a:ext cx="1182053" cy="1651101"/>
              </a:xfrm>
              <a:prstGeom prst="roundRect">
                <a:avLst>
                  <a:gd name="adj" fmla="val 9495"/>
                </a:avLst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TextBox 29"/>
              <p:cNvSpPr txBox="1">
                <a:spLocks noChangeArrowheads="1"/>
              </p:cNvSpPr>
              <p:nvPr/>
            </p:nvSpPr>
            <p:spPr bwMode="auto">
              <a:xfrm>
                <a:off x="8355877" y="3145723"/>
                <a:ext cx="9410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ＭＳ Ｐゴシック" panose="020B060007020508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消费者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44" name="Picture 2" descr="C:\Users\jiangxiaojun\Desktop\PE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8904" y="3595625"/>
                <a:ext cx="632448" cy="40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14" name="直接箭头连接符 108"/>
            <p:cNvCxnSpPr/>
            <p:nvPr/>
          </p:nvCxnSpPr>
          <p:spPr bwMode="auto">
            <a:xfrm>
              <a:off x="2891252" y="3001529"/>
              <a:ext cx="3969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49"/>
            <p:cNvCxnSpPr/>
            <p:nvPr/>
          </p:nvCxnSpPr>
          <p:spPr bwMode="auto">
            <a:xfrm rot="10800000" flipH="1" flipV="1">
              <a:off x="2888073" y="5867156"/>
              <a:ext cx="324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箭头连接符 108"/>
            <p:cNvCxnSpPr/>
            <p:nvPr/>
          </p:nvCxnSpPr>
          <p:spPr bwMode="auto">
            <a:xfrm>
              <a:off x="4910687" y="4180890"/>
              <a:ext cx="63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2"/>
            <p:cNvSpPr txBox="1"/>
            <p:nvPr/>
          </p:nvSpPr>
          <p:spPr>
            <a:xfrm>
              <a:off x="5044990" y="4040773"/>
              <a:ext cx="418499" cy="244800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anchor="ctr" anchorCtr="0">
              <a:noAutofit/>
            </a:bodyPr>
            <a:lstStyle/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  <a:cs typeface="Arial" pitchFamily="34" charset="0"/>
                </a:rPr>
                <a:t>影响</a:t>
              </a:r>
            </a:p>
          </p:txBody>
        </p:sp>
        <p:cxnSp>
          <p:nvCxnSpPr>
            <p:cNvPr id="21" name="直接箭头连接符 84"/>
            <p:cNvCxnSpPr/>
            <p:nvPr/>
          </p:nvCxnSpPr>
          <p:spPr bwMode="auto">
            <a:xfrm rot="10800000">
              <a:off x="6500826" y="5929330"/>
              <a:ext cx="1023874" cy="1068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圆角矩形 38"/>
            <p:cNvSpPr>
              <a:spLocks noChangeArrowheads="1"/>
            </p:cNvSpPr>
            <p:nvPr/>
          </p:nvSpPr>
          <p:spPr bwMode="auto">
            <a:xfrm>
              <a:off x="5572512" y="5654266"/>
              <a:ext cx="874323" cy="571500"/>
            </a:xfrm>
            <a:prstGeom prst="roundRect">
              <a:avLst>
                <a:gd name="adj" fmla="val 9495"/>
              </a:avLst>
            </a:prstGeom>
            <a:solidFill>
              <a:srgbClr val="6D706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CN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51" name="TextBox 39"/>
            <p:cNvSpPr txBox="1">
              <a:spLocks noChangeArrowheads="1"/>
            </p:cNvSpPr>
            <p:nvPr/>
          </p:nvSpPr>
          <p:spPr bwMode="auto">
            <a:xfrm>
              <a:off x="5641527" y="5720941"/>
              <a:ext cx="847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第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方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支付平台</a:t>
              </a:r>
            </a:p>
          </p:txBody>
        </p:sp>
        <p:cxnSp>
          <p:nvCxnSpPr>
            <p:cNvPr id="130" name="直接箭头连接符 108"/>
            <p:cNvCxnSpPr/>
            <p:nvPr/>
          </p:nvCxnSpPr>
          <p:spPr bwMode="auto">
            <a:xfrm>
              <a:off x="4906742" y="3355798"/>
              <a:ext cx="637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35"/>
            <p:cNvSpPr txBox="1"/>
            <p:nvPr/>
          </p:nvSpPr>
          <p:spPr>
            <a:xfrm>
              <a:off x="5044989" y="3223429"/>
              <a:ext cx="418499" cy="244800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anchor="ctr" anchorCtr="0">
              <a:noAutofit/>
            </a:bodyPr>
            <a:lstStyle/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  <a:cs typeface="Arial" pitchFamily="34" charset="0"/>
                </a:rPr>
                <a:t>影响</a:t>
              </a:r>
            </a:p>
          </p:txBody>
        </p:sp>
        <p:cxnSp>
          <p:nvCxnSpPr>
            <p:cNvPr id="133" name="直接箭头连接符 108"/>
            <p:cNvCxnSpPr/>
            <p:nvPr/>
          </p:nvCxnSpPr>
          <p:spPr bwMode="auto">
            <a:xfrm>
              <a:off x="2664966" y="2486645"/>
              <a:ext cx="605271" cy="51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33"/>
            <p:cNvSpPr txBox="1"/>
            <p:nvPr/>
          </p:nvSpPr>
          <p:spPr>
            <a:xfrm>
              <a:off x="2786990" y="2362127"/>
              <a:ext cx="370880" cy="249036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anchor="ctr" anchorCtr="0">
              <a:noAutofit/>
            </a:bodyPr>
            <a:lstStyle/>
            <a:p>
              <a:pPr algn="ctr" eaLnBrk="1" hangingPunct="1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  <a:cs typeface="Arial" pitchFamily="34" charset="0"/>
                </a:rPr>
                <a:t>发布</a:t>
              </a:r>
            </a:p>
          </p:txBody>
        </p:sp>
        <p:sp>
          <p:nvSpPr>
            <p:cNvPr id="91" name="TextBox 103"/>
            <p:cNvSpPr txBox="1"/>
            <p:nvPr/>
          </p:nvSpPr>
          <p:spPr>
            <a:xfrm>
              <a:off x="660478" y="541510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9B6C"/>
                  </a:solidFill>
                  <a:latin typeface="微软雅黑" pitchFamily="34" charset="-122"/>
                  <a:ea typeface="微软雅黑" pitchFamily="34" charset="-122"/>
                </a:rPr>
                <a:t>酬金</a:t>
              </a:r>
              <a:endParaRPr lang="zh-CN" altLang="en-US" sz="1600" b="1" dirty="0">
                <a:solidFill>
                  <a:srgbClr val="FF9B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026" name="Picture 2" descr="美圆硬币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027" y="5185882"/>
              <a:ext cx="685227" cy="10513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Line 86"/>
            <p:cNvSpPr>
              <a:spLocks noChangeShapeType="1"/>
            </p:cNvSpPr>
            <p:nvPr/>
          </p:nvSpPr>
          <p:spPr bwMode="auto">
            <a:xfrm>
              <a:off x="323852" y="836712"/>
              <a:ext cx="8569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TextBox 103"/>
            <p:cNvSpPr txBox="1"/>
            <p:nvPr/>
          </p:nvSpPr>
          <p:spPr>
            <a:xfrm>
              <a:off x="3756238" y="1304496"/>
              <a:ext cx="527709" cy="338554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FF9B6C"/>
                  </a:solidFill>
                  <a:latin typeface="微软雅黑" pitchFamily="34" charset="-122"/>
                  <a:ea typeface="微软雅黑" pitchFamily="34" charset="-122"/>
                </a:rPr>
                <a:t>C</a:t>
              </a:r>
              <a:r>
                <a:rPr lang="zh-CN" altLang="en-US" sz="1600" b="1" dirty="0" smtClean="0">
                  <a:solidFill>
                    <a:srgbClr val="FF9B6C"/>
                  </a:solidFill>
                  <a:latin typeface="微软雅黑" pitchFamily="34" charset="-122"/>
                  <a:ea typeface="微软雅黑" pitchFamily="34" charset="-122"/>
                </a:rPr>
                <a:t>商</a:t>
              </a:r>
              <a:endParaRPr lang="zh-CN" altLang="en-US" sz="1600" b="1" dirty="0">
                <a:solidFill>
                  <a:srgbClr val="FF9B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圆角矩形 14"/>
            <p:cNvSpPr>
              <a:spLocks noChangeArrowheads="1"/>
            </p:cNvSpPr>
            <p:nvPr/>
          </p:nvSpPr>
          <p:spPr bwMode="auto">
            <a:xfrm>
              <a:off x="571473" y="1928802"/>
              <a:ext cx="714380" cy="642942"/>
            </a:xfrm>
            <a:prstGeom prst="roundRect">
              <a:avLst>
                <a:gd name="adj" fmla="val 9495"/>
              </a:avLst>
            </a:prstGeom>
            <a:noFill/>
            <a:ln w="222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供应商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右矢印 120"/>
            <p:cNvSpPr/>
            <p:nvPr/>
          </p:nvSpPr>
          <p:spPr>
            <a:xfrm>
              <a:off x="1285852" y="2214554"/>
              <a:ext cx="428628" cy="357190"/>
            </a:xfrm>
            <a:prstGeom prst="rightArrow">
              <a:avLst/>
            </a:prstGeom>
            <a:solidFill>
              <a:srgbClr val="6D7067"/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kumimoji="0" lang="zh-CN" altLang="en-US"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1285852" y="1637473"/>
              <a:ext cx="45397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提供</a:t>
              </a:r>
              <a:endParaRPr lang="en-US" altLang="zh-CN" sz="1050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商品</a:t>
              </a:r>
              <a:endParaRPr lang="en-US" altLang="zh-CN" sz="1050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服务</a:t>
              </a:r>
              <a:endParaRPr lang="zh-CN" altLang="en-US" sz="105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0232" y="3143248"/>
              <a:ext cx="428628" cy="35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8662" y="3429000"/>
              <a:ext cx="428628" cy="35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86446" y="4000504"/>
              <a:ext cx="428628" cy="35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2" y="2000240"/>
              <a:ext cx="342903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2" y="2500306"/>
              <a:ext cx="342903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2" y="3000372"/>
              <a:ext cx="342903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2" y="4286256"/>
              <a:ext cx="342903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2" y="5000636"/>
              <a:ext cx="342903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7" name="カギ線コネクタ 126"/>
            <p:cNvCxnSpPr>
              <a:stCxn id="113" idx="0"/>
              <a:endCxn id="18" idx="0"/>
            </p:cNvCxnSpPr>
            <p:nvPr/>
          </p:nvCxnSpPr>
          <p:spPr>
            <a:xfrm rot="16200000" flipH="1">
              <a:off x="2994783" y="-137318"/>
              <a:ext cx="954878" cy="5087119"/>
            </a:xfrm>
            <a:prstGeom prst="bentConnector3">
              <a:avLst>
                <a:gd name="adj1" fmla="val -7638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テキスト ボックス 134"/>
            <p:cNvSpPr txBox="1"/>
            <p:nvPr/>
          </p:nvSpPr>
          <p:spPr>
            <a:xfrm>
              <a:off x="5429256" y="1500174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 smtClean="0">
                  <a:latin typeface="微软雅黑" pitchFamily="34" charset="-122"/>
                  <a:ea typeface="微软雅黑" pitchFamily="34" charset="-122"/>
                </a:rPr>
                <a:t>物流配送</a:t>
              </a:r>
              <a:endParaRPr lang="zh-CN" altLang="en-US" sz="11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18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3" name="组合 40"/>
          <p:cNvGrpSpPr/>
          <p:nvPr/>
        </p:nvGrpSpPr>
        <p:grpSpPr>
          <a:xfrm>
            <a:off x="179512" y="1067743"/>
            <a:ext cx="8712645" cy="5280985"/>
            <a:chOff x="428596" y="1571612"/>
            <a:chExt cx="8310526" cy="4777116"/>
          </a:xfrm>
        </p:grpSpPr>
        <p:sp>
          <p:nvSpPr>
            <p:cNvPr id="2" name="正方形/長方形 1"/>
            <p:cNvSpPr/>
            <p:nvPr/>
          </p:nvSpPr>
          <p:spPr>
            <a:xfrm>
              <a:off x="431890" y="1571612"/>
              <a:ext cx="8269015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b="1" dirty="0">
                  <a:solidFill>
                    <a:srgbClr val="6D7067"/>
                  </a:solidFill>
                  <a:latin typeface="Microsoft YaHei" pitchFamily="34" charset="-122"/>
                  <a:ea typeface="Microsoft YaHei" pitchFamily="34" charset="-122"/>
                </a:rPr>
                <a:t>消费者</a:t>
              </a:r>
              <a:endParaRPr kumimoji="1" lang="zh-CN" altLang="en-US" sz="1600" b="1" dirty="0">
                <a:solidFill>
                  <a:srgbClr val="6D7067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12" name="下矢印 11"/>
            <p:cNvSpPr/>
            <p:nvPr/>
          </p:nvSpPr>
          <p:spPr>
            <a:xfrm flipV="1">
              <a:off x="979683" y="2075613"/>
              <a:ext cx="296839" cy="2932729"/>
            </a:xfrm>
            <a:prstGeom prst="downArrow">
              <a:avLst/>
            </a:prstGeom>
            <a:solidFill>
              <a:srgbClr val="6D7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grpSp>
          <p:nvGrpSpPr>
            <p:cNvPr id="4" name="グループ化 182"/>
            <p:cNvGrpSpPr/>
            <p:nvPr/>
          </p:nvGrpSpPr>
          <p:grpSpPr>
            <a:xfrm>
              <a:off x="428596" y="1930327"/>
              <a:ext cx="8272309" cy="4418401"/>
              <a:chOff x="1162256" y="2122339"/>
              <a:chExt cx="11029745" cy="4418401"/>
            </a:xfrm>
          </p:grpSpPr>
          <p:sp>
            <p:nvSpPr>
              <p:cNvPr id="104" name="正方形/長方形 103"/>
              <p:cNvSpPr/>
              <p:nvPr/>
            </p:nvSpPr>
            <p:spPr>
              <a:xfrm>
                <a:off x="1162256" y="5203854"/>
                <a:ext cx="11025352" cy="571504"/>
              </a:xfrm>
              <a:prstGeom prst="rect">
                <a:avLst/>
              </a:prstGeom>
              <a:solidFill>
                <a:srgbClr val="FF9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1294743" y="2361876"/>
                <a:ext cx="9625187" cy="85725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grpSp>
            <p:nvGrpSpPr>
              <p:cNvPr id="5" name="グループ化 4"/>
              <p:cNvGrpSpPr/>
              <p:nvPr/>
            </p:nvGrpSpPr>
            <p:grpSpPr>
              <a:xfrm>
                <a:off x="1605997" y="5203854"/>
                <a:ext cx="9107479" cy="571505"/>
                <a:chOff x="1605997" y="5077726"/>
                <a:chExt cx="9107479" cy="571505"/>
              </a:xfrm>
            </p:grpSpPr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1605997" y="5077727"/>
                  <a:ext cx="902811" cy="571504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r>
                    <a:rPr kumimoji="1" lang="zh-CN" altLang="en-US" sz="1200" dirty="0">
                      <a:latin typeface="Microsoft YaHei" pitchFamily="34" charset="-122"/>
                      <a:ea typeface="Microsoft YaHei" pitchFamily="34" charset="-122"/>
                    </a:rPr>
                    <a:t>酬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主</a:t>
                  </a:r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65" name="角丸四角形 64"/>
                <p:cNvSpPr/>
                <p:nvPr/>
              </p:nvSpPr>
              <p:spPr>
                <a:xfrm>
                  <a:off x="2931644" y="507772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r>
                    <a:rPr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A</a:t>
                  </a:r>
                  <a:endParaRPr kumimoji="1" lang="en-US" altLang="zh-CN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66" name="角丸四角形 65"/>
                <p:cNvSpPr/>
                <p:nvPr/>
              </p:nvSpPr>
              <p:spPr>
                <a:xfrm>
                  <a:off x="3941280" y="507772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endParaRPr kumimoji="1" lang="en-US" altLang="zh-CN" sz="1200" dirty="0" smtClean="0">
                    <a:latin typeface="Microsoft YaHei" pitchFamily="34" charset="-122"/>
                    <a:ea typeface="Microsoft YaHei" pitchFamily="34" charset="-122"/>
                  </a:endParaRPr>
                </a:p>
                <a:p>
                  <a:pPr algn="ctr"/>
                  <a:r>
                    <a:rPr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B</a:t>
                  </a:r>
                  <a:endParaRPr kumimoji="1" lang="en-US" altLang="zh-CN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67" name="角丸四角形 66"/>
                <p:cNvSpPr/>
                <p:nvPr/>
              </p:nvSpPr>
              <p:spPr>
                <a:xfrm>
                  <a:off x="4950916" y="507772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endParaRPr kumimoji="1" lang="en-US" altLang="zh-CN" sz="1200" dirty="0" smtClean="0">
                    <a:latin typeface="Microsoft YaHei" pitchFamily="34" charset="-122"/>
                    <a:ea typeface="Microsoft YaHei" pitchFamily="34" charset="-122"/>
                  </a:endParaRPr>
                </a:p>
                <a:p>
                  <a:pPr algn="ctr"/>
                  <a:r>
                    <a:rPr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C</a:t>
                  </a:r>
                  <a:endParaRPr kumimoji="1" lang="en-US" altLang="zh-CN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68" name="角丸四角形 67"/>
                <p:cNvSpPr/>
                <p:nvPr/>
              </p:nvSpPr>
              <p:spPr>
                <a:xfrm>
                  <a:off x="8989460" y="507772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r>
                    <a:rPr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G</a:t>
                  </a:r>
                  <a:endParaRPr kumimoji="1" lang="en-US" altLang="zh-CN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69" name="角丸四角形 68"/>
                <p:cNvSpPr/>
                <p:nvPr/>
              </p:nvSpPr>
              <p:spPr>
                <a:xfrm>
                  <a:off x="6970188" y="507772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endParaRPr kumimoji="1" lang="en-US" altLang="zh-CN" sz="1200" dirty="0" smtClean="0">
                    <a:latin typeface="Microsoft YaHei" pitchFamily="34" charset="-122"/>
                    <a:ea typeface="Microsoft YaHei" pitchFamily="34" charset="-122"/>
                  </a:endParaRPr>
                </a:p>
                <a:p>
                  <a:pPr algn="ctr"/>
                  <a:r>
                    <a:rPr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E</a:t>
                  </a:r>
                  <a:endParaRPr kumimoji="1" lang="en-US" altLang="zh-CN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70" name="角丸四角形 69"/>
                <p:cNvSpPr/>
                <p:nvPr/>
              </p:nvSpPr>
              <p:spPr>
                <a:xfrm>
                  <a:off x="7979824" y="507772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endParaRPr kumimoji="1" lang="en-US" altLang="zh-CN" sz="1200" dirty="0" smtClean="0">
                    <a:latin typeface="Microsoft YaHei" pitchFamily="34" charset="-122"/>
                    <a:ea typeface="Microsoft YaHei" pitchFamily="34" charset="-122"/>
                  </a:endParaRPr>
                </a:p>
                <a:p>
                  <a:pPr algn="ctr"/>
                  <a:r>
                    <a:rPr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F</a:t>
                  </a:r>
                  <a:endParaRPr kumimoji="1" lang="en-US" altLang="zh-CN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71" name="角丸四角形 70"/>
                <p:cNvSpPr/>
                <p:nvPr/>
              </p:nvSpPr>
              <p:spPr>
                <a:xfrm>
                  <a:off x="5960552" y="507772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r>
                    <a:rPr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D</a:t>
                  </a:r>
                  <a:endParaRPr kumimoji="1" lang="en-US" altLang="zh-CN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72" name="角丸四角形 71"/>
                <p:cNvSpPr/>
                <p:nvPr/>
              </p:nvSpPr>
              <p:spPr>
                <a:xfrm>
                  <a:off x="9999096" y="507772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r>
                    <a:rPr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H</a:t>
                  </a:r>
                  <a:endParaRPr kumimoji="1" lang="en-US" altLang="zh-CN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</p:grpSp>
          <p:sp>
            <p:nvSpPr>
              <p:cNvPr id="73" name="角丸四角形 72"/>
              <p:cNvSpPr/>
              <p:nvPr/>
            </p:nvSpPr>
            <p:spPr>
              <a:xfrm>
                <a:off x="2495765" y="6040674"/>
                <a:ext cx="1924837" cy="500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 smtClean="0">
                    <a:latin typeface="Microsoft YaHei" pitchFamily="34" charset="-122"/>
                    <a:ea typeface="Microsoft YaHei" pitchFamily="34" charset="-122"/>
                  </a:rPr>
                  <a:t>M</a:t>
                </a:r>
                <a:r>
                  <a:rPr kumimoji="1"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店运营服务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74" name="角丸四角形 73"/>
              <p:cNvSpPr/>
              <p:nvPr/>
            </p:nvSpPr>
            <p:spPr>
              <a:xfrm>
                <a:off x="9214482" y="6040674"/>
                <a:ext cx="2234845" cy="500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 smtClean="0">
                    <a:latin typeface="Microsoft YaHei" pitchFamily="34" charset="-122"/>
                    <a:ea typeface="Microsoft YaHei" pitchFamily="34" charset="-122"/>
                  </a:rPr>
                  <a:t>M</a:t>
                </a:r>
                <a:r>
                  <a:rPr kumimoji="1"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店供应链服务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75" name="角丸四角形 74"/>
              <p:cNvSpPr/>
              <p:nvPr/>
            </p:nvSpPr>
            <p:spPr>
              <a:xfrm>
                <a:off x="4679531" y="6040674"/>
                <a:ext cx="4276021" cy="500066"/>
              </a:xfrm>
              <a:prstGeom prst="roundRect">
                <a:avLst/>
              </a:prstGeom>
              <a:solidFill>
                <a:schemeClr val="lt1"/>
              </a:solidFill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solidFill>
                      <a:srgbClr val="6D7067"/>
                    </a:solidFill>
                    <a:latin typeface="Microsoft YaHei" pitchFamily="34" charset="-122"/>
                    <a:ea typeface="Microsoft YaHei" pitchFamily="34" charset="-122"/>
                  </a:rPr>
                  <a:t>品牌商</a:t>
                </a:r>
                <a:r>
                  <a:rPr lang="en-US" altLang="zh-CN" sz="1600" b="1" dirty="0" smtClean="0">
                    <a:solidFill>
                      <a:srgbClr val="6D7067"/>
                    </a:solidFill>
                    <a:latin typeface="Microsoft YaHei" pitchFamily="34" charset="-122"/>
                    <a:ea typeface="Microsoft YaHei" pitchFamily="34" charset="-122"/>
                  </a:rPr>
                  <a:t>/</a:t>
                </a:r>
                <a:r>
                  <a:rPr lang="zh-CN" altLang="en-US" sz="1600" b="1" dirty="0" smtClean="0">
                    <a:solidFill>
                      <a:srgbClr val="6D7067"/>
                    </a:solidFill>
                    <a:latin typeface="Microsoft YaHei" pitchFamily="34" charset="-122"/>
                    <a:ea typeface="Microsoft YaHei" pitchFamily="34" charset="-122"/>
                  </a:rPr>
                  <a:t>厂商</a:t>
                </a:r>
                <a:endParaRPr kumimoji="1" lang="ja-JP" altLang="en-US" sz="1600" b="1" dirty="0">
                  <a:solidFill>
                    <a:srgbClr val="6D7067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1166648" y="2528894"/>
                <a:ext cx="11025352" cy="571504"/>
              </a:xfrm>
              <a:prstGeom prst="rect">
                <a:avLst/>
              </a:prstGeom>
              <a:solidFill>
                <a:srgbClr val="BFE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grpSp>
            <p:nvGrpSpPr>
              <p:cNvPr id="6" name="グループ化 8"/>
              <p:cNvGrpSpPr/>
              <p:nvPr/>
            </p:nvGrpSpPr>
            <p:grpSpPr>
              <a:xfrm>
                <a:off x="1426461" y="2528894"/>
                <a:ext cx="9276509" cy="571504"/>
                <a:chOff x="1426461" y="2402766"/>
                <a:chExt cx="9276509" cy="571504"/>
              </a:xfrm>
            </p:grpSpPr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426461" y="2434298"/>
                  <a:ext cx="1261884" cy="52322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个人</a:t>
                  </a:r>
                  <a:r>
                    <a:rPr kumimoji="1" lang="en-US" altLang="zh-CN" sz="1200" dirty="0" smtClean="0">
                      <a:latin typeface="Microsoft YaHei" pitchFamily="34" charset="-122"/>
                      <a:ea typeface="Microsoft YaHei" pitchFamily="34" charset="-122"/>
                    </a:rPr>
                    <a:t>M</a:t>
                  </a:r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店</a:t>
                  </a:r>
                  <a:endParaRPr kumimoji="1" lang="en-US" altLang="zh-CN" sz="1200" dirty="0" smtClean="0">
                    <a:latin typeface="Microsoft YaHei" pitchFamily="34" charset="-122"/>
                    <a:ea typeface="Microsoft YaHei" pitchFamily="34" charset="-122"/>
                  </a:endParaRPr>
                </a:p>
                <a:p>
                  <a:pPr algn="ctr"/>
                  <a:r>
                    <a:rPr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（业余酬客）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4" name="角丸四角形 13"/>
                <p:cNvSpPr/>
                <p:nvPr/>
              </p:nvSpPr>
              <p:spPr>
                <a:xfrm>
                  <a:off x="2921138" y="240276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个人收藏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5" name="角丸四角形 14"/>
                <p:cNvSpPr/>
                <p:nvPr/>
              </p:nvSpPr>
              <p:spPr>
                <a:xfrm>
                  <a:off x="3930774" y="240276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个人收藏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6" name="角丸四角形 15"/>
                <p:cNvSpPr/>
                <p:nvPr/>
              </p:nvSpPr>
              <p:spPr>
                <a:xfrm>
                  <a:off x="4940410" y="240276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个人收藏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7" name="角丸四角形 16"/>
                <p:cNvSpPr/>
                <p:nvPr/>
              </p:nvSpPr>
              <p:spPr>
                <a:xfrm>
                  <a:off x="8978954" y="240276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个人收藏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8" name="角丸四角形 17"/>
                <p:cNvSpPr/>
                <p:nvPr/>
              </p:nvSpPr>
              <p:spPr>
                <a:xfrm>
                  <a:off x="6959682" y="240276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个人收藏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9" name="角丸四角形 18"/>
                <p:cNvSpPr/>
                <p:nvPr/>
              </p:nvSpPr>
              <p:spPr>
                <a:xfrm>
                  <a:off x="7969318" y="240276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个人收藏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20" name="角丸四角形 19"/>
                <p:cNvSpPr/>
                <p:nvPr/>
              </p:nvSpPr>
              <p:spPr>
                <a:xfrm>
                  <a:off x="5950046" y="240276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个人收藏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21" name="角丸四角形 20"/>
                <p:cNvSpPr/>
                <p:nvPr/>
              </p:nvSpPr>
              <p:spPr>
                <a:xfrm>
                  <a:off x="9988590" y="2402766"/>
                  <a:ext cx="714380" cy="57150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200" dirty="0" smtClean="0">
                      <a:latin typeface="Microsoft YaHei" pitchFamily="34" charset="-122"/>
                      <a:ea typeface="Microsoft YaHei" pitchFamily="34" charset="-122"/>
                    </a:rPr>
                    <a:t>个人收藏</a:t>
                  </a:r>
                  <a:endParaRPr kumimoji="1" lang="ja-JP" altLang="en-US" sz="1200" dirty="0"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grpSp>
              <p:nvGrpSpPr>
                <p:cNvPr id="8" name="グループ化 7"/>
                <p:cNvGrpSpPr/>
                <p:nvPr/>
              </p:nvGrpSpPr>
              <p:grpSpPr>
                <a:xfrm>
                  <a:off x="3635518" y="2588176"/>
                  <a:ext cx="228344" cy="152400"/>
                  <a:chOff x="10474626" y="584760"/>
                  <a:chExt cx="228344" cy="152400"/>
                </a:xfrm>
              </p:grpSpPr>
              <p:cxnSp>
                <p:nvCxnSpPr>
                  <p:cNvPr id="7" name="直線矢印コネクタ 6"/>
                  <p:cNvCxnSpPr/>
                  <p:nvPr/>
                </p:nvCxnSpPr>
                <p:spPr>
                  <a:xfrm>
                    <a:off x="10479886" y="5847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矢印コネクタ 77"/>
                  <p:cNvCxnSpPr/>
                  <p:nvPr/>
                </p:nvCxnSpPr>
                <p:spPr>
                  <a:xfrm flipH="1">
                    <a:off x="10474626" y="7371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グループ化 78"/>
                <p:cNvGrpSpPr/>
                <p:nvPr/>
              </p:nvGrpSpPr>
              <p:grpSpPr>
                <a:xfrm>
                  <a:off x="9745791" y="2588176"/>
                  <a:ext cx="228344" cy="152400"/>
                  <a:chOff x="10474626" y="584760"/>
                  <a:chExt cx="228344" cy="152400"/>
                </a:xfrm>
              </p:grpSpPr>
              <p:cxnSp>
                <p:nvCxnSpPr>
                  <p:cNvPr id="80" name="直線矢印コネクタ 79"/>
                  <p:cNvCxnSpPr/>
                  <p:nvPr/>
                </p:nvCxnSpPr>
                <p:spPr>
                  <a:xfrm>
                    <a:off x="10479886" y="5847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線矢印コネクタ 80"/>
                  <p:cNvCxnSpPr/>
                  <p:nvPr/>
                </p:nvCxnSpPr>
                <p:spPr>
                  <a:xfrm flipH="1">
                    <a:off x="10474626" y="7371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グループ化 84"/>
                <p:cNvGrpSpPr/>
                <p:nvPr/>
              </p:nvGrpSpPr>
              <p:grpSpPr>
                <a:xfrm>
                  <a:off x="7709034" y="2588176"/>
                  <a:ext cx="228344" cy="152400"/>
                  <a:chOff x="10474626" y="584760"/>
                  <a:chExt cx="228344" cy="152400"/>
                </a:xfrm>
              </p:grpSpPr>
              <p:cxnSp>
                <p:nvCxnSpPr>
                  <p:cNvPr id="86" name="直線矢印コネクタ 85"/>
                  <p:cNvCxnSpPr/>
                  <p:nvPr/>
                </p:nvCxnSpPr>
                <p:spPr>
                  <a:xfrm>
                    <a:off x="10479886" y="5847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矢印コネクタ 86"/>
                  <p:cNvCxnSpPr/>
                  <p:nvPr/>
                </p:nvCxnSpPr>
                <p:spPr>
                  <a:xfrm flipH="1">
                    <a:off x="10474626" y="7371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グループ化 90"/>
                <p:cNvGrpSpPr/>
                <p:nvPr/>
              </p:nvGrpSpPr>
              <p:grpSpPr>
                <a:xfrm>
                  <a:off x="4653897" y="2588176"/>
                  <a:ext cx="228344" cy="152400"/>
                  <a:chOff x="10474626" y="584760"/>
                  <a:chExt cx="228344" cy="152400"/>
                </a:xfrm>
              </p:grpSpPr>
              <p:cxnSp>
                <p:nvCxnSpPr>
                  <p:cNvPr id="92" name="直線矢印コネクタ 91"/>
                  <p:cNvCxnSpPr/>
                  <p:nvPr/>
                </p:nvCxnSpPr>
                <p:spPr>
                  <a:xfrm>
                    <a:off x="10479886" y="5847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線矢印コネクタ 92"/>
                  <p:cNvCxnSpPr/>
                  <p:nvPr/>
                </p:nvCxnSpPr>
                <p:spPr>
                  <a:xfrm flipH="1">
                    <a:off x="10474626" y="7371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グループ化 93"/>
                <p:cNvGrpSpPr/>
                <p:nvPr/>
              </p:nvGrpSpPr>
              <p:grpSpPr>
                <a:xfrm>
                  <a:off x="5672276" y="2588176"/>
                  <a:ext cx="228344" cy="152400"/>
                  <a:chOff x="10474626" y="584760"/>
                  <a:chExt cx="228344" cy="152400"/>
                </a:xfrm>
              </p:grpSpPr>
              <p:cxnSp>
                <p:nvCxnSpPr>
                  <p:cNvPr id="95" name="直線矢印コネクタ 94"/>
                  <p:cNvCxnSpPr/>
                  <p:nvPr/>
                </p:nvCxnSpPr>
                <p:spPr>
                  <a:xfrm>
                    <a:off x="10479886" y="5847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線矢印コネクタ 95"/>
                  <p:cNvCxnSpPr/>
                  <p:nvPr/>
                </p:nvCxnSpPr>
                <p:spPr>
                  <a:xfrm flipH="1">
                    <a:off x="10474626" y="7371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グループ化 96"/>
                <p:cNvGrpSpPr/>
                <p:nvPr/>
              </p:nvGrpSpPr>
              <p:grpSpPr>
                <a:xfrm>
                  <a:off x="6690655" y="2588176"/>
                  <a:ext cx="228344" cy="152400"/>
                  <a:chOff x="10474626" y="584760"/>
                  <a:chExt cx="228344" cy="152400"/>
                </a:xfrm>
              </p:grpSpPr>
              <p:cxnSp>
                <p:nvCxnSpPr>
                  <p:cNvPr id="98" name="直線矢印コネクタ 97"/>
                  <p:cNvCxnSpPr/>
                  <p:nvPr/>
                </p:nvCxnSpPr>
                <p:spPr>
                  <a:xfrm>
                    <a:off x="10479886" y="5847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矢印コネクタ 98"/>
                  <p:cNvCxnSpPr/>
                  <p:nvPr/>
                </p:nvCxnSpPr>
                <p:spPr>
                  <a:xfrm flipH="1">
                    <a:off x="10474626" y="7371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グループ化 99"/>
                <p:cNvGrpSpPr/>
                <p:nvPr/>
              </p:nvGrpSpPr>
              <p:grpSpPr>
                <a:xfrm>
                  <a:off x="8727413" y="2588176"/>
                  <a:ext cx="228344" cy="152400"/>
                  <a:chOff x="10474626" y="584760"/>
                  <a:chExt cx="228344" cy="152400"/>
                </a:xfrm>
              </p:grpSpPr>
              <p:cxnSp>
                <p:nvCxnSpPr>
                  <p:cNvPr id="101" name="直線矢印コネクタ 100"/>
                  <p:cNvCxnSpPr/>
                  <p:nvPr/>
                </p:nvCxnSpPr>
                <p:spPr>
                  <a:xfrm>
                    <a:off x="10479886" y="5847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線矢印コネクタ 101"/>
                  <p:cNvCxnSpPr/>
                  <p:nvPr/>
                </p:nvCxnSpPr>
                <p:spPr>
                  <a:xfrm flipH="1">
                    <a:off x="10474626" y="737160"/>
                    <a:ext cx="223084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3" name="正方形/長方形 102"/>
              <p:cNvSpPr/>
              <p:nvPr/>
            </p:nvSpPr>
            <p:spPr>
              <a:xfrm>
                <a:off x="1162257" y="3394028"/>
                <a:ext cx="11029744" cy="1531961"/>
              </a:xfrm>
              <a:prstGeom prst="rect">
                <a:avLst/>
              </a:prstGeom>
              <a:solidFill>
                <a:srgbClr val="7CD5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426461" y="3386883"/>
                <a:ext cx="1261884" cy="153196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kumimoji="1" lang="en-US" altLang="zh-CN" sz="1200" dirty="0" smtClean="0">
                    <a:latin typeface="Microsoft YaHei" pitchFamily="34" charset="-122"/>
                    <a:ea typeface="Microsoft YaHei" pitchFamily="34" charset="-122"/>
                  </a:rPr>
                  <a:t>M</a:t>
                </a:r>
                <a:r>
                  <a:rPr kumimoji="1"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店</a:t>
                </a:r>
                <a:r>
                  <a:rPr lang="en-US" altLang="zh-CN" sz="1200" dirty="0" smtClean="0">
                    <a:latin typeface="Microsoft YaHei" pitchFamily="34" charset="-122"/>
                    <a:ea typeface="Microsoft YaHei" pitchFamily="34" charset="-122"/>
                  </a:rPr>
                  <a:t>/</a:t>
                </a:r>
                <a:r>
                  <a:rPr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渠道</a:t>
                </a:r>
                <a:endParaRPr lang="en-US" altLang="zh-CN" sz="1200" dirty="0"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（职业酬客）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49" name="角丸四角形 48"/>
              <p:cNvSpPr/>
              <p:nvPr/>
            </p:nvSpPr>
            <p:spPr>
              <a:xfrm>
                <a:off x="2919600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大</a:t>
                </a:r>
                <a:r>
                  <a:rPr kumimoji="1" lang="en-US" altLang="zh-CN" sz="1200" dirty="0" smtClean="0">
                    <a:latin typeface="Microsoft YaHei" pitchFamily="34" charset="-122"/>
                    <a:ea typeface="Microsoft YaHei" pitchFamily="34" charset="-122"/>
                  </a:rPr>
                  <a:t>V/</a:t>
                </a:r>
                <a:r>
                  <a:rPr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专家杂</a:t>
                </a:r>
                <a:r>
                  <a:rPr kumimoji="1"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志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3527092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买手</a:t>
                </a:r>
                <a:r>
                  <a:rPr kumimoji="1" lang="en-US" altLang="zh-CN" sz="1200" dirty="0">
                    <a:latin typeface="Microsoft YaHei" pitchFamily="34" charset="-122"/>
                    <a:ea typeface="Microsoft YaHei" pitchFamily="34" charset="-122"/>
                  </a:rPr>
                  <a:t>/</a:t>
                </a:r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导游推荐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1" name="角丸四角形 50"/>
              <p:cNvSpPr/>
              <p:nvPr/>
            </p:nvSpPr>
            <p:spPr>
              <a:xfrm>
                <a:off x="4134584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电视</a:t>
                </a:r>
                <a:r>
                  <a:rPr kumimoji="1" lang="en-US" altLang="zh-CN" sz="1200" dirty="0" smtClean="0">
                    <a:latin typeface="Microsoft YaHei" pitchFamily="34" charset="-122"/>
                    <a:ea typeface="Microsoft YaHei" pitchFamily="34" charset="-122"/>
                  </a:rPr>
                  <a:t>/</a:t>
                </a:r>
                <a:r>
                  <a:rPr kumimoji="1"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广播节目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2" name="角丸四角形 51"/>
              <p:cNvSpPr/>
              <p:nvPr/>
            </p:nvSpPr>
            <p:spPr>
              <a:xfrm>
                <a:off x="4742076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影视播放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3" name="角丸四角形 52"/>
              <p:cNvSpPr/>
              <p:nvPr/>
            </p:nvSpPr>
            <p:spPr>
              <a:xfrm>
                <a:off x="5349568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虚拟零售</a:t>
                </a:r>
                <a:r>
                  <a:rPr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（百货）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4" name="角丸四角形 53"/>
              <p:cNvSpPr/>
              <p:nvPr/>
            </p:nvSpPr>
            <p:spPr>
              <a:xfrm>
                <a:off x="5957060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微商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5" name="角丸四角形 54"/>
              <p:cNvSpPr/>
              <p:nvPr/>
            </p:nvSpPr>
            <p:spPr>
              <a:xfrm>
                <a:off x="6564552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社区中心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6" name="角丸四角形 55"/>
              <p:cNvSpPr/>
              <p:nvPr/>
            </p:nvSpPr>
            <p:spPr>
              <a:xfrm>
                <a:off x="7172044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餐饮服务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7" name="角丸四角形 56"/>
              <p:cNvSpPr/>
              <p:nvPr/>
            </p:nvSpPr>
            <p:spPr>
              <a:xfrm>
                <a:off x="7779536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影视作品</a:t>
                </a:r>
                <a:endParaRPr kumimoji="1" lang="en-US" altLang="zh-CN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8" name="角丸四角形 57"/>
              <p:cNvSpPr/>
              <p:nvPr/>
            </p:nvSpPr>
            <p:spPr>
              <a:xfrm>
                <a:off x="8387028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媒体杂志</a:t>
                </a:r>
                <a:endParaRPr kumimoji="1" lang="en-US" altLang="zh-CN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8994520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实体店铺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>
                <a:off x="9602012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连锁会馆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>
                <a:off x="10209504" y="3386884"/>
                <a:ext cx="504000" cy="1531961"/>
              </a:xfrm>
              <a:prstGeom prst="roundRect">
                <a:avLst>
                  <a:gd name="adj" fmla="val 111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eaVert" rtlCol="0" anchor="t" anchorCtr="0"/>
              <a:lstStyle/>
              <a:p>
                <a:r>
                  <a:rPr kumimoji="1" lang="zh-CN" altLang="en-US" sz="1200" dirty="0">
                    <a:latin typeface="Microsoft YaHei" pitchFamily="34" charset="-122"/>
                    <a:ea typeface="Microsoft YaHei" pitchFamily="34" charset="-122"/>
                  </a:rPr>
                  <a:t>展会展厅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77" name="円柱 76"/>
              <p:cNvSpPr/>
              <p:nvPr/>
            </p:nvSpPr>
            <p:spPr>
              <a:xfrm>
                <a:off x="5940566" y="4524710"/>
                <a:ext cx="1733495" cy="57150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精准营销数据</a:t>
                </a:r>
                <a:endParaRPr kumimoji="1" lang="ja-JP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44" name="直角三角形 143"/>
              <p:cNvSpPr/>
              <p:nvPr/>
            </p:nvSpPr>
            <p:spPr>
              <a:xfrm rot="8140279">
                <a:off x="5093894" y="5941568"/>
                <a:ext cx="304364" cy="304364"/>
              </a:xfrm>
              <a:prstGeom prst="rtTriangle">
                <a:avLst/>
              </a:prstGeom>
              <a:solidFill>
                <a:srgbClr val="F8C35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/>
              </a:p>
            </p:txBody>
          </p:sp>
          <p:sp>
            <p:nvSpPr>
              <p:cNvPr id="145" name="直角三角形 144"/>
              <p:cNvSpPr/>
              <p:nvPr/>
            </p:nvSpPr>
            <p:spPr>
              <a:xfrm rot="18880110">
                <a:off x="8327626" y="5757424"/>
                <a:ext cx="303380" cy="305307"/>
              </a:xfrm>
              <a:prstGeom prst="rtTriangle">
                <a:avLst/>
              </a:prstGeom>
              <a:solidFill>
                <a:srgbClr val="F8C35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/>
              </a:p>
            </p:txBody>
          </p:sp>
          <p:grpSp>
            <p:nvGrpSpPr>
              <p:cNvPr id="27" name="グループ化 180"/>
              <p:cNvGrpSpPr/>
              <p:nvPr/>
            </p:nvGrpSpPr>
            <p:grpSpPr>
              <a:xfrm>
                <a:off x="6017352" y="2927896"/>
                <a:ext cx="4855564" cy="2596893"/>
                <a:chOff x="9700974" y="747472"/>
                <a:chExt cx="4110353" cy="2137974"/>
              </a:xfrm>
            </p:grpSpPr>
            <p:sp>
              <p:nvSpPr>
                <p:cNvPr id="165" name="椭圆 113"/>
                <p:cNvSpPr>
                  <a:spLocks noChangeAspect="1"/>
                </p:cNvSpPr>
                <p:nvPr/>
              </p:nvSpPr>
              <p:spPr>
                <a:xfrm>
                  <a:off x="9700974" y="1325829"/>
                  <a:ext cx="350436" cy="346030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66" name="椭圆 114"/>
                <p:cNvSpPr>
                  <a:spLocks noChangeAspect="1"/>
                </p:cNvSpPr>
                <p:nvPr/>
              </p:nvSpPr>
              <p:spPr>
                <a:xfrm>
                  <a:off x="10933899" y="1770551"/>
                  <a:ext cx="350436" cy="346030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67" name="椭圆 115"/>
                <p:cNvSpPr>
                  <a:spLocks noChangeAspect="1"/>
                </p:cNvSpPr>
                <p:nvPr/>
              </p:nvSpPr>
              <p:spPr>
                <a:xfrm>
                  <a:off x="10912701" y="877480"/>
                  <a:ext cx="257328" cy="254093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68" name="椭圆 116"/>
                <p:cNvSpPr>
                  <a:spLocks noChangeAspect="1"/>
                </p:cNvSpPr>
                <p:nvPr/>
              </p:nvSpPr>
              <p:spPr>
                <a:xfrm>
                  <a:off x="10980453" y="2631353"/>
                  <a:ext cx="257328" cy="254093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69" name="椭圆 117"/>
                <p:cNvSpPr>
                  <a:spLocks noChangeAspect="1"/>
                </p:cNvSpPr>
                <p:nvPr/>
              </p:nvSpPr>
              <p:spPr>
                <a:xfrm>
                  <a:off x="11320153" y="2169405"/>
                  <a:ext cx="322820" cy="318761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0" name="椭圆 118"/>
                <p:cNvSpPr>
                  <a:spLocks noChangeAspect="1"/>
                </p:cNvSpPr>
                <p:nvPr/>
              </p:nvSpPr>
              <p:spPr>
                <a:xfrm flipV="1">
                  <a:off x="11481563" y="1977647"/>
                  <a:ext cx="487763" cy="481628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1" name="椭圆 120"/>
                <p:cNvSpPr>
                  <a:spLocks noChangeAspect="1"/>
                </p:cNvSpPr>
                <p:nvPr/>
              </p:nvSpPr>
              <p:spPr>
                <a:xfrm>
                  <a:off x="11734879" y="2579208"/>
                  <a:ext cx="234447" cy="231499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2" name="椭圆 121"/>
                <p:cNvSpPr>
                  <a:spLocks noChangeAspect="1"/>
                </p:cNvSpPr>
                <p:nvPr/>
              </p:nvSpPr>
              <p:spPr>
                <a:xfrm>
                  <a:off x="12130736" y="2423966"/>
                  <a:ext cx="185474" cy="183142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3" name="椭圆 122"/>
                <p:cNvSpPr>
                  <a:spLocks noChangeAspect="1"/>
                </p:cNvSpPr>
                <p:nvPr/>
              </p:nvSpPr>
              <p:spPr>
                <a:xfrm>
                  <a:off x="12455037" y="2579208"/>
                  <a:ext cx="257328" cy="254093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4" name="椭圆 123"/>
                <p:cNvSpPr>
                  <a:spLocks noChangeAspect="1"/>
                </p:cNvSpPr>
                <p:nvPr/>
              </p:nvSpPr>
              <p:spPr>
                <a:xfrm>
                  <a:off x="12478339" y="2093525"/>
                  <a:ext cx="257328" cy="254093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5" name="椭圆 124"/>
                <p:cNvSpPr>
                  <a:spLocks noChangeAspect="1"/>
                </p:cNvSpPr>
                <p:nvPr/>
              </p:nvSpPr>
              <p:spPr>
                <a:xfrm>
                  <a:off x="12938412" y="1742627"/>
                  <a:ext cx="350436" cy="346030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6" name="椭圆 125"/>
                <p:cNvSpPr>
                  <a:spLocks noChangeAspect="1"/>
                </p:cNvSpPr>
                <p:nvPr/>
              </p:nvSpPr>
              <p:spPr>
                <a:xfrm>
                  <a:off x="12879169" y="1416742"/>
                  <a:ext cx="185474" cy="183142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7" name="椭圆 126"/>
                <p:cNvSpPr>
                  <a:spLocks noChangeAspect="1"/>
                </p:cNvSpPr>
                <p:nvPr/>
              </p:nvSpPr>
              <p:spPr>
                <a:xfrm>
                  <a:off x="12952220" y="1212464"/>
                  <a:ext cx="322820" cy="318761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8" name="椭圆 127"/>
                <p:cNvSpPr>
                  <a:spLocks noChangeAspect="1"/>
                </p:cNvSpPr>
                <p:nvPr/>
              </p:nvSpPr>
              <p:spPr>
                <a:xfrm>
                  <a:off x="13299104" y="1412456"/>
                  <a:ext cx="257328" cy="254093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9" name="椭圆 128"/>
                <p:cNvSpPr>
                  <a:spLocks noChangeAspect="1"/>
                </p:cNvSpPr>
                <p:nvPr/>
              </p:nvSpPr>
              <p:spPr>
                <a:xfrm>
                  <a:off x="13427768" y="961774"/>
                  <a:ext cx="383559" cy="378737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80" name="椭圆 129"/>
                <p:cNvSpPr>
                  <a:spLocks noChangeAspect="1"/>
                </p:cNvSpPr>
                <p:nvPr/>
              </p:nvSpPr>
              <p:spPr>
                <a:xfrm>
                  <a:off x="13380470" y="747472"/>
                  <a:ext cx="275993" cy="272523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28" name="グループ化 162"/>
              <p:cNvGrpSpPr/>
              <p:nvPr/>
            </p:nvGrpSpPr>
            <p:grpSpPr>
              <a:xfrm>
                <a:off x="2758218" y="2884479"/>
                <a:ext cx="4088138" cy="2677757"/>
                <a:chOff x="-1164701" y="380671"/>
                <a:chExt cx="3218505" cy="2023896"/>
              </a:xfrm>
            </p:grpSpPr>
            <p:sp>
              <p:nvSpPr>
                <p:cNvPr id="147" name="椭圆 98"/>
                <p:cNvSpPr>
                  <a:spLocks noChangeAspect="1"/>
                </p:cNvSpPr>
                <p:nvPr/>
              </p:nvSpPr>
              <p:spPr>
                <a:xfrm>
                  <a:off x="1837804" y="1568638"/>
                  <a:ext cx="216000" cy="213284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8" name="椭圆 99"/>
                <p:cNvSpPr>
                  <a:spLocks noChangeAspect="1"/>
                </p:cNvSpPr>
                <p:nvPr/>
              </p:nvSpPr>
              <p:spPr>
                <a:xfrm>
                  <a:off x="1402375" y="1587280"/>
                  <a:ext cx="350436" cy="346030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9" name="椭圆 100"/>
                <p:cNvSpPr>
                  <a:spLocks noChangeAspect="1"/>
                </p:cNvSpPr>
                <p:nvPr/>
              </p:nvSpPr>
              <p:spPr>
                <a:xfrm>
                  <a:off x="1158068" y="1527829"/>
                  <a:ext cx="257328" cy="254093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0" name="椭圆 101"/>
                <p:cNvSpPr>
                  <a:spLocks noChangeAspect="1"/>
                </p:cNvSpPr>
                <p:nvPr/>
              </p:nvSpPr>
              <p:spPr>
                <a:xfrm>
                  <a:off x="967703" y="1616940"/>
                  <a:ext cx="257328" cy="254093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1" name="椭圆 102"/>
                <p:cNvSpPr>
                  <a:spLocks noChangeAspect="1"/>
                </p:cNvSpPr>
                <p:nvPr/>
              </p:nvSpPr>
              <p:spPr>
                <a:xfrm>
                  <a:off x="1144183" y="1019345"/>
                  <a:ext cx="257328" cy="254093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2" name="椭圆 103"/>
                <p:cNvSpPr>
                  <a:spLocks noChangeAspect="1"/>
                </p:cNvSpPr>
                <p:nvPr/>
              </p:nvSpPr>
              <p:spPr>
                <a:xfrm>
                  <a:off x="1470445" y="380671"/>
                  <a:ext cx="229341" cy="226458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3" name="椭圆 104"/>
                <p:cNvSpPr>
                  <a:spLocks noChangeAspect="1"/>
                </p:cNvSpPr>
                <p:nvPr/>
              </p:nvSpPr>
              <p:spPr>
                <a:xfrm>
                  <a:off x="506868" y="1838830"/>
                  <a:ext cx="185474" cy="183142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4" name="椭圆 105"/>
                <p:cNvSpPr>
                  <a:spLocks noChangeAspect="1"/>
                </p:cNvSpPr>
                <p:nvPr/>
              </p:nvSpPr>
              <p:spPr>
                <a:xfrm>
                  <a:off x="20547" y="1500200"/>
                  <a:ext cx="185474" cy="183142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5" name="椭圆 106"/>
                <p:cNvSpPr>
                  <a:spLocks noChangeAspect="1"/>
                </p:cNvSpPr>
                <p:nvPr/>
              </p:nvSpPr>
              <p:spPr>
                <a:xfrm>
                  <a:off x="172205" y="1426630"/>
                  <a:ext cx="185474" cy="183142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6" name="椭圆 107"/>
                <p:cNvSpPr>
                  <a:spLocks noChangeAspect="1"/>
                </p:cNvSpPr>
                <p:nvPr/>
              </p:nvSpPr>
              <p:spPr>
                <a:xfrm>
                  <a:off x="-426510" y="2085806"/>
                  <a:ext cx="322820" cy="318761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7" name="椭圆 108"/>
                <p:cNvSpPr>
                  <a:spLocks noChangeAspect="1"/>
                </p:cNvSpPr>
                <p:nvPr/>
              </p:nvSpPr>
              <p:spPr>
                <a:xfrm>
                  <a:off x="-859329" y="1912292"/>
                  <a:ext cx="116165" cy="114704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8" name="椭圆 109"/>
                <p:cNvSpPr>
                  <a:spLocks noChangeAspect="1"/>
                </p:cNvSpPr>
                <p:nvPr/>
              </p:nvSpPr>
              <p:spPr>
                <a:xfrm>
                  <a:off x="-470596" y="1741106"/>
                  <a:ext cx="116165" cy="114704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9" name="椭圆 110"/>
                <p:cNvSpPr>
                  <a:spLocks noChangeAspect="1"/>
                </p:cNvSpPr>
                <p:nvPr/>
              </p:nvSpPr>
              <p:spPr>
                <a:xfrm>
                  <a:off x="-780343" y="864340"/>
                  <a:ext cx="285644" cy="282051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60" name="椭圆 111"/>
                <p:cNvSpPr>
                  <a:spLocks noChangeAspect="1"/>
                </p:cNvSpPr>
                <p:nvPr/>
              </p:nvSpPr>
              <p:spPr>
                <a:xfrm flipV="1">
                  <a:off x="-415633" y="488288"/>
                  <a:ext cx="487763" cy="481628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61" name="椭圆 112"/>
                <p:cNvSpPr>
                  <a:spLocks noChangeAspect="1"/>
                </p:cNvSpPr>
                <p:nvPr/>
              </p:nvSpPr>
              <p:spPr>
                <a:xfrm flipV="1">
                  <a:off x="-1164701" y="638392"/>
                  <a:ext cx="263032" cy="259724"/>
                </a:xfrm>
                <a:prstGeom prst="ellipse">
                  <a:avLst/>
                </a:prstGeom>
                <a:solidFill>
                  <a:srgbClr val="FF9B6C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29" name="グループ化 141"/>
              <p:cNvGrpSpPr/>
              <p:nvPr/>
            </p:nvGrpSpPr>
            <p:grpSpPr>
              <a:xfrm>
                <a:off x="6473151" y="2122339"/>
                <a:ext cx="701316" cy="416009"/>
                <a:chOff x="376777" y="4640358"/>
                <a:chExt cx="701316" cy="416009"/>
              </a:xfrm>
            </p:grpSpPr>
            <p:sp>
              <p:nvSpPr>
                <p:cNvPr id="141" name="直角三角形 140"/>
                <p:cNvSpPr/>
                <p:nvPr/>
              </p:nvSpPr>
              <p:spPr>
                <a:xfrm rot="18880110">
                  <a:off x="773750" y="4639394"/>
                  <a:ext cx="303380" cy="305307"/>
                </a:xfrm>
                <a:prstGeom prst="rtTriangle">
                  <a:avLst/>
                </a:prstGeom>
                <a:solidFill>
                  <a:srgbClr val="F8C354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sz="1600"/>
                </a:p>
              </p:txBody>
            </p:sp>
            <p:sp>
              <p:nvSpPr>
                <p:cNvPr id="140" name="直角三角形 139"/>
                <p:cNvSpPr/>
                <p:nvPr/>
              </p:nvSpPr>
              <p:spPr>
                <a:xfrm rot="8140279">
                  <a:off x="376777" y="4752003"/>
                  <a:ext cx="304364" cy="304364"/>
                </a:xfrm>
                <a:prstGeom prst="rtTriangle">
                  <a:avLst/>
                </a:prstGeom>
                <a:solidFill>
                  <a:srgbClr val="F8C354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zh-CN" altLang="en-US" sz="1600"/>
                </a:p>
              </p:txBody>
            </p:sp>
          </p:grpSp>
        </p:grpSp>
        <p:sp>
          <p:nvSpPr>
            <p:cNvPr id="130" name="下矢印 129"/>
            <p:cNvSpPr/>
            <p:nvPr/>
          </p:nvSpPr>
          <p:spPr>
            <a:xfrm>
              <a:off x="8013398" y="2091037"/>
              <a:ext cx="296839" cy="2932729"/>
            </a:xfrm>
            <a:prstGeom prst="downArrow">
              <a:avLst/>
            </a:prstGeom>
            <a:solidFill>
              <a:srgbClr val="6D7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grpSp>
          <p:nvGrpSpPr>
            <p:cNvPr id="30" name="グループ化 116"/>
            <p:cNvGrpSpPr/>
            <p:nvPr/>
          </p:nvGrpSpPr>
          <p:grpSpPr>
            <a:xfrm>
              <a:off x="8107234" y="2068396"/>
              <a:ext cx="631888" cy="783736"/>
              <a:chOff x="4181823" y="3965292"/>
              <a:chExt cx="2441442" cy="2663899"/>
            </a:xfrm>
          </p:grpSpPr>
          <p:grpSp>
            <p:nvGrpSpPr>
              <p:cNvPr id="31" name="组合 22"/>
              <p:cNvGrpSpPr/>
              <p:nvPr/>
            </p:nvGrpSpPr>
            <p:grpSpPr>
              <a:xfrm>
                <a:off x="4181823" y="3965292"/>
                <a:ext cx="2441442" cy="2663899"/>
                <a:chOff x="4300307" y="1521726"/>
                <a:chExt cx="4876800" cy="4876801"/>
              </a:xfrm>
            </p:grpSpPr>
            <p:pic>
              <p:nvPicPr>
                <p:cNvPr id="120" name="Picture 2" descr="iphone 苹果手机的音乐播放界面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0307" y="1521726"/>
                  <a:ext cx="4876800" cy="48768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1" name="矩形 24"/>
                <p:cNvSpPr/>
                <p:nvPr/>
              </p:nvSpPr>
              <p:spPr>
                <a:xfrm>
                  <a:off x="5974060" y="2361493"/>
                  <a:ext cx="1849294" cy="2627862"/>
                </a:xfrm>
                <a:prstGeom prst="rect">
                  <a:avLst/>
                </a:prstGeom>
                <a:solidFill>
                  <a:srgbClr val="16A0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</p:grpSp>
          <p:pic>
            <p:nvPicPr>
              <p:cNvPr id="119" name="图片 7" descr="首页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19743" y="4424006"/>
                <a:ext cx="925801" cy="1435441"/>
              </a:xfrm>
              <a:prstGeom prst="rect">
                <a:avLst/>
              </a:prstGeom>
            </p:spPr>
          </p:pic>
        </p:grpSp>
      </p:grpSp>
      <p:sp>
        <p:nvSpPr>
          <p:cNvPr id="122" name="文本框 63"/>
          <p:cNvSpPr txBox="1">
            <a:spLocks noChangeArrowheads="1"/>
          </p:cNvSpPr>
          <p:nvPr/>
        </p:nvSpPr>
        <p:spPr bwMode="auto">
          <a:xfrm>
            <a:off x="323851" y="303039"/>
            <a:ext cx="3602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2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kumimoji="0" lang="zh-CN" altLang="en-US" sz="2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店</a:t>
            </a:r>
            <a:r>
              <a:rPr kumimoji="0" lang="en-US" altLang="zh-CN" sz="2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kumimoji="0" lang="zh-CN" altLang="en-US" sz="2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无所不在价值传递</a:t>
            </a:r>
            <a:endParaRPr kumimoji="0" lang="zh-CN" altLang="en-US" sz="24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Line 86"/>
          <p:cNvSpPr>
            <a:spLocks noChangeShapeType="1"/>
          </p:cNvSpPr>
          <p:nvPr/>
        </p:nvSpPr>
        <p:spPr bwMode="auto">
          <a:xfrm>
            <a:off x="323852" y="836712"/>
            <a:ext cx="856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" name="矩形 61"/>
          <p:cNvSpPr/>
          <p:nvPr/>
        </p:nvSpPr>
        <p:spPr>
          <a:xfrm rot="2700000">
            <a:off x="4059406" y="752946"/>
            <a:ext cx="247208" cy="185406"/>
          </a:xfrm>
          <a:prstGeom prst="rect">
            <a:avLst/>
          </a:prstGeom>
          <a:solidFill>
            <a:srgbClr val="BFE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 rot="2700000">
            <a:off x="4321609" y="752946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 rot="2700000">
            <a:off x="4584996" y="752946"/>
            <a:ext cx="247208" cy="185406"/>
          </a:xfrm>
          <a:prstGeom prst="rect">
            <a:avLst/>
          </a:prstGeom>
          <a:solidFill>
            <a:srgbClr val="7CD5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 rot="2700000">
            <a:off x="4851044" y="752946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 rot="2700000">
            <a:off x="4323614" y="752946"/>
            <a:ext cx="247208" cy="185406"/>
          </a:xfrm>
          <a:prstGeom prst="rect">
            <a:avLst/>
          </a:prstGeom>
          <a:solidFill>
            <a:srgbClr val="F8C3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 rot="2700000">
            <a:off x="4848382" y="752946"/>
            <a:ext cx="247208" cy="185406"/>
          </a:xfrm>
          <a:prstGeom prst="rect">
            <a:avLst/>
          </a:prstGeom>
          <a:solidFill>
            <a:srgbClr val="FF9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17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8596" y="285728"/>
            <a:ext cx="6349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Microsoft YaHei" pitchFamily="34" charset="-122"/>
                <a:ea typeface="Microsoft YaHei" pitchFamily="34" charset="-122"/>
              </a:rPr>
              <a:t>“通乐</a:t>
            </a:r>
            <a:r>
              <a:rPr lang="en-US" altLang="zh-CN" sz="4400" dirty="0" smtClean="0">
                <a:latin typeface="Microsoft YaHei" pitchFamily="34" charset="-122"/>
                <a:ea typeface="Microsoft YaHei" pitchFamily="34" charset="-122"/>
              </a:rPr>
              <a:t>APP</a:t>
            </a:r>
            <a:r>
              <a:rPr lang="zh-CN" altLang="en-US" sz="4400" dirty="0" smtClean="0">
                <a:latin typeface="Microsoft YaHei" pitchFamily="34" charset="-122"/>
                <a:ea typeface="Microsoft YaHei" pitchFamily="34" charset="-122"/>
              </a:rPr>
              <a:t>”（通用版）</a:t>
            </a:r>
            <a:endParaRPr kumimoji="1" lang="ja-JP" altLang="en-US" sz="4400" dirty="0"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3010" y="1274916"/>
            <a:ext cx="3645000" cy="0"/>
          </a:xfrm>
          <a:prstGeom prst="line">
            <a:avLst/>
          </a:prstGeom>
          <a:ln w="12700">
            <a:solidFill>
              <a:srgbClr val="2F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366318" y="1274916"/>
            <a:ext cx="3645000" cy="0"/>
          </a:xfrm>
          <a:prstGeom prst="line">
            <a:avLst/>
          </a:prstGeom>
          <a:ln w="12700">
            <a:solidFill>
              <a:srgbClr val="2F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 rot="2700000">
            <a:off x="4059406" y="1182213"/>
            <a:ext cx="247208" cy="185406"/>
          </a:xfrm>
          <a:prstGeom prst="rect">
            <a:avLst/>
          </a:prstGeom>
          <a:solidFill>
            <a:srgbClr val="BFE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2700000">
            <a:off x="4321609" y="1182213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4584996" y="1182213"/>
            <a:ext cx="247208" cy="185406"/>
          </a:xfrm>
          <a:prstGeom prst="rect">
            <a:avLst/>
          </a:prstGeom>
          <a:solidFill>
            <a:srgbClr val="7CD5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4851044" y="1182213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4323614" y="1182213"/>
            <a:ext cx="247208" cy="185406"/>
          </a:xfrm>
          <a:prstGeom prst="rect">
            <a:avLst/>
          </a:prstGeom>
          <a:solidFill>
            <a:srgbClr val="F8C3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4848382" y="1182213"/>
            <a:ext cx="247208" cy="185406"/>
          </a:xfrm>
          <a:prstGeom prst="rect">
            <a:avLst/>
          </a:prstGeom>
          <a:solidFill>
            <a:srgbClr val="FF9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5002784" y="2594438"/>
            <a:ext cx="4141216" cy="385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眼观六路、</a:t>
            </a:r>
            <a:r>
              <a:rPr kumimoji="0" lang="zh-CN" alt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  耳听八方</a:t>
            </a:r>
            <a:endParaRPr kumimoji="0" lang="en-US" altLang="zh-CN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kumimoji="0" lang="zh-CN" altLang="en-US" dirty="0" smtClean="0">
                <a:latin typeface="Microsoft YaHei" pitchFamily="34" charset="-122"/>
                <a:ea typeface="Microsoft YaHei" pitchFamily="34" charset="-122"/>
              </a:rPr>
              <a:t>信息收集：线上线下</a:t>
            </a:r>
            <a:endParaRPr kumimoji="0" lang="en-US" altLang="zh-CN" dirty="0" smtClean="0">
              <a:latin typeface="Microsoft YaHei" pitchFamily="34" charset="-122"/>
              <a:ea typeface="Microsoft YaHei" pitchFamily="34" charset="-122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kumimoji="0" lang="zh-CN" altLang="en-US" baseline="0" dirty="0" smtClean="0">
                <a:latin typeface="Microsoft YaHei" pitchFamily="34" charset="-122"/>
                <a:ea typeface="Microsoft YaHei" pitchFamily="34" charset="-122"/>
              </a:rPr>
              <a:t>信息传递：四通八达</a:t>
            </a:r>
            <a:endParaRPr kumimoji="0" lang="en-US" altLang="zh-CN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baseline="0" dirty="0" smtClean="0">
                <a:latin typeface="Microsoft YaHei" pitchFamily="34" charset="-122"/>
                <a:ea typeface="Microsoft YaHei" pitchFamily="34" charset="-122"/>
              </a:rPr>
              <a:t>关注“</a:t>
            </a:r>
            <a:r>
              <a:rPr kumimoji="0" lang="en-US" altLang="zh-CN" baseline="0" dirty="0" smtClean="0">
                <a:latin typeface="Microsoft YaHei" pitchFamily="34" charset="-122"/>
                <a:ea typeface="Microsoft YaHei" pitchFamily="34" charset="-122"/>
              </a:rPr>
              <a:t>M</a:t>
            </a:r>
            <a:r>
              <a:rPr kumimoji="0" lang="zh-CN" altLang="en-US" baseline="0" dirty="0" smtClean="0">
                <a:latin typeface="Microsoft YaHei" pitchFamily="34" charset="-122"/>
                <a:ea typeface="Microsoft YaHei" pitchFamily="34" charset="-122"/>
              </a:rPr>
              <a:t>店”（品牌商、服务商）</a:t>
            </a:r>
            <a:endParaRPr kumimoji="0" lang="en-US" altLang="zh-CN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关注“大</a:t>
            </a:r>
            <a:r>
              <a:rPr kumimoji="0" lang="en-US" altLang="zh-CN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V</a:t>
            </a:r>
            <a:r>
              <a:rPr kumimoji="0" lang="zh-CN" alt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”</a:t>
            </a:r>
            <a:r>
              <a:rPr kumimoji="0" lang="en-US" altLang="zh-CN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/</a:t>
            </a:r>
            <a:r>
              <a:rPr kumimoji="0" lang="zh-CN" alt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“买手”（渠道）</a:t>
            </a:r>
            <a:endParaRPr kumimoji="0" lang="en-US" altLang="zh-CN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baseline="0" dirty="0" smtClean="0">
                <a:latin typeface="Microsoft YaHei" pitchFamily="34" charset="-122"/>
                <a:ea typeface="Microsoft YaHei" pitchFamily="34" charset="-122"/>
              </a:rPr>
              <a:t>我的“收藏”</a:t>
            </a:r>
            <a:r>
              <a:rPr kumimoji="0" lang="zh-CN" altLang="en-US" dirty="0" smtClean="0">
                <a:latin typeface="Microsoft YaHei" pitchFamily="34" charset="-122"/>
                <a:ea typeface="Microsoft YaHei" pitchFamily="34" charset="-122"/>
              </a:rPr>
              <a:t>就是“</a:t>
            </a:r>
            <a:r>
              <a:rPr kumimoji="0" lang="zh-CN" altLang="en-US" baseline="0" dirty="0" smtClean="0">
                <a:latin typeface="Microsoft YaHei" pitchFamily="34" charset="-122"/>
                <a:ea typeface="Microsoft YaHei" pitchFamily="34" charset="-122"/>
              </a:rPr>
              <a:t>我的</a:t>
            </a:r>
            <a:r>
              <a:rPr kumimoji="0" lang="en-US" altLang="zh-CN" baseline="0" dirty="0" smtClean="0">
                <a:latin typeface="Microsoft YaHei" pitchFamily="34" charset="-122"/>
                <a:ea typeface="Microsoft YaHei" pitchFamily="34" charset="-122"/>
              </a:rPr>
              <a:t>M</a:t>
            </a:r>
            <a:r>
              <a:rPr kumimoji="0" lang="zh-CN" altLang="en-US" baseline="0" dirty="0" smtClean="0">
                <a:latin typeface="Microsoft YaHei" pitchFamily="34" charset="-122"/>
                <a:ea typeface="Microsoft YaHei" pitchFamily="34" charset="-122"/>
              </a:rPr>
              <a:t>店”</a:t>
            </a:r>
            <a:endParaRPr kumimoji="0" lang="en-US" altLang="zh-CN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YaHei" pitchFamily="34" charset="-122"/>
                <a:ea typeface="Microsoft YaHei" pitchFamily="34" charset="-122"/>
              </a:rPr>
              <a:t>人人是“酬客”、时时在传播</a:t>
            </a:r>
            <a:endParaRPr kumimoji="0" lang="en-US" altLang="zh-CN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dirty="0" smtClean="0">
                <a:latin typeface="Microsoft YaHei" pitchFamily="34" charset="-122"/>
                <a:ea typeface="Microsoft YaHei" pitchFamily="34" charset="-122"/>
              </a:rPr>
              <a:t>“</a:t>
            </a:r>
            <a:r>
              <a:rPr kumimoji="0" lang="en-US" altLang="zh-CN" dirty="0" smtClean="0">
                <a:latin typeface="Microsoft YaHei" pitchFamily="34" charset="-122"/>
                <a:ea typeface="Microsoft YaHei" pitchFamily="34" charset="-122"/>
              </a:rPr>
              <a:t>M</a:t>
            </a:r>
            <a:r>
              <a:rPr kumimoji="0" lang="zh-CN" altLang="en-US" dirty="0" smtClean="0">
                <a:latin typeface="Microsoft YaHei" pitchFamily="34" charset="-122"/>
                <a:ea typeface="Microsoft YaHei" pitchFamily="34" charset="-122"/>
              </a:rPr>
              <a:t>店”无所不在、实现</a:t>
            </a:r>
            <a:r>
              <a:rPr kumimoji="0" lang="en-US" altLang="zh-CN" dirty="0" smtClean="0">
                <a:latin typeface="Microsoft YaHei" pitchFamily="34" charset="-122"/>
                <a:ea typeface="Microsoft YaHei" pitchFamily="34" charset="-122"/>
              </a:rPr>
              <a:t>P2P</a:t>
            </a:r>
            <a:r>
              <a:rPr kumimoji="0" lang="zh-CN" altLang="en-US" dirty="0" smtClean="0">
                <a:latin typeface="Microsoft YaHei" pitchFamily="34" charset="-122"/>
                <a:ea typeface="Microsoft YaHei" pitchFamily="34" charset="-122"/>
              </a:rPr>
              <a:t>交易</a:t>
            </a:r>
            <a:endParaRPr kumimoji="0" lang="en-US" altLang="zh-CN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88" name="Picture 3" descr="F:\750+ Win Phone和Win 8 图标，png格式\light\appbar.cursor.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1690858" y="4614644"/>
            <a:ext cx="488360" cy="6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" descr="F:\750+ Win Phone和Win 8 图标，png格式\light\appbar.cursor.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4792">
            <a:off x="2337261" y="4614644"/>
            <a:ext cx="488360" cy="6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" descr="F:\750+ Win Phone和Win 8 图标，png格式\light\appbar.cursor.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37696">
            <a:off x="2337261" y="4143418"/>
            <a:ext cx="488360" cy="6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" descr="F:\750+ Win Phone和Win 8 图标，png格式\light\appbar.cursor.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2325436" y="3672191"/>
            <a:ext cx="488360" cy="6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F:\750+ Win Phone和Win 8 图标，png格式\light\appbar.cursor.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0000">
            <a:off x="2349085" y="3200964"/>
            <a:ext cx="488360" cy="6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" y="3212060"/>
            <a:ext cx="4303829" cy="1438030"/>
          </a:xfrm>
          <a:prstGeom prst="rect">
            <a:avLst/>
          </a:prstGeom>
          <a:solidFill>
            <a:srgbClr val="7CD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42"/>
          <p:cNvGrpSpPr/>
          <p:nvPr/>
        </p:nvGrpSpPr>
        <p:grpSpPr>
          <a:xfrm>
            <a:off x="96774" y="1864214"/>
            <a:ext cx="3903721" cy="4762306"/>
            <a:chOff x="4181823" y="3965292"/>
            <a:chExt cx="2441442" cy="2663899"/>
          </a:xfrm>
        </p:grpSpPr>
        <p:grpSp>
          <p:nvGrpSpPr>
            <p:cNvPr id="6" name="组合 22"/>
            <p:cNvGrpSpPr/>
            <p:nvPr/>
          </p:nvGrpSpPr>
          <p:grpSpPr>
            <a:xfrm>
              <a:off x="4181823" y="3965292"/>
              <a:ext cx="2441442" cy="2663899"/>
              <a:chOff x="4300307" y="1521726"/>
              <a:chExt cx="4876800" cy="4876801"/>
            </a:xfrm>
          </p:grpSpPr>
          <p:pic>
            <p:nvPicPr>
              <p:cNvPr id="47" name="Picture 2" descr="iphone 苹果手机的音乐播放界面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0307" y="1521726"/>
                <a:ext cx="4876800" cy="4876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矩形 24"/>
              <p:cNvSpPr/>
              <p:nvPr/>
            </p:nvSpPr>
            <p:spPr>
              <a:xfrm>
                <a:off x="5974060" y="2361493"/>
                <a:ext cx="1849294" cy="2627862"/>
              </a:xfrm>
              <a:prstGeom prst="rect">
                <a:avLst/>
              </a:prstGeom>
              <a:solidFill>
                <a:srgbClr val="16A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6" name="图片 7" descr="首页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9743" y="4424006"/>
              <a:ext cx="925801" cy="1435441"/>
            </a:xfrm>
            <a:prstGeom prst="rect">
              <a:avLst/>
            </a:prstGeom>
          </p:spPr>
        </p:pic>
      </p:grpSp>
      <p:sp>
        <p:nvSpPr>
          <p:cNvPr id="4" name="正方形/長方形 3"/>
          <p:cNvSpPr/>
          <p:nvPr/>
        </p:nvSpPr>
        <p:spPr>
          <a:xfrm>
            <a:off x="3251638" y="2011096"/>
            <a:ext cx="5892362" cy="180000"/>
          </a:xfrm>
          <a:prstGeom prst="rect">
            <a:avLst/>
          </a:prstGeom>
          <a:solidFill>
            <a:srgbClr val="FF9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767727" y="2191096"/>
            <a:ext cx="193359" cy="1020964"/>
          </a:xfrm>
          <a:prstGeom prst="rect">
            <a:avLst/>
          </a:prstGeom>
          <a:solidFill>
            <a:srgbClr val="F8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12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25" name="矩形 35"/>
          <p:cNvSpPr>
            <a:spLocks noChangeAspect="1"/>
          </p:cNvSpPr>
          <p:nvPr/>
        </p:nvSpPr>
        <p:spPr>
          <a:xfrm flipH="1">
            <a:off x="-2" y="3545487"/>
            <a:ext cx="2635323" cy="3324836"/>
          </a:xfrm>
          <a:custGeom>
            <a:avLst/>
            <a:gdLst>
              <a:gd name="connsiteX0" fmla="*/ 0 w 2123728"/>
              <a:gd name="connsiteY0" fmla="*/ 0 h 1850054"/>
              <a:gd name="connsiteX1" fmla="*/ 2123728 w 2123728"/>
              <a:gd name="connsiteY1" fmla="*/ 0 h 1850054"/>
              <a:gd name="connsiteX2" fmla="*/ 2123728 w 2123728"/>
              <a:gd name="connsiteY2" fmla="*/ 1850054 h 1850054"/>
              <a:gd name="connsiteX3" fmla="*/ 0 w 2123728"/>
              <a:gd name="connsiteY3" fmla="*/ 1850054 h 1850054"/>
              <a:gd name="connsiteX4" fmla="*/ 0 w 2123728"/>
              <a:gd name="connsiteY4" fmla="*/ 0 h 1850054"/>
              <a:gd name="connsiteX0" fmla="*/ 0 w 3778357"/>
              <a:gd name="connsiteY0" fmla="*/ 598714 h 1850054"/>
              <a:gd name="connsiteX1" fmla="*/ 3778357 w 3778357"/>
              <a:gd name="connsiteY1" fmla="*/ 0 h 1850054"/>
              <a:gd name="connsiteX2" fmla="*/ 3778357 w 3778357"/>
              <a:gd name="connsiteY2" fmla="*/ 1850054 h 1850054"/>
              <a:gd name="connsiteX3" fmla="*/ 1654629 w 3778357"/>
              <a:gd name="connsiteY3" fmla="*/ 1850054 h 1850054"/>
              <a:gd name="connsiteX4" fmla="*/ 0 w 3778357"/>
              <a:gd name="connsiteY4" fmla="*/ 598714 h 1850054"/>
              <a:gd name="connsiteX0" fmla="*/ 0 w 3778357"/>
              <a:gd name="connsiteY0" fmla="*/ 1415142 h 2666482"/>
              <a:gd name="connsiteX1" fmla="*/ 3778357 w 3778357"/>
              <a:gd name="connsiteY1" fmla="*/ 0 h 2666482"/>
              <a:gd name="connsiteX2" fmla="*/ 3778357 w 3778357"/>
              <a:gd name="connsiteY2" fmla="*/ 2666482 h 2666482"/>
              <a:gd name="connsiteX3" fmla="*/ 1654629 w 3778357"/>
              <a:gd name="connsiteY3" fmla="*/ 2666482 h 2666482"/>
              <a:gd name="connsiteX4" fmla="*/ 0 w 3778357"/>
              <a:gd name="connsiteY4" fmla="*/ 1415142 h 2666482"/>
              <a:gd name="connsiteX0" fmla="*/ 0 w 3778357"/>
              <a:gd name="connsiteY0" fmla="*/ 1415142 h 2666482"/>
              <a:gd name="connsiteX1" fmla="*/ 3778357 w 3778357"/>
              <a:gd name="connsiteY1" fmla="*/ 0 h 2666482"/>
              <a:gd name="connsiteX2" fmla="*/ 3778357 w 3778357"/>
              <a:gd name="connsiteY2" fmla="*/ 2666482 h 2666482"/>
              <a:gd name="connsiteX3" fmla="*/ 1447800 w 3778357"/>
              <a:gd name="connsiteY3" fmla="*/ 2655597 h 2666482"/>
              <a:gd name="connsiteX4" fmla="*/ 0 w 3778357"/>
              <a:gd name="connsiteY4" fmla="*/ 1415142 h 266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357" h="2666482">
                <a:moveTo>
                  <a:pt x="0" y="1415142"/>
                </a:moveTo>
                <a:lnTo>
                  <a:pt x="3778357" y="0"/>
                </a:lnTo>
                <a:lnTo>
                  <a:pt x="3778357" y="2666482"/>
                </a:lnTo>
                <a:lnTo>
                  <a:pt x="1447800" y="2655597"/>
                </a:lnTo>
                <a:lnTo>
                  <a:pt x="0" y="14151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35"/>
          <p:cNvSpPr/>
          <p:nvPr/>
        </p:nvSpPr>
        <p:spPr>
          <a:xfrm>
            <a:off x="5918896" y="3574306"/>
            <a:ext cx="3225104" cy="3299461"/>
          </a:xfrm>
          <a:custGeom>
            <a:avLst/>
            <a:gdLst>
              <a:gd name="connsiteX0" fmla="*/ 0 w 2123728"/>
              <a:gd name="connsiteY0" fmla="*/ 0 h 1850054"/>
              <a:gd name="connsiteX1" fmla="*/ 2123728 w 2123728"/>
              <a:gd name="connsiteY1" fmla="*/ 0 h 1850054"/>
              <a:gd name="connsiteX2" fmla="*/ 2123728 w 2123728"/>
              <a:gd name="connsiteY2" fmla="*/ 1850054 h 1850054"/>
              <a:gd name="connsiteX3" fmla="*/ 0 w 2123728"/>
              <a:gd name="connsiteY3" fmla="*/ 1850054 h 1850054"/>
              <a:gd name="connsiteX4" fmla="*/ 0 w 2123728"/>
              <a:gd name="connsiteY4" fmla="*/ 0 h 1850054"/>
              <a:gd name="connsiteX0" fmla="*/ 0 w 3778357"/>
              <a:gd name="connsiteY0" fmla="*/ 598714 h 1850054"/>
              <a:gd name="connsiteX1" fmla="*/ 3778357 w 3778357"/>
              <a:gd name="connsiteY1" fmla="*/ 0 h 1850054"/>
              <a:gd name="connsiteX2" fmla="*/ 3778357 w 3778357"/>
              <a:gd name="connsiteY2" fmla="*/ 1850054 h 1850054"/>
              <a:gd name="connsiteX3" fmla="*/ 1654629 w 3778357"/>
              <a:gd name="connsiteY3" fmla="*/ 1850054 h 1850054"/>
              <a:gd name="connsiteX4" fmla="*/ 0 w 3778357"/>
              <a:gd name="connsiteY4" fmla="*/ 598714 h 1850054"/>
              <a:gd name="connsiteX0" fmla="*/ 0 w 3778357"/>
              <a:gd name="connsiteY0" fmla="*/ 1415142 h 2666482"/>
              <a:gd name="connsiteX1" fmla="*/ 3778357 w 3778357"/>
              <a:gd name="connsiteY1" fmla="*/ 0 h 2666482"/>
              <a:gd name="connsiteX2" fmla="*/ 3778357 w 3778357"/>
              <a:gd name="connsiteY2" fmla="*/ 2666482 h 2666482"/>
              <a:gd name="connsiteX3" fmla="*/ 1654629 w 3778357"/>
              <a:gd name="connsiteY3" fmla="*/ 2666482 h 2666482"/>
              <a:gd name="connsiteX4" fmla="*/ 0 w 3778357"/>
              <a:gd name="connsiteY4" fmla="*/ 1415142 h 2666482"/>
              <a:gd name="connsiteX0" fmla="*/ 0 w 3778357"/>
              <a:gd name="connsiteY0" fmla="*/ 1415142 h 2666482"/>
              <a:gd name="connsiteX1" fmla="*/ 3778357 w 3778357"/>
              <a:gd name="connsiteY1" fmla="*/ 0 h 2666482"/>
              <a:gd name="connsiteX2" fmla="*/ 3778357 w 3778357"/>
              <a:gd name="connsiteY2" fmla="*/ 2666482 h 2666482"/>
              <a:gd name="connsiteX3" fmla="*/ 1447800 w 3778357"/>
              <a:gd name="connsiteY3" fmla="*/ 2655597 h 2666482"/>
              <a:gd name="connsiteX4" fmla="*/ 0 w 3778357"/>
              <a:gd name="connsiteY4" fmla="*/ 1415142 h 266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357" h="2666482">
                <a:moveTo>
                  <a:pt x="0" y="1415142"/>
                </a:moveTo>
                <a:lnTo>
                  <a:pt x="3778357" y="0"/>
                </a:lnTo>
                <a:lnTo>
                  <a:pt x="3778357" y="2666482"/>
                </a:lnTo>
                <a:lnTo>
                  <a:pt x="1447800" y="2655597"/>
                </a:lnTo>
                <a:lnTo>
                  <a:pt x="0" y="141514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23"/>
          <p:cNvCxnSpPr/>
          <p:nvPr/>
        </p:nvCxnSpPr>
        <p:spPr>
          <a:xfrm>
            <a:off x="133010" y="1274916"/>
            <a:ext cx="3645000" cy="0"/>
          </a:xfrm>
          <a:prstGeom prst="line">
            <a:avLst/>
          </a:prstGeom>
          <a:ln w="12700">
            <a:solidFill>
              <a:srgbClr val="2F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25"/>
          <p:cNvCxnSpPr/>
          <p:nvPr/>
        </p:nvCxnSpPr>
        <p:spPr>
          <a:xfrm>
            <a:off x="5366318" y="1274916"/>
            <a:ext cx="3645000" cy="0"/>
          </a:xfrm>
          <a:prstGeom prst="line">
            <a:avLst/>
          </a:prstGeom>
          <a:ln w="12700">
            <a:solidFill>
              <a:srgbClr val="2F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1"/>
          <p:cNvSpPr/>
          <p:nvPr/>
        </p:nvSpPr>
        <p:spPr>
          <a:xfrm rot="2700000">
            <a:off x="4059406" y="1182213"/>
            <a:ext cx="247208" cy="185406"/>
          </a:xfrm>
          <a:prstGeom prst="rect">
            <a:avLst/>
          </a:prstGeom>
          <a:solidFill>
            <a:srgbClr val="BFE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64"/>
          <p:cNvSpPr/>
          <p:nvPr/>
        </p:nvSpPr>
        <p:spPr>
          <a:xfrm rot="2700000">
            <a:off x="4321609" y="1182213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5"/>
          <p:cNvSpPr/>
          <p:nvPr/>
        </p:nvSpPr>
        <p:spPr>
          <a:xfrm rot="2700000">
            <a:off x="4584996" y="1182213"/>
            <a:ext cx="247208" cy="185406"/>
          </a:xfrm>
          <a:prstGeom prst="rect">
            <a:avLst/>
          </a:prstGeom>
          <a:solidFill>
            <a:srgbClr val="7CD5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66"/>
          <p:cNvSpPr/>
          <p:nvPr/>
        </p:nvSpPr>
        <p:spPr>
          <a:xfrm rot="2700000">
            <a:off x="4851044" y="1182213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67"/>
          <p:cNvSpPr/>
          <p:nvPr/>
        </p:nvSpPr>
        <p:spPr>
          <a:xfrm rot="2700000">
            <a:off x="4323614" y="1182213"/>
            <a:ext cx="247208" cy="185406"/>
          </a:xfrm>
          <a:prstGeom prst="rect">
            <a:avLst/>
          </a:prstGeom>
          <a:solidFill>
            <a:srgbClr val="F8C3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68"/>
          <p:cNvSpPr/>
          <p:nvPr/>
        </p:nvSpPr>
        <p:spPr>
          <a:xfrm rot="2700000">
            <a:off x="4848382" y="1182213"/>
            <a:ext cx="247208" cy="185406"/>
          </a:xfrm>
          <a:prstGeom prst="rect">
            <a:avLst/>
          </a:prstGeom>
          <a:solidFill>
            <a:srgbClr val="FF9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63"/>
          <p:cNvSpPr txBox="1"/>
          <p:nvPr/>
        </p:nvSpPr>
        <p:spPr>
          <a:xfrm>
            <a:off x="642910" y="343895"/>
            <a:ext cx="6795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Microsoft YaHei" pitchFamily="34" charset="-122"/>
                <a:ea typeface="Microsoft YaHei" pitchFamily="34" charset="-122"/>
                <a:cs typeface="メイリオ" pitchFamily="50" charset="-128"/>
              </a:rPr>
              <a:t>酬众模式的实现技术：</a:t>
            </a:r>
            <a:r>
              <a:rPr lang="en-US" altLang="zh-CN" sz="3200" b="1" dirty="0">
                <a:latin typeface="Microsoft YaHei" pitchFamily="34" charset="-122"/>
                <a:ea typeface="Microsoft YaHei" pitchFamily="34" charset="-122"/>
                <a:cs typeface="メイリオ" pitchFamily="50" charset="-128"/>
              </a:rPr>
              <a:t>OTO</a:t>
            </a:r>
            <a:r>
              <a:rPr lang="zh-CN" altLang="en-US" sz="3200" b="1" dirty="0">
                <a:latin typeface="Microsoft YaHei" pitchFamily="34" charset="-122"/>
                <a:ea typeface="Microsoft YaHei" pitchFamily="34" charset="-122"/>
                <a:cs typeface="メイリオ" pitchFamily="50" charset="-128"/>
              </a:rPr>
              <a:t>创新技术</a:t>
            </a:r>
            <a:endParaRPr lang="en-US" altLang="ja-JP" sz="3200" b="1" dirty="0">
              <a:latin typeface="Microsoft YaHei" pitchFamily="34" charset="-122"/>
              <a:ea typeface="Microsoft YaHei" pitchFamily="34" charset="-122"/>
              <a:cs typeface="メイリオ" pitchFamily="50" charset="-128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334056" y="1500174"/>
            <a:ext cx="4166506" cy="1571636"/>
          </a:xfrm>
          <a:prstGeom prst="rect">
            <a:avLst/>
          </a:prstGeom>
          <a:solidFill>
            <a:srgbClr val="F8C35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4000" indent="-342900" algn="l">
              <a:lnSpc>
                <a:spcPct val="150000"/>
              </a:lnSpc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kumimoji="0" lang="en-US" altLang="ja-JP" sz="1600" dirty="0">
                <a:latin typeface="微软雅黑" panose="020B0503020204020204" pitchFamily="34" charset="-122"/>
                <a:ea typeface="微软雅黑" panose="020B0503020204020204" pitchFamily="34" charset="-122"/>
                <a:cs typeface="メイリオ" panose="020B0604030504040204" pitchFamily="50" charset="-128"/>
              </a:rPr>
              <a:t>OTO</a:t>
            </a: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メイリオ" panose="020B0604030504040204" pitchFamily="50" charset="-128"/>
              </a:rPr>
              <a:t>创新技术实现行为的数据化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メイリオ" panose="020B0604030504040204" pitchFamily="50" charset="-128"/>
            </a:endParaRPr>
          </a:p>
          <a:p>
            <a:pPr marL="504000" indent="-342900">
              <a:lnSpc>
                <a:spcPct val="150000"/>
              </a:lnSpc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メイリオ" panose="020B0604030504040204" pitchFamily="50" charset="-128"/>
              </a:rPr>
              <a:t>通过行为实现商业活动跨平台多环节的协同量化</a:t>
            </a:r>
            <a:endParaRPr kumimoji="0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メイリオ" panose="020B0604030504040204" pitchFamily="50" charset="-128"/>
            </a:endParaRPr>
          </a:p>
          <a:p>
            <a:pPr marL="504000" indent="-342900">
              <a:lnSpc>
                <a:spcPct val="150000"/>
              </a:lnSpc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kumimoji="0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メイリオ" panose="020B0604030504040204" pitchFamily="50" charset="-128"/>
              </a:rPr>
              <a:t>从而能够实现协作式后付费的酬众模式</a:t>
            </a:r>
            <a:endParaRPr kumimoji="0" lang="en-US" altLang="ja-JP" sz="1600" dirty="0">
              <a:latin typeface="微软雅黑" panose="020B0503020204020204" pitchFamily="34" charset="-122"/>
              <a:ea typeface="微软雅黑" panose="020B0503020204020204" pitchFamily="34" charset="-122"/>
              <a:cs typeface="メイリオ" panose="020B0604030504040204" pitchFamily="50" charset="-128"/>
            </a:endParaRPr>
          </a:p>
        </p:txBody>
      </p:sp>
      <p:grpSp>
        <p:nvGrpSpPr>
          <p:cNvPr id="2" name="グループ化 14"/>
          <p:cNvGrpSpPr/>
          <p:nvPr/>
        </p:nvGrpSpPr>
        <p:grpSpPr>
          <a:xfrm>
            <a:off x="5918897" y="3828092"/>
            <a:ext cx="2357329" cy="2669013"/>
            <a:chOff x="7486175" y="3789542"/>
            <a:chExt cx="3143105" cy="2669013"/>
          </a:xfrm>
        </p:grpSpPr>
        <p:pic>
          <p:nvPicPr>
            <p:cNvPr id="16" name="Picture 18" descr="http://cimage.tianjimedia.com/imagelist/2007/291/8tykt27ns3s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6385" b="98154" l="23428" r="76919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86175" y="3789542"/>
              <a:ext cx="2149861" cy="16127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http://cimage.tianjimedia.com/imagelist/2007/291/8tykt27ns3s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6385" b="98154" l="23428" r="76919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27767" y="4178432"/>
              <a:ext cx="2149861" cy="16127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http://cimage.tianjimedia.com/imagelist/2007/291/8tykt27ns3s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6385" b="98154" l="23428" r="76919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69359" y="4488492"/>
              <a:ext cx="2149861" cy="16127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://cimage.tianjimedia.com/imagelist/2007/291/8tykt27ns3s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6385" b="98154" l="23428" r="76919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79419" y="4845850"/>
              <a:ext cx="2149861" cy="16127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テキスト ボックス 62"/>
          <p:cNvSpPr txBox="1"/>
          <p:nvPr/>
        </p:nvSpPr>
        <p:spPr>
          <a:xfrm>
            <a:off x="7237482" y="3906854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企业</a:t>
            </a:r>
            <a:r>
              <a:rPr kumimoji="1" lang="en-US" altLang="zh-CN" sz="1200" dirty="0" smtClean="0">
                <a:latin typeface="Microsoft YaHei" pitchFamily="34" charset="-122"/>
                <a:ea typeface="Microsoft YaHei" pitchFamily="34" charset="-122"/>
              </a:rPr>
              <a:t>PR</a:t>
            </a:r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系统</a:t>
            </a:r>
            <a:endParaRPr kumimoji="1" lang="ja-JP" altLang="en-US" sz="12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445228" y="434124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企业销售系统</a:t>
            </a:r>
            <a:endParaRPr kumimoji="1" lang="ja-JP" altLang="en-US" sz="12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674833" y="4710990"/>
            <a:ext cx="99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物流服务系统</a:t>
            </a:r>
            <a:endParaRPr kumimoji="1" lang="ja-JP" altLang="en-US" sz="12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885173" y="5138006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支付</a:t>
            </a:r>
            <a:r>
              <a:rPr kumimoji="1" lang="en-US" altLang="zh-CN" sz="1200" dirty="0" smtClean="0">
                <a:latin typeface="Microsoft YaHei" pitchFamily="34" charset="-122"/>
                <a:ea typeface="Microsoft YaHei" pitchFamily="34" charset="-122"/>
              </a:rPr>
              <a:t>/</a:t>
            </a:r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结算服务</a:t>
            </a:r>
            <a:endParaRPr kumimoji="1" lang="ja-JP" altLang="en-US" sz="12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>
            <a:off x="8347839" y="2892602"/>
            <a:ext cx="0" cy="175431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7905290" y="3080604"/>
            <a:ext cx="885098" cy="277200"/>
          </a:xfrm>
          <a:prstGeom prst="rect">
            <a:avLst/>
          </a:prstGeom>
          <a:solidFill>
            <a:srgbClr val="F2F2F2"/>
          </a:solidFill>
        </p:spPr>
        <p:txBody>
          <a:bodyPr wrap="none" rtlCol="0" anchor="ctr" anchorCtr="0">
            <a:noAutofit/>
          </a:bodyPr>
          <a:lstStyle/>
          <a:p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服务信息</a:t>
            </a:r>
            <a:r>
              <a:rPr kumimoji="1" lang="en-US" altLang="zh-CN" sz="1200" dirty="0" smtClean="0">
                <a:latin typeface="Microsoft YaHei" pitchFamily="34" charset="-122"/>
                <a:ea typeface="Microsoft YaHei" pitchFamily="34" charset="-122"/>
              </a:rPr>
              <a:t>/</a:t>
            </a:r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交易</a:t>
            </a:r>
            <a:endParaRPr kumimoji="1" lang="ja-JP" altLang="en-US" sz="12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3" name="グループ化 92"/>
          <p:cNvGrpSpPr/>
          <p:nvPr/>
        </p:nvGrpSpPr>
        <p:grpSpPr>
          <a:xfrm>
            <a:off x="369530" y="3658656"/>
            <a:ext cx="2168453" cy="2475748"/>
            <a:chOff x="-1354932" y="3526804"/>
            <a:chExt cx="2891271" cy="2475748"/>
          </a:xfrm>
        </p:grpSpPr>
        <p:sp>
          <p:nvSpPr>
            <p:cNvPr id="95" name="椭圆 1"/>
            <p:cNvSpPr/>
            <p:nvPr/>
          </p:nvSpPr>
          <p:spPr>
            <a:xfrm>
              <a:off x="-1354932" y="3526804"/>
              <a:ext cx="2425873" cy="247574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8" name="Picture 4" descr="BORSE IN PELLE #bag by Carla 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8413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143" t="7245" r="13933" b="19033"/>
            <a:stretch/>
          </p:blipFill>
          <p:spPr bwMode="auto">
            <a:xfrm>
              <a:off x="508052" y="4347893"/>
              <a:ext cx="1028287" cy="13551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8" name="直線矢印コネクタ 97"/>
          <p:cNvCxnSpPr/>
          <p:nvPr/>
        </p:nvCxnSpPr>
        <p:spPr>
          <a:xfrm>
            <a:off x="858446" y="2892603"/>
            <a:ext cx="0" cy="6817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2000232" y="3143248"/>
            <a:ext cx="1115931" cy="276999"/>
          </a:xfrm>
          <a:prstGeom prst="rect">
            <a:avLst/>
          </a:prstGeom>
          <a:solidFill>
            <a:srgbClr val="F2F2F2"/>
          </a:solidFill>
        </p:spPr>
        <p:txBody>
          <a:bodyPr wrap="none" rtlCol="0" anchor="ctr" anchorCtr="0">
            <a:noAutofit/>
          </a:bodyPr>
          <a:lstStyle/>
          <a:p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渠道信息</a:t>
            </a:r>
            <a:r>
              <a:rPr kumimoji="1" lang="en-US" altLang="zh-CN" sz="1200" dirty="0" smtClean="0">
                <a:latin typeface="Microsoft YaHei" pitchFamily="34" charset="-122"/>
                <a:ea typeface="Microsoft YaHei" pitchFamily="34" charset="-122"/>
              </a:rPr>
              <a:t>/</a:t>
            </a:r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商业信息</a:t>
            </a:r>
            <a:endParaRPr kumimoji="1" lang="ja-JP" altLang="en-US" sz="12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4" name="グループ化 2"/>
          <p:cNvGrpSpPr/>
          <p:nvPr/>
        </p:nvGrpSpPr>
        <p:grpSpPr>
          <a:xfrm>
            <a:off x="1741339" y="3153122"/>
            <a:ext cx="3006310" cy="414000"/>
            <a:chOff x="2321785" y="3186896"/>
            <a:chExt cx="4008413" cy="414000"/>
          </a:xfrm>
        </p:grpSpPr>
        <p:cxnSp>
          <p:nvCxnSpPr>
            <p:cNvPr id="100" name="直線コネクタ 99"/>
            <p:cNvCxnSpPr/>
            <p:nvPr/>
          </p:nvCxnSpPr>
          <p:spPr>
            <a:xfrm>
              <a:off x="2321785" y="3190966"/>
              <a:ext cx="400841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/>
            <p:nvPr/>
          </p:nvCxnSpPr>
          <p:spPr>
            <a:xfrm>
              <a:off x="2321785" y="3186896"/>
              <a:ext cx="0" cy="4140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16"/>
          <p:cNvGrpSpPr/>
          <p:nvPr/>
        </p:nvGrpSpPr>
        <p:grpSpPr>
          <a:xfrm>
            <a:off x="3751500" y="4143003"/>
            <a:ext cx="1861466" cy="2559846"/>
            <a:chOff x="5664635" y="3974905"/>
            <a:chExt cx="2481955" cy="2275204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5664635" y="3974905"/>
              <a:ext cx="2481955" cy="2275204"/>
              <a:chOff x="4181823" y="3965292"/>
              <a:chExt cx="2441442" cy="2663899"/>
            </a:xfrm>
          </p:grpSpPr>
          <p:grpSp>
            <p:nvGrpSpPr>
              <p:cNvPr id="21" name="组合 22"/>
              <p:cNvGrpSpPr/>
              <p:nvPr/>
            </p:nvGrpSpPr>
            <p:grpSpPr>
              <a:xfrm>
                <a:off x="4181823" y="3965292"/>
                <a:ext cx="2441442" cy="2663899"/>
                <a:chOff x="4300307" y="1521726"/>
                <a:chExt cx="4876800" cy="4876801"/>
              </a:xfrm>
            </p:grpSpPr>
            <p:pic>
              <p:nvPicPr>
                <p:cNvPr id="23" name="Picture 2" descr="iphone 苹果手机的音乐播放界面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0307" y="1521726"/>
                  <a:ext cx="4876800" cy="48768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矩形 24"/>
                <p:cNvSpPr/>
                <p:nvPr/>
              </p:nvSpPr>
              <p:spPr>
                <a:xfrm>
                  <a:off x="5974060" y="2361493"/>
                  <a:ext cx="1849294" cy="2627862"/>
                </a:xfrm>
                <a:prstGeom prst="rect">
                  <a:avLst/>
                </a:prstGeom>
                <a:solidFill>
                  <a:srgbClr val="16A0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2" name="图片 7" descr="首页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019743" y="4424006"/>
                <a:ext cx="925801" cy="1435441"/>
              </a:xfrm>
              <a:prstGeom prst="rect">
                <a:avLst/>
              </a:prstGeom>
            </p:spPr>
          </p:pic>
        </p:grpSp>
        <p:sp>
          <p:nvSpPr>
            <p:cNvPr id="107" name="正方形/長方形 106"/>
            <p:cNvSpPr/>
            <p:nvPr/>
          </p:nvSpPr>
          <p:spPr>
            <a:xfrm>
              <a:off x="6450106" y="4898734"/>
              <a:ext cx="1054136" cy="246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kumimoji="1" lang="ja-JP" altLang="en-US" sz="1200" dirty="0">
                  <a:latin typeface="Microsoft YaHei" pitchFamily="34" charset="-122"/>
                  <a:ea typeface="Microsoft YaHei" pitchFamily="34" charset="-122"/>
                  <a:cs typeface="Tahoma" pitchFamily="34" charset="0"/>
                </a:rPr>
                <a:t>共通</a:t>
              </a:r>
              <a:r>
                <a:rPr kumimoji="1" lang="en-US" altLang="ja-JP" sz="1200" dirty="0">
                  <a:latin typeface="Microsoft YaHei" pitchFamily="34" charset="-122"/>
                  <a:ea typeface="Microsoft YaHei" pitchFamily="34" charset="-122"/>
                  <a:cs typeface="Tahoma" pitchFamily="34" charset="0"/>
                </a:rPr>
                <a:t>APP</a:t>
              </a:r>
              <a:endParaRPr kumimoji="1" lang="ja-JP" altLang="en-US" sz="1200" dirty="0">
                <a:latin typeface="Microsoft YaHei" pitchFamily="34" charset="-122"/>
                <a:ea typeface="Microsoft YaHei" pitchFamily="34" charset="-122"/>
                <a:cs typeface="Tahoma" pitchFamily="34" charset="0"/>
              </a:endParaRPr>
            </a:p>
          </p:txBody>
        </p:sp>
      </p:grpSp>
      <p:sp>
        <p:nvSpPr>
          <p:cNvPr id="111" name="テキスト ボックス 110"/>
          <p:cNvSpPr txBox="1"/>
          <p:nvPr/>
        </p:nvSpPr>
        <p:spPr>
          <a:xfrm>
            <a:off x="4887454" y="646636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icrosoft YaHei" pitchFamily="34" charset="-122"/>
                <a:ea typeface="Microsoft YaHei" pitchFamily="34" charset="-122"/>
              </a:rPr>
              <a:t>消費者</a:t>
            </a:r>
          </a:p>
        </p:txBody>
      </p:sp>
      <p:cxnSp>
        <p:nvCxnSpPr>
          <p:cNvPr id="115" name="直線コネクタ 114"/>
          <p:cNvCxnSpPr>
            <a:stCxn id="68" idx="3"/>
            <a:endCxn id="41" idx="1"/>
          </p:cNvCxnSpPr>
          <p:nvPr/>
        </p:nvCxnSpPr>
        <p:spPr>
          <a:xfrm>
            <a:off x="4500562" y="2285992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正方形/長方形 1028"/>
          <p:cNvSpPr/>
          <p:nvPr/>
        </p:nvSpPr>
        <p:spPr>
          <a:xfrm>
            <a:off x="607642" y="6288472"/>
            <a:ext cx="1369606" cy="36933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r>
              <a:rPr kumimoji="1" lang="en-US" altLang="ja-JP" sz="1600" dirty="0">
                <a:latin typeface="Microsoft YaHei" pitchFamily="34" charset="-122"/>
                <a:ea typeface="Microsoft YaHei" pitchFamily="34" charset="-122"/>
              </a:rPr>
              <a:t>Omni</a:t>
            </a:r>
            <a:r>
              <a:rPr kumimoji="1" lang="ja-JP" altLang="en-US" sz="1600" dirty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1" lang="en-US" altLang="ja-JP" sz="1600" dirty="0">
                <a:latin typeface="Microsoft YaHei" pitchFamily="34" charset="-122"/>
                <a:ea typeface="Microsoft YaHei" pitchFamily="34" charset="-122"/>
              </a:rPr>
              <a:t>Channel</a:t>
            </a:r>
            <a:endParaRPr kumimoji="1" lang="ja-JP" altLang="en-US" sz="16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30" name="正方形/長方形 1029"/>
          <p:cNvSpPr/>
          <p:nvPr/>
        </p:nvSpPr>
        <p:spPr>
          <a:xfrm>
            <a:off x="7917114" y="6288472"/>
            <a:ext cx="912750" cy="36933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r>
              <a:rPr kumimoji="1" lang="zh-CN" altLang="en-US" sz="1600" dirty="0">
                <a:latin typeface="Microsoft YaHei" pitchFamily="34" charset="-122"/>
                <a:ea typeface="Microsoft YaHei" pitchFamily="34" charset="-122"/>
              </a:rPr>
              <a:t>服务</a:t>
            </a:r>
            <a:r>
              <a:rPr kumimoji="1" lang="en-US" altLang="zh-CN" sz="1600" dirty="0">
                <a:latin typeface="Microsoft YaHei" pitchFamily="34" charset="-122"/>
                <a:ea typeface="Microsoft YaHei" pitchFamily="34" charset="-122"/>
              </a:rPr>
              <a:t>/</a:t>
            </a:r>
            <a:r>
              <a:rPr kumimoji="1" lang="zh-CN" altLang="en-US" sz="1600" dirty="0">
                <a:latin typeface="Microsoft YaHei" pitchFamily="34" charset="-122"/>
                <a:ea typeface="Microsoft YaHei" pitchFamily="34" charset="-122"/>
              </a:rPr>
              <a:t>交易</a:t>
            </a:r>
            <a:endParaRPr kumimoji="1" lang="ja-JP" altLang="en-US" sz="1600" dirty="0"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5" name="グループ化 13"/>
          <p:cNvGrpSpPr/>
          <p:nvPr/>
        </p:nvGrpSpPr>
        <p:grpSpPr>
          <a:xfrm>
            <a:off x="4887453" y="3153122"/>
            <a:ext cx="2675039" cy="414000"/>
            <a:chOff x="6516604" y="3153122"/>
            <a:chExt cx="3566718" cy="414000"/>
          </a:xfrm>
        </p:grpSpPr>
        <p:cxnSp>
          <p:nvCxnSpPr>
            <p:cNvPr id="75" name="直線矢印コネクタ 74"/>
            <p:cNvCxnSpPr/>
            <p:nvPr/>
          </p:nvCxnSpPr>
          <p:spPr>
            <a:xfrm>
              <a:off x="10083322" y="3153122"/>
              <a:ext cx="0" cy="4140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直線コネクタ 1031"/>
            <p:cNvCxnSpPr/>
            <p:nvPr/>
          </p:nvCxnSpPr>
          <p:spPr>
            <a:xfrm>
              <a:off x="6516604" y="3153122"/>
              <a:ext cx="3566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24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8372" b="100000" l="0" r="35000">
                        <a14:foregroundMark x1="16786" y1="57209" x2="16786" y2="57209"/>
                        <a14:foregroundMark x1="17857" y1="72558" x2="17857" y2="72558"/>
                        <a14:foregroundMark x1="17143" y1="81395" x2="17143" y2="81395"/>
                        <a14:foregroundMark x1="17857" y1="87442" x2="17857" y2="87442"/>
                        <a14:foregroundMark x1="17143" y1="92558" x2="17143" y2="92558"/>
                        <a14:foregroundMark x1="16071" y1="70698" x2="16071" y2="70698"/>
                        <a14:foregroundMark x1="16786" y1="53488" x2="16786" y2="53488"/>
                        <a14:foregroundMark x1="12500" y1="97209" x2="12500" y2="97209"/>
                        <a14:foregroundMark x1="7857" y1="97209" x2="7857" y2="97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3522"/>
          <a:stretch/>
        </p:blipFill>
        <p:spPr bwMode="auto">
          <a:xfrm>
            <a:off x="4572000" y="2214554"/>
            <a:ext cx="512736" cy="1188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上下矢印 89"/>
          <p:cNvSpPr/>
          <p:nvPr/>
        </p:nvSpPr>
        <p:spPr bwMode="auto">
          <a:xfrm>
            <a:off x="4569636" y="3784189"/>
            <a:ext cx="262709" cy="326769"/>
          </a:xfrm>
          <a:prstGeom prst="upDownArrow">
            <a:avLst>
              <a:gd name="adj1" fmla="val 50000"/>
              <a:gd name="adj2" fmla="val 29686"/>
            </a:avLst>
          </a:prstGeom>
          <a:solidFill>
            <a:srgbClr val="BFBFBF"/>
          </a:solidFill>
          <a:ln w="2857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</a:pPr>
            <a:endParaRPr kumimoji="1" lang="ja-JP" altLang="en-US" sz="900" b="1" dirty="0" smtClean="0">
              <a:latin typeface="Microsoft YaHei" pitchFamily="34" charset="-122"/>
              <a:ea typeface="Microsoft YaHei" pitchFamily="34" charset="-122"/>
              <a:cs typeface="Tahoma" pitchFamily="34" charset="0"/>
            </a:endParaRPr>
          </a:p>
        </p:txBody>
      </p:sp>
      <p:sp>
        <p:nvSpPr>
          <p:cNvPr id="91" name="上下矢印 90"/>
          <p:cNvSpPr/>
          <p:nvPr/>
        </p:nvSpPr>
        <p:spPr bwMode="auto">
          <a:xfrm rot="5400000">
            <a:off x="5334317" y="4701447"/>
            <a:ext cx="350279" cy="245077"/>
          </a:xfrm>
          <a:prstGeom prst="upDownArrow">
            <a:avLst>
              <a:gd name="adj1" fmla="val 50000"/>
              <a:gd name="adj2" fmla="val 29686"/>
            </a:avLst>
          </a:prstGeom>
          <a:solidFill>
            <a:srgbClr val="BFBFBF"/>
          </a:solidFill>
          <a:ln w="2857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</a:pPr>
            <a:endParaRPr kumimoji="1" lang="ja-JP" altLang="en-US" sz="900" b="1" dirty="0" smtClean="0">
              <a:latin typeface="Microsoft YaHei" pitchFamily="34" charset="-122"/>
              <a:ea typeface="Microsoft YaHei" pitchFamily="34" charset="-122"/>
              <a:cs typeface="Tahoma" pitchFamily="34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058938" y="3476395"/>
            <a:ext cx="1294501" cy="277200"/>
          </a:xfrm>
          <a:prstGeom prst="rect">
            <a:avLst/>
          </a:prstGeom>
          <a:solidFill>
            <a:srgbClr val="F2F2F2"/>
          </a:solidFill>
        </p:spPr>
        <p:txBody>
          <a:bodyPr wrap="none" rtlCol="0" anchor="ctr" anchorCtr="0">
            <a:noAutofit/>
          </a:bodyPr>
          <a:lstStyle/>
          <a:p>
            <a:r>
              <a:rPr kumimoji="1" lang="en-US" altLang="zh-CN" sz="1200" dirty="0" smtClean="0">
                <a:latin typeface="Microsoft YaHei" pitchFamily="34" charset="-122"/>
                <a:ea typeface="Microsoft YaHei" pitchFamily="34" charset="-122"/>
              </a:rPr>
              <a:t>OTO/</a:t>
            </a:r>
            <a:r>
              <a:rPr kumimoji="1" lang="zh-CN" altLang="en-US" sz="1200" dirty="0" smtClean="0">
                <a:latin typeface="Microsoft YaHei" pitchFamily="34" charset="-122"/>
                <a:ea typeface="Microsoft YaHei" pitchFamily="34" charset="-122"/>
              </a:rPr>
              <a:t>关联系信息匹配</a:t>
            </a:r>
            <a:endParaRPr kumimoji="1" lang="ja-JP" altLang="en-US" sz="12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6" name="上下矢印 75"/>
          <p:cNvSpPr/>
          <p:nvPr/>
        </p:nvSpPr>
        <p:spPr bwMode="auto">
          <a:xfrm rot="5400000">
            <a:off x="3933689" y="4703719"/>
            <a:ext cx="350279" cy="245077"/>
          </a:xfrm>
          <a:prstGeom prst="upDownArrow">
            <a:avLst>
              <a:gd name="adj1" fmla="val 50000"/>
              <a:gd name="adj2" fmla="val 29686"/>
            </a:avLst>
          </a:prstGeom>
          <a:solidFill>
            <a:srgbClr val="BFBFBF"/>
          </a:solidFill>
          <a:ln w="28575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</a:pPr>
            <a:endParaRPr kumimoji="1" lang="ja-JP" altLang="en-US" sz="900" b="1" dirty="0" smtClean="0">
              <a:latin typeface="Microsoft YaHei" pitchFamily="34" charset="-122"/>
              <a:ea typeface="Microsoft YaHei" pitchFamily="34" charset="-122"/>
              <a:cs typeface="Tahoma" pitchFamily="34" charset="0"/>
            </a:endParaRPr>
          </a:p>
        </p:txBody>
      </p:sp>
      <p:grpSp>
        <p:nvGrpSpPr>
          <p:cNvPr id="26" name="グループ化 82"/>
          <p:cNvGrpSpPr/>
          <p:nvPr/>
        </p:nvGrpSpPr>
        <p:grpSpPr>
          <a:xfrm>
            <a:off x="1919513" y="3442987"/>
            <a:ext cx="2193900" cy="3324390"/>
            <a:chOff x="1802582" y="3442987"/>
            <a:chExt cx="2925200" cy="332439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273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795" y="3442987"/>
              <a:ext cx="504934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273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848" y="5051588"/>
              <a:ext cx="504934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273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276" y="4216447"/>
              <a:ext cx="504934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backgroundRemoval t="2273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997" y="6032048"/>
              <a:ext cx="504934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グループ化 77"/>
            <p:cNvGrpSpPr/>
            <p:nvPr/>
          </p:nvGrpSpPr>
          <p:grpSpPr>
            <a:xfrm>
              <a:off x="1802582" y="3545487"/>
              <a:ext cx="2330297" cy="2965859"/>
              <a:chOff x="1802582" y="3545487"/>
              <a:chExt cx="2330297" cy="2965859"/>
            </a:xfrm>
          </p:grpSpPr>
          <p:sp>
            <p:nvSpPr>
              <p:cNvPr id="29" name="Freeform 15"/>
              <p:cNvSpPr>
                <a:spLocks noChangeAspect="1" noEditPoints="1"/>
              </p:cNvSpPr>
              <p:nvPr/>
            </p:nvSpPr>
            <p:spPr bwMode="auto">
              <a:xfrm>
                <a:off x="2476334" y="3545487"/>
                <a:ext cx="597690" cy="504000"/>
              </a:xfrm>
              <a:custGeom>
                <a:avLst/>
                <a:gdLst>
                  <a:gd name="T0" fmla="*/ 9 w 75"/>
                  <a:gd name="T1" fmla="*/ 63 h 63"/>
                  <a:gd name="T2" fmla="*/ 41 w 75"/>
                  <a:gd name="T3" fmla="*/ 63 h 63"/>
                  <a:gd name="T4" fmla="*/ 41 w 75"/>
                  <a:gd name="T5" fmla="*/ 43 h 63"/>
                  <a:gd name="T6" fmla="*/ 55 w 75"/>
                  <a:gd name="T7" fmla="*/ 43 h 63"/>
                  <a:gd name="T8" fmla="*/ 55 w 75"/>
                  <a:gd name="T9" fmla="*/ 63 h 63"/>
                  <a:gd name="T10" fmla="*/ 66 w 75"/>
                  <a:gd name="T11" fmla="*/ 63 h 63"/>
                  <a:gd name="T12" fmla="*/ 66 w 75"/>
                  <a:gd name="T13" fmla="*/ 38 h 63"/>
                  <a:gd name="T14" fmla="*/ 75 w 75"/>
                  <a:gd name="T15" fmla="*/ 38 h 63"/>
                  <a:gd name="T16" fmla="*/ 60 w 75"/>
                  <a:gd name="T17" fmla="*/ 23 h 63"/>
                  <a:gd name="T18" fmla="*/ 60 w 75"/>
                  <a:gd name="T19" fmla="*/ 11 h 63"/>
                  <a:gd name="T20" fmla="*/ 62 w 75"/>
                  <a:gd name="T21" fmla="*/ 11 h 63"/>
                  <a:gd name="T22" fmla="*/ 62 w 75"/>
                  <a:gd name="T23" fmla="*/ 8 h 63"/>
                  <a:gd name="T24" fmla="*/ 51 w 75"/>
                  <a:gd name="T25" fmla="*/ 8 h 63"/>
                  <a:gd name="T26" fmla="*/ 51 w 75"/>
                  <a:gd name="T27" fmla="*/ 11 h 63"/>
                  <a:gd name="T28" fmla="*/ 52 w 75"/>
                  <a:gd name="T29" fmla="*/ 11 h 63"/>
                  <a:gd name="T30" fmla="*/ 52 w 75"/>
                  <a:gd name="T31" fmla="*/ 15 h 63"/>
                  <a:gd name="T32" fmla="*/ 38 w 75"/>
                  <a:gd name="T33" fmla="*/ 0 h 63"/>
                  <a:gd name="T34" fmla="*/ 19 w 75"/>
                  <a:gd name="T35" fmla="*/ 19 h 63"/>
                  <a:gd name="T36" fmla="*/ 0 w 75"/>
                  <a:gd name="T37" fmla="*/ 38 h 63"/>
                  <a:gd name="T38" fmla="*/ 9 w 75"/>
                  <a:gd name="T39" fmla="*/ 38 h 63"/>
                  <a:gd name="T40" fmla="*/ 9 w 75"/>
                  <a:gd name="T41" fmla="*/ 63 h 63"/>
                  <a:gd name="T42" fmla="*/ 37 w 75"/>
                  <a:gd name="T43" fmla="*/ 19 h 63"/>
                  <a:gd name="T44" fmla="*/ 42 w 75"/>
                  <a:gd name="T45" fmla="*/ 23 h 63"/>
                  <a:gd name="T46" fmla="*/ 37 w 75"/>
                  <a:gd name="T47" fmla="*/ 27 h 63"/>
                  <a:gd name="T48" fmla="*/ 33 w 75"/>
                  <a:gd name="T49" fmla="*/ 23 h 63"/>
                  <a:gd name="T50" fmla="*/ 37 w 75"/>
                  <a:gd name="T51" fmla="*/ 19 h 63"/>
                  <a:gd name="T52" fmla="*/ 20 w 75"/>
                  <a:gd name="T53" fmla="*/ 44 h 63"/>
                  <a:gd name="T54" fmla="*/ 30 w 75"/>
                  <a:gd name="T55" fmla="*/ 44 h 63"/>
                  <a:gd name="T56" fmla="*/ 30 w 75"/>
                  <a:gd name="T57" fmla="*/ 55 h 63"/>
                  <a:gd name="T58" fmla="*/ 20 w 75"/>
                  <a:gd name="T59" fmla="*/ 55 h 63"/>
                  <a:gd name="T60" fmla="*/ 20 w 75"/>
                  <a:gd name="T61" fmla="*/ 4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63">
                    <a:moveTo>
                      <a:pt x="9" y="63"/>
                    </a:moveTo>
                    <a:cubicBezTo>
                      <a:pt x="41" y="63"/>
                      <a:pt x="41" y="63"/>
                      <a:pt x="41" y="6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63"/>
                      <a:pt x="9" y="63"/>
                      <a:pt x="9" y="63"/>
                    </a:cubicBezTo>
                    <a:close/>
                    <a:moveTo>
                      <a:pt x="37" y="19"/>
                    </a:moveTo>
                    <a:cubicBezTo>
                      <a:pt x="40" y="19"/>
                      <a:pt x="42" y="20"/>
                      <a:pt x="42" y="23"/>
                    </a:cubicBezTo>
                    <a:cubicBezTo>
                      <a:pt x="42" y="25"/>
                      <a:pt x="40" y="27"/>
                      <a:pt x="37" y="27"/>
                    </a:cubicBezTo>
                    <a:cubicBezTo>
                      <a:pt x="35" y="27"/>
                      <a:pt x="33" y="25"/>
                      <a:pt x="33" y="23"/>
                    </a:cubicBezTo>
                    <a:cubicBezTo>
                      <a:pt x="33" y="20"/>
                      <a:pt x="35" y="19"/>
                      <a:pt x="37" y="19"/>
                    </a:cubicBezTo>
                    <a:close/>
                    <a:moveTo>
                      <a:pt x="20" y="44"/>
                    </a:move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0" y="55"/>
                      <a:pt x="20" y="55"/>
                      <a:pt x="20" y="55"/>
                    </a:cubicBezTo>
                    <a:lnTo>
                      <a:pt x="20" y="4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0" name="组合 66"/>
              <p:cNvGrpSpPr/>
              <p:nvPr/>
            </p:nvGrpSpPr>
            <p:grpSpPr>
              <a:xfrm>
                <a:off x="3395547" y="6026139"/>
                <a:ext cx="669430" cy="485207"/>
                <a:chOff x="7627938" y="1344613"/>
                <a:chExt cx="819150" cy="593725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>
                  <a:off x="8034338" y="1344613"/>
                  <a:ext cx="412750" cy="533400"/>
                </a:xfrm>
                <a:custGeom>
                  <a:avLst/>
                  <a:gdLst>
                    <a:gd name="T0" fmla="*/ 110 w 110"/>
                    <a:gd name="T1" fmla="*/ 55 h 142"/>
                    <a:gd name="T2" fmla="*/ 39 w 110"/>
                    <a:gd name="T3" fmla="*/ 0 h 142"/>
                    <a:gd name="T4" fmla="*/ 0 w 110"/>
                    <a:gd name="T5" fmla="*/ 10 h 142"/>
                    <a:gd name="T6" fmla="*/ 45 w 110"/>
                    <a:gd name="T7" fmla="*/ 67 h 142"/>
                    <a:gd name="T8" fmla="*/ 15 w 110"/>
                    <a:gd name="T9" fmla="*/ 117 h 142"/>
                    <a:gd name="T10" fmla="*/ 64 w 110"/>
                    <a:gd name="T11" fmla="*/ 140 h 142"/>
                    <a:gd name="T12" fmla="*/ 42 w 110"/>
                    <a:gd name="T13" fmla="*/ 110 h 142"/>
                    <a:gd name="T14" fmla="*/ 43 w 110"/>
                    <a:gd name="T15" fmla="*/ 110 h 142"/>
                    <a:gd name="T16" fmla="*/ 110 w 110"/>
                    <a:gd name="T17" fmla="*/ 5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142">
                      <a:moveTo>
                        <a:pt x="110" y="55"/>
                      </a:moveTo>
                      <a:cubicBezTo>
                        <a:pt x="110" y="25"/>
                        <a:pt x="79" y="0"/>
                        <a:pt x="39" y="0"/>
                      </a:cubicBezTo>
                      <a:cubicBezTo>
                        <a:pt x="25" y="0"/>
                        <a:pt x="11" y="4"/>
                        <a:pt x="0" y="10"/>
                      </a:cubicBezTo>
                      <a:cubicBezTo>
                        <a:pt x="27" y="20"/>
                        <a:pt x="45" y="42"/>
                        <a:pt x="45" y="67"/>
                      </a:cubicBezTo>
                      <a:cubicBezTo>
                        <a:pt x="45" y="87"/>
                        <a:pt x="34" y="105"/>
                        <a:pt x="15" y="117"/>
                      </a:cubicBezTo>
                      <a:cubicBezTo>
                        <a:pt x="25" y="132"/>
                        <a:pt x="44" y="142"/>
                        <a:pt x="64" y="140"/>
                      </a:cubicBezTo>
                      <a:cubicBezTo>
                        <a:pt x="56" y="137"/>
                        <a:pt x="41" y="130"/>
                        <a:pt x="42" y="110"/>
                      </a:cubicBezTo>
                      <a:cubicBezTo>
                        <a:pt x="42" y="110"/>
                        <a:pt x="43" y="110"/>
                        <a:pt x="43" y="110"/>
                      </a:cubicBezTo>
                      <a:cubicBezTo>
                        <a:pt x="80" y="108"/>
                        <a:pt x="110" y="84"/>
                        <a:pt x="110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2" name="Freeform 6"/>
                <p:cNvSpPr>
                  <a:spLocks noEditPoints="1"/>
                </p:cNvSpPr>
                <p:nvPr/>
              </p:nvSpPr>
              <p:spPr bwMode="auto">
                <a:xfrm>
                  <a:off x="7627938" y="1385888"/>
                  <a:ext cx="549275" cy="552450"/>
                </a:xfrm>
                <a:custGeom>
                  <a:avLst/>
                  <a:gdLst>
                    <a:gd name="T0" fmla="*/ 146 w 146"/>
                    <a:gd name="T1" fmla="*/ 56 h 147"/>
                    <a:gd name="T2" fmla="*/ 73 w 146"/>
                    <a:gd name="T3" fmla="*/ 0 h 147"/>
                    <a:gd name="T4" fmla="*/ 0 w 146"/>
                    <a:gd name="T5" fmla="*/ 56 h 147"/>
                    <a:gd name="T6" fmla="*/ 69 w 146"/>
                    <a:gd name="T7" fmla="*/ 113 h 147"/>
                    <a:gd name="T8" fmla="*/ 70 w 146"/>
                    <a:gd name="T9" fmla="*/ 113 h 147"/>
                    <a:gd name="T10" fmla="*/ 48 w 146"/>
                    <a:gd name="T11" fmla="*/ 144 h 147"/>
                    <a:gd name="T12" fmla="*/ 103 w 146"/>
                    <a:gd name="T13" fmla="*/ 107 h 147"/>
                    <a:gd name="T14" fmla="*/ 103 w 146"/>
                    <a:gd name="T15" fmla="*/ 107 h 147"/>
                    <a:gd name="T16" fmla="*/ 146 w 146"/>
                    <a:gd name="T17" fmla="*/ 56 h 147"/>
                    <a:gd name="T18" fmla="*/ 73 w 146"/>
                    <a:gd name="T19" fmla="*/ 26 h 147"/>
                    <a:gd name="T20" fmla="*/ 82 w 146"/>
                    <a:gd name="T21" fmla="*/ 35 h 147"/>
                    <a:gd name="T22" fmla="*/ 78 w 146"/>
                    <a:gd name="T23" fmla="*/ 61 h 147"/>
                    <a:gd name="T24" fmla="*/ 73 w 146"/>
                    <a:gd name="T25" fmla="*/ 66 h 147"/>
                    <a:gd name="T26" fmla="*/ 67 w 146"/>
                    <a:gd name="T27" fmla="*/ 61 h 147"/>
                    <a:gd name="T28" fmla="*/ 63 w 146"/>
                    <a:gd name="T29" fmla="*/ 35 h 147"/>
                    <a:gd name="T30" fmla="*/ 73 w 146"/>
                    <a:gd name="T31" fmla="*/ 26 h 147"/>
                    <a:gd name="T32" fmla="*/ 73 w 146"/>
                    <a:gd name="T33" fmla="*/ 88 h 147"/>
                    <a:gd name="T34" fmla="*/ 63 w 146"/>
                    <a:gd name="T35" fmla="*/ 78 h 147"/>
                    <a:gd name="T36" fmla="*/ 73 w 146"/>
                    <a:gd name="T37" fmla="*/ 69 h 147"/>
                    <a:gd name="T38" fmla="*/ 82 w 146"/>
                    <a:gd name="T39" fmla="*/ 78 h 147"/>
                    <a:gd name="T40" fmla="*/ 73 w 146"/>
                    <a:gd name="T41" fmla="*/ 88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6" h="147">
                      <a:moveTo>
                        <a:pt x="146" y="56"/>
                      </a:moveTo>
                      <a:cubicBezTo>
                        <a:pt x="146" y="25"/>
                        <a:pt x="113" y="0"/>
                        <a:pt x="73" y="0"/>
                      </a:cubicBezTo>
                      <a:cubicBezTo>
                        <a:pt x="32" y="0"/>
                        <a:pt x="0" y="25"/>
                        <a:pt x="0" y="56"/>
                      </a:cubicBezTo>
                      <a:cubicBezTo>
                        <a:pt x="0" y="86"/>
                        <a:pt x="30" y="111"/>
                        <a:pt x="69" y="113"/>
                      </a:cubicBezTo>
                      <a:cubicBezTo>
                        <a:pt x="69" y="113"/>
                        <a:pt x="70" y="113"/>
                        <a:pt x="70" y="113"/>
                      </a:cubicBezTo>
                      <a:cubicBezTo>
                        <a:pt x="71" y="134"/>
                        <a:pt x="56" y="141"/>
                        <a:pt x="48" y="144"/>
                      </a:cubicBezTo>
                      <a:cubicBezTo>
                        <a:pt x="74" y="147"/>
                        <a:pt x="98" y="129"/>
                        <a:pt x="103" y="107"/>
                      </a:cubicBezTo>
                      <a:cubicBezTo>
                        <a:pt x="103" y="107"/>
                        <a:pt x="103" y="107"/>
                        <a:pt x="103" y="107"/>
                      </a:cubicBezTo>
                      <a:cubicBezTo>
                        <a:pt x="128" y="98"/>
                        <a:pt x="146" y="79"/>
                        <a:pt x="146" y="56"/>
                      </a:cubicBezTo>
                      <a:close/>
                      <a:moveTo>
                        <a:pt x="73" y="26"/>
                      </a:moveTo>
                      <a:cubicBezTo>
                        <a:pt x="79" y="26"/>
                        <a:pt x="82" y="29"/>
                        <a:pt x="82" y="35"/>
                      </a:cubicBezTo>
                      <a:cubicBezTo>
                        <a:pt x="82" y="41"/>
                        <a:pt x="80" y="51"/>
                        <a:pt x="78" y="61"/>
                      </a:cubicBezTo>
                      <a:cubicBezTo>
                        <a:pt x="77" y="64"/>
                        <a:pt x="76" y="66"/>
                        <a:pt x="73" y="66"/>
                      </a:cubicBezTo>
                      <a:cubicBezTo>
                        <a:pt x="69" y="66"/>
                        <a:pt x="68" y="64"/>
                        <a:pt x="67" y="61"/>
                      </a:cubicBezTo>
                      <a:cubicBezTo>
                        <a:pt x="65" y="51"/>
                        <a:pt x="63" y="41"/>
                        <a:pt x="63" y="35"/>
                      </a:cubicBezTo>
                      <a:cubicBezTo>
                        <a:pt x="63" y="29"/>
                        <a:pt x="66" y="26"/>
                        <a:pt x="73" y="26"/>
                      </a:cubicBezTo>
                      <a:close/>
                      <a:moveTo>
                        <a:pt x="73" y="88"/>
                      </a:moveTo>
                      <a:cubicBezTo>
                        <a:pt x="67" y="88"/>
                        <a:pt x="63" y="84"/>
                        <a:pt x="63" y="78"/>
                      </a:cubicBezTo>
                      <a:cubicBezTo>
                        <a:pt x="63" y="73"/>
                        <a:pt x="67" y="69"/>
                        <a:pt x="73" y="69"/>
                      </a:cubicBezTo>
                      <a:cubicBezTo>
                        <a:pt x="78" y="69"/>
                        <a:pt x="82" y="73"/>
                        <a:pt x="82" y="78"/>
                      </a:cubicBezTo>
                      <a:cubicBezTo>
                        <a:pt x="82" y="84"/>
                        <a:pt x="78" y="88"/>
                        <a:pt x="73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组合 36"/>
              <p:cNvGrpSpPr/>
              <p:nvPr/>
            </p:nvGrpSpPr>
            <p:grpSpPr>
              <a:xfrm>
                <a:off x="3366308" y="4290306"/>
                <a:ext cx="390953" cy="464587"/>
                <a:chOff x="3386138" y="1465263"/>
                <a:chExt cx="817563" cy="971551"/>
              </a:xfrm>
              <a:solidFill>
                <a:schemeClr val="tx1">
                  <a:lumMod val="95000"/>
                  <a:lumOff val="5000"/>
                </a:schemeClr>
              </a:solidFill>
            </p:grpSpPr>
            <p:sp>
              <p:nvSpPr>
                <p:cNvPr id="34" name="Freeform 94"/>
                <p:cNvSpPr>
                  <a:spLocks noEditPoints="1"/>
                </p:cNvSpPr>
                <p:nvPr/>
              </p:nvSpPr>
              <p:spPr bwMode="auto">
                <a:xfrm>
                  <a:off x="3560763" y="1465263"/>
                  <a:ext cx="468313" cy="466725"/>
                </a:xfrm>
                <a:custGeom>
                  <a:avLst/>
                  <a:gdLst>
                    <a:gd name="T0" fmla="*/ 62 w 123"/>
                    <a:gd name="T1" fmla="*/ 123 h 123"/>
                    <a:gd name="T2" fmla="*/ 123 w 123"/>
                    <a:gd name="T3" fmla="*/ 62 h 123"/>
                    <a:gd name="T4" fmla="*/ 62 w 123"/>
                    <a:gd name="T5" fmla="*/ 0 h 123"/>
                    <a:gd name="T6" fmla="*/ 0 w 123"/>
                    <a:gd name="T7" fmla="*/ 62 h 123"/>
                    <a:gd name="T8" fmla="*/ 62 w 123"/>
                    <a:gd name="T9" fmla="*/ 123 h 123"/>
                    <a:gd name="T10" fmla="*/ 62 w 123"/>
                    <a:gd name="T11" fmla="*/ 16 h 123"/>
                    <a:gd name="T12" fmla="*/ 107 w 123"/>
                    <a:gd name="T13" fmla="*/ 62 h 123"/>
                    <a:gd name="T14" fmla="*/ 62 w 123"/>
                    <a:gd name="T15" fmla="*/ 107 h 123"/>
                    <a:gd name="T16" fmla="*/ 16 w 123"/>
                    <a:gd name="T17" fmla="*/ 62 h 123"/>
                    <a:gd name="T18" fmla="*/ 62 w 123"/>
                    <a:gd name="T19" fmla="*/ 16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" h="123">
                      <a:moveTo>
                        <a:pt x="62" y="123"/>
                      </a:moveTo>
                      <a:cubicBezTo>
                        <a:pt x="96" y="123"/>
                        <a:pt x="123" y="96"/>
                        <a:pt x="123" y="62"/>
                      </a:cubicBezTo>
                      <a:cubicBezTo>
                        <a:pt x="123" y="28"/>
                        <a:pt x="96" y="0"/>
                        <a:pt x="62" y="0"/>
                      </a:cubicBezTo>
                      <a:cubicBezTo>
                        <a:pt x="28" y="0"/>
                        <a:pt x="0" y="28"/>
                        <a:pt x="0" y="62"/>
                      </a:cubicBezTo>
                      <a:cubicBezTo>
                        <a:pt x="0" y="96"/>
                        <a:pt x="28" y="123"/>
                        <a:pt x="62" y="123"/>
                      </a:cubicBezTo>
                      <a:close/>
                      <a:moveTo>
                        <a:pt x="62" y="16"/>
                      </a:moveTo>
                      <a:cubicBezTo>
                        <a:pt x="87" y="16"/>
                        <a:pt x="107" y="37"/>
                        <a:pt x="107" y="62"/>
                      </a:cubicBezTo>
                      <a:cubicBezTo>
                        <a:pt x="107" y="87"/>
                        <a:pt x="87" y="107"/>
                        <a:pt x="62" y="107"/>
                      </a:cubicBezTo>
                      <a:cubicBezTo>
                        <a:pt x="37" y="107"/>
                        <a:pt x="16" y="87"/>
                        <a:pt x="16" y="62"/>
                      </a:cubicBezTo>
                      <a:cubicBezTo>
                        <a:pt x="16" y="37"/>
                        <a:pt x="37" y="16"/>
                        <a:pt x="6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95"/>
                <p:cNvSpPr>
                  <a:spLocks noEditPoints="1"/>
                </p:cNvSpPr>
                <p:nvPr/>
              </p:nvSpPr>
              <p:spPr bwMode="auto">
                <a:xfrm>
                  <a:off x="3386138" y="1958976"/>
                  <a:ext cx="817563" cy="477838"/>
                </a:xfrm>
                <a:custGeom>
                  <a:avLst/>
                  <a:gdLst>
                    <a:gd name="T0" fmla="*/ 214 w 215"/>
                    <a:gd name="T1" fmla="*/ 57 h 126"/>
                    <a:gd name="T2" fmla="*/ 144 w 215"/>
                    <a:gd name="T3" fmla="*/ 1 h 126"/>
                    <a:gd name="T4" fmla="*/ 135 w 215"/>
                    <a:gd name="T5" fmla="*/ 6 h 126"/>
                    <a:gd name="T6" fmla="*/ 108 w 215"/>
                    <a:gd name="T7" fmla="*/ 37 h 126"/>
                    <a:gd name="T8" fmla="*/ 81 w 215"/>
                    <a:gd name="T9" fmla="*/ 6 h 126"/>
                    <a:gd name="T10" fmla="*/ 71 w 215"/>
                    <a:gd name="T11" fmla="*/ 1 h 126"/>
                    <a:gd name="T12" fmla="*/ 2 w 215"/>
                    <a:gd name="T13" fmla="*/ 57 h 126"/>
                    <a:gd name="T14" fmla="*/ 2 w 215"/>
                    <a:gd name="T15" fmla="*/ 65 h 126"/>
                    <a:gd name="T16" fmla="*/ 108 w 215"/>
                    <a:gd name="T17" fmla="*/ 126 h 126"/>
                    <a:gd name="T18" fmla="*/ 214 w 215"/>
                    <a:gd name="T19" fmla="*/ 65 h 126"/>
                    <a:gd name="T20" fmla="*/ 214 w 215"/>
                    <a:gd name="T21" fmla="*/ 57 h 126"/>
                    <a:gd name="T22" fmla="*/ 146 w 215"/>
                    <a:gd name="T23" fmla="*/ 19 h 126"/>
                    <a:gd name="T24" fmla="*/ 159 w 215"/>
                    <a:gd name="T25" fmla="*/ 25 h 126"/>
                    <a:gd name="T26" fmla="*/ 131 w 215"/>
                    <a:gd name="T27" fmla="*/ 60 h 126"/>
                    <a:gd name="T28" fmla="*/ 127 w 215"/>
                    <a:gd name="T29" fmla="*/ 56 h 126"/>
                    <a:gd name="T30" fmla="*/ 118 w 215"/>
                    <a:gd name="T31" fmla="*/ 49 h 126"/>
                    <a:gd name="T32" fmla="*/ 146 w 215"/>
                    <a:gd name="T33" fmla="*/ 19 h 126"/>
                    <a:gd name="T34" fmla="*/ 97 w 215"/>
                    <a:gd name="T35" fmla="*/ 49 h 126"/>
                    <a:gd name="T36" fmla="*/ 88 w 215"/>
                    <a:gd name="T37" fmla="*/ 56 h 126"/>
                    <a:gd name="T38" fmla="*/ 84 w 215"/>
                    <a:gd name="T39" fmla="*/ 60 h 126"/>
                    <a:gd name="T40" fmla="*/ 57 w 215"/>
                    <a:gd name="T41" fmla="*/ 25 h 126"/>
                    <a:gd name="T42" fmla="*/ 70 w 215"/>
                    <a:gd name="T43" fmla="*/ 19 h 126"/>
                    <a:gd name="T44" fmla="*/ 97 w 215"/>
                    <a:gd name="T45" fmla="*/ 49 h 126"/>
                    <a:gd name="T46" fmla="*/ 113 w 215"/>
                    <a:gd name="T47" fmla="*/ 110 h 126"/>
                    <a:gd name="T48" fmla="*/ 113 w 215"/>
                    <a:gd name="T49" fmla="*/ 74 h 126"/>
                    <a:gd name="T50" fmla="*/ 108 w 215"/>
                    <a:gd name="T51" fmla="*/ 69 h 126"/>
                    <a:gd name="T52" fmla="*/ 102 w 215"/>
                    <a:gd name="T53" fmla="*/ 74 h 126"/>
                    <a:gd name="T54" fmla="*/ 102 w 215"/>
                    <a:gd name="T55" fmla="*/ 110 h 126"/>
                    <a:gd name="T56" fmla="*/ 18 w 215"/>
                    <a:gd name="T57" fmla="*/ 61 h 126"/>
                    <a:gd name="T58" fmla="*/ 48 w 215"/>
                    <a:gd name="T59" fmla="*/ 30 h 126"/>
                    <a:gd name="T60" fmla="*/ 81 w 215"/>
                    <a:gd name="T61" fmla="*/ 71 h 126"/>
                    <a:gd name="T62" fmla="*/ 87 w 215"/>
                    <a:gd name="T63" fmla="*/ 71 h 126"/>
                    <a:gd name="T64" fmla="*/ 95 w 215"/>
                    <a:gd name="T65" fmla="*/ 64 h 126"/>
                    <a:gd name="T66" fmla="*/ 108 w 215"/>
                    <a:gd name="T67" fmla="*/ 54 h 126"/>
                    <a:gd name="T68" fmla="*/ 120 w 215"/>
                    <a:gd name="T69" fmla="*/ 64 h 126"/>
                    <a:gd name="T70" fmla="*/ 128 w 215"/>
                    <a:gd name="T71" fmla="*/ 71 h 126"/>
                    <a:gd name="T72" fmla="*/ 131 w 215"/>
                    <a:gd name="T73" fmla="*/ 72 h 126"/>
                    <a:gd name="T74" fmla="*/ 135 w 215"/>
                    <a:gd name="T75" fmla="*/ 71 h 126"/>
                    <a:gd name="T76" fmla="*/ 168 w 215"/>
                    <a:gd name="T77" fmla="*/ 30 h 126"/>
                    <a:gd name="T78" fmla="*/ 197 w 215"/>
                    <a:gd name="T79" fmla="*/ 61 h 126"/>
                    <a:gd name="T80" fmla="*/ 113 w 215"/>
                    <a:gd name="T81" fmla="*/ 11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15" h="126">
                      <a:moveTo>
                        <a:pt x="214" y="57"/>
                      </a:moveTo>
                      <a:cubicBezTo>
                        <a:pt x="198" y="30"/>
                        <a:pt x="174" y="11"/>
                        <a:pt x="144" y="1"/>
                      </a:cubicBezTo>
                      <a:cubicBezTo>
                        <a:pt x="141" y="0"/>
                        <a:pt x="137" y="2"/>
                        <a:pt x="135" y="6"/>
                      </a:cubicBezTo>
                      <a:cubicBezTo>
                        <a:pt x="129" y="18"/>
                        <a:pt x="119" y="29"/>
                        <a:pt x="108" y="37"/>
                      </a:cubicBezTo>
                      <a:cubicBezTo>
                        <a:pt x="96" y="29"/>
                        <a:pt x="87" y="18"/>
                        <a:pt x="81" y="6"/>
                      </a:cubicBezTo>
                      <a:cubicBezTo>
                        <a:pt x="79" y="2"/>
                        <a:pt x="75" y="0"/>
                        <a:pt x="71" y="1"/>
                      </a:cubicBezTo>
                      <a:cubicBezTo>
                        <a:pt x="42" y="11"/>
                        <a:pt x="17" y="30"/>
                        <a:pt x="2" y="57"/>
                      </a:cubicBezTo>
                      <a:cubicBezTo>
                        <a:pt x="0" y="59"/>
                        <a:pt x="0" y="62"/>
                        <a:pt x="2" y="65"/>
                      </a:cubicBezTo>
                      <a:cubicBezTo>
                        <a:pt x="24" y="103"/>
                        <a:pt x="64" y="126"/>
                        <a:pt x="108" y="126"/>
                      </a:cubicBezTo>
                      <a:cubicBezTo>
                        <a:pt x="151" y="126"/>
                        <a:pt x="192" y="103"/>
                        <a:pt x="214" y="65"/>
                      </a:cubicBezTo>
                      <a:cubicBezTo>
                        <a:pt x="215" y="62"/>
                        <a:pt x="215" y="59"/>
                        <a:pt x="214" y="57"/>
                      </a:cubicBezTo>
                      <a:close/>
                      <a:moveTo>
                        <a:pt x="146" y="19"/>
                      </a:moveTo>
                      <a:cubicBezTo>
                        <a:pt x="150" y="21"/>
                        <a:pt x="155" y="23"/>
                        <a:pt x="159" y="25"/>
                      </a:cubicBezTo>
                      <a:cubicBezTo>
                        <a:pt x="152" y="36"/>
                        <a:pt x="143" y="50"/>
                        <a:pt x="131" y="60"/>
                      </a:cubicBezTo>
                      <a:cubicBezTo>
                        <a:pt x="130" y="59"/>
                        <a:pt x="129" y="58"/>
                        <a:pt x="127" y="56"/>
                      </a:cubicBezTo>
                      <a:cubicBezTo>
                        <a:pt x="124" y="54"/>
                        <a:pt x="121" y="51"/>
                        <a:pt x="118" y="49"/>
                      </a:cubicBezTo>
                      <a:cubicBezTo>
                        <a:pt x="130" y="41"/>
                        <a:pt x="139" y="31"/>
                        <a:pt x="146" y="19"/>
                      </a:cubicBezTo>
                      <a:close/>
                      <a:moveTo>
                        <a:pt x="97" y="49"/>
                      </a:moveTo>
                      <a:cubicBezTo>
                        <a:pt x="94" y="51"/>
                        <a:pt x="91" y="54"/>
                        <a:pt x="88" y="56"/>
                      </a:cubicBezTo>
                      <a:cubicBezTo>
                        <a:pt x="87" y="58"/>
                        <a:pt x="85" y="59"/>
                        <a:pt x="84" y="60"/>
                      </a:cubicBezTo>
                      <a:cubicBezTo>
                        <a:pt x="72" y="50"/>
                        <a:pt x="63" y="36"/>
                        <a:pt x="57" y="25"/>
                      </a:cubicBezTo>
                      <a:cubicBezTo>
                        <a:pt x="61" y="23"/>
                        <a:pt x="65" y="21"/>
                        <a:pt x="70" y="19"/>
                      </a:cubicBezTo>
                      <a:cubicBezTo>
                        <a:pt x="76" y="31"/>
                        <a:pt x="86" y="41"/>
                        <a:pt x="97" y="49"/>
                      </a:cubicBezTo>
                      <a:close/>
                      <a:moveTo>
                        <a:pt x="113" y="110"/>
                      </a:moveTo>
                      <a:cubicBezTo>
                        <a:pt x="113" y="74"/>
                        <a:pt x="113" y="74"/>
                        <a:pt x="113" y="74"/>
                      </a:cubicBezTo>
                      <a:cubicBezTo>
                        <a:pt x="113" y="72"/>
                        <a:pt x="111" y="69"/>
                        <a:pt x="108" y="69"/>
                      </a:cubicBezTo>
                      <a:cubicBezTo>
                        <a:pt x="105" y="69"/>
                        <a:pt x="102" y="72"/>
                        <a:pt x="102" y="74"/>
                      </a:cubicBezTo>
                      <a:cubicBezTo>
                        <a:pt x="102" y="110"/>
                        <a:pt x="102" y="110"/>
                        <a:pt x="102" y="110"/>
                      </a:cubicBezTo>
                      <a:cubicBezTo>
                        <a:pt x="68" y="108"/>
                        <a:pt x="37" y="90"/>
                        <a:pt x="18" y="61"/>
                      </a:cubicBezTo>
                      <a:cubicBezTo>
                        <a:pt x="26" y="49"/>
                        <a:pt x="36" y="38"/>
                        <a:pt x="48" y="30"/>
                      </a:cubicBezTo>
                      <a:cubicBezTo>
                        <a:pt x="55" y="44"/>
                        <a:pt x="66" y="59"/>
                        <a:pt x="81" y="71"/>
                      </a:cubicBezTo>
                      <a:cubicBezTo>
                        <a:pt x="83" y="73"/>
                        <a:pt x="85" y="73"/>
                        <a:pt x="87" y="71"/>
                      </a:cubicBezTo>
                      <a:cubicBezTo>
                        <a:pt x="90" y="69"/>
                        <a:pt x="93" y="67"/>
                        <a:pt x="95" y="64"/>
                      </a:cubicBezTo>
                      <a:cubicBezTo>
                        <a:pt x="99" y="61"/>
                        <a:pt x="104" y="57"/>
                        <a:pt x="108" y="54"/>
                      </a:cubicBezTo>
                      <a:cubicBezTo>
                        <a:pt x="112" y="57"/>
                        <a:pt x="116" y="61"/>
                        <a:pt x="120" y="64"/>
                      </a:cubicBezTo>
                      <a:cubicBezTo>
                        <a:pt x="123" y="67"/>
                        <a:pt x="125" y="69"/>
                        <a:pt x="128" y="71"/>
                      </a:cubicBezTo>
                      <a:cubicBezTo>
                        <a:pt x="129" y="72"/>
                        <a:pt x="130" y="72"/>
                        <a:pt x="131" y="72"/>
                      </a:cubicBezTo>
                      <a:cubicBezTo>
                        <a:pt x="133" y="72"/>
                        <a:pt x="134" y="72"/>
                        <a:pt x="135" y="71"/>
                      </a:cubicBezTo>
                      <a:cubicBezTo>
                        <a:pt x="149" y="59"/>
                        <a:pt x="160" y="44"/>
                        <a:pt x="168" y="30"/>
                      </a:cubicBezTo>
                      <a:cubicBezTo>
                        <a:pt x="180" y="38"/>
                        <a:pt x="190" y="49"/>
                        <a:pt x="197" y="61"/>
                      </a:cubicBezTo>
                      <a:cubicBezTo>
                        <a:pt x="179" y="90"/>
                        <a:pt x="147" y="108"/>
                        <a:pt x="113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6" name="Freeform 9"/>
              <p:cNvSpPr>
                <a:spLocks noEditPoints="1"/>
              </p:cNvSpPr>
              <p:nvPr/>
            </p:nvSpPr>
            <p:spPr bwMode="auto">
              <a:xfrm>
                <a:off x="3628879" y="5197675"/>
                <a:ext cx="504000" cy="432000"/>
              </a:xfrm>
              <a:custGeom>
                <a:avLst/>
                <a:gdLst>
                  <a:gd name="T0" fmla="*/ 4 w 80"/>
                  <a:gd name="T1" fmla="*/ 0 h 67"/>
                  <a:gd name="T2" fmla="*/ 76 w 80"/>
                  <a:gd name="T3" fmla="*/ 0 h 67"/>
                  <a:gd name="T4" fmla="*/ 80 w 80"/>
                  <a:gd name="T5" fmla="*/ 0 h 67"/>
                  <a:gd name="T6" fmla="*/ 80 w 80"/>
                  <a:gd name="T7" fmla="*/ 3 h 67"/>
                  <a:gd name="T8" fmla="*/ 80 w 80"/>
                  <a:gd name="T9" fmla="*/ 44 h 67"/>
                  <a:gd name="T10" fmla="*/ 80 w 80"/>
                  <a:gd name="T11" fmla="*/ 48 h 67"/>
                  <a:gd name="T12" fmla="*/ 76 w 80"/>
                  <a:gd name="T13" fmla="*/ 48 h 67"/>
                  <a:gd name="T14" fmla="*/ 55 w 80"/>
                  <a:gd name="T15" fmla="*/ 48 h 67"/>
                  <a:gd name="T16" fmla="*/ 55 w 80"/>
                  <a:gd name="T17" fmla="*/ 61 h 67"/>
                  <a:gd name="T18" fmla="*/ 63 w 80"/>
                  <a:gd name="T19" fmla="*/ 61 h 67"/>
                  <a:gd name="T20" fmla="*/ 63 w 80"/>
                  <a:gd name="T21" fmla="*/ 67 h 67"/>
                  <a:gd name="T22" fmla="*/ 20 w 80"/>
                  <a:gd name="T23" fmla="*/ 67 h 67"/>
                  <a:gd name="T24" fmla="*/ 20 w 80"/>
                  <a:gd name="T25" fmla="*/ 61 h 67"/>
                  <a:gd name="T26" fmla="*/ 27 w 80"/>
                  <a:gd name="T27" fmla="*/ 61 h 67"/>
                  <a:gd name="T28" fmla="*/ 27 w 80"/>
                  <a:gd name="T29" fmla="*/ 48 h 67"/>
                  <a:gd name="T30" fmla="*/ 4 w 80"/>
                  <a:gd name="T31" fmla="*/ 48 h 67"/>
                  <a:gd name="T32" fmla="*/ 0 w 80"/>
                  <a:gd name="T33" fmla="*/ 48 h 67"/>
                  <a:gd name="T34" fmla="*/ 0 w 80"/>
                  <a:gd name="T35" fmla="*/ 44 h 67"/>
                  <a:gd name="T36" fmla="*/ 0 w 80"/>
                  <a:gd name="T37" fmla="*/ 3 h 67"/>
                  <a:gd name="T38" fmla="*/ 0 w 80"/>
                  <a:gd name="T39" fmla="*/ 0 h 67"/>
                  <a:gd name="T40" fmla="*/ 4 w 80"/>
                  <a:gd name="T41" fmla="*/ 0 h 67"/>
                  <a:gd name="T42" fmla="*/ 24 w 80"/>
                  <a:gd name="T43" fmla="*/ 18 h 67"/>
                  <a:gd name="T44" fmla="*/ 27 w 80"/>
                  <a:gd name="T45" fmla="*/ 21 h 67"/>
                  <a:gd name="T46" fmla="*/ 28 w 80"/>
                  <a:gd name="T47" fmla="*/ 21 h 67"/>
                  <a:gd name="T48" fmla="*/ 41 w 80"/>
                  <a:gd name="T49" fmla="*/ 15 h 67"/>
                  <a:gd name="T50" fmla="*/ 54 w 80"/>
                  <a:gd name="T51" fmla="*/ 21 h 67"/>
                  <a:gd name="T52" fmla="*/ 54 w 80"/>
                  <a:gd name="T53" fmla="*/ 21 h 67"/>
                  <a:gd name="T54" fmla="*/ 57 w 80"/>
                  <a:gd name="T55" fmla="*/ 18 h 67"/>
                  <a:gd name="T56" fmla="*/ 56 w 80"/>
                  <a:gd name="T57" fmla="*/ 17 h 67"/>
                  <a:gd name="T58" fmla="*/ 41 w 80"/>
                  <a:gd name="T59" fmla="*/ 11 h 67"/>
                  <a:gd name="T60" fmla="*/ 25 w 80"/>
                  <a:gd name="T61" fmla="*/ 17 h 67"/>
                  <a:gd name="T62" fmla="*/ 24 w 80"/>
                  <a:gd name="T63" fmla="*/ 18 h 67"/>
                  <a:gd name="T64" fmla="*/ 30 w 80"/>
                  <a:gd name="T65" fmla="*/ 25 h 67"/>
                  <a:gd name="T66" fmla="*/ 33 w 80"/>
                  <a:gd name="T67" fmla="*/ 28 h 67"/>
                  <a:gd name="T68" fmla="*/ 33 w 80"/>
                  <a:gd name="T69" fmla="*/ 28 h 67"/>
                  <a:gd name="T70" fmla="*/ 41 w 80"/>
                  <a:gd name="T71" fmla="*/ 24 h 67"/>
                  <a:gd name="T72" fmla="*/ 48 w 80"/>
                  <a:gd name="T73" fmla="*/ 28 h 67"/>
                  <a:gd name="T74" fmla="*/ 49 w 80"/>
                  <a:gd name="T75" fmla="*/ 28 h 67"/>
                  <a:gd name="T76" fmla="*/ 52 w 80"/>
                  <a:gd name="T77" fmla="*/ 25 h 67"/>
                  <a:gd name="T78" fmla="*/ 51 w 80"/>
                  <a:gd name="T79" fmla="*/ 24 h 67"/>
                  <a:gd name="T80" fmla="*/ 41 w 80"/>
                  <a:gd name="T81" fmla="*/ 20 h 67"/>
                  <a:gd name="T82" fmla="*/ 30 w 80"/>
                  <a:gd name="T83" fmla="*/ 24 h 67"/>
                  <a:gd name="T84" fmla="*/ 30 w 80"/>
                  <a:gd name="T85" fmla="*/ 25 h 67"/>
                  <a:gd name="T86" fmla="*/ 41 w 80"/>
                  <a:gd name="T87" fmla="*/ 28 h 67"/>
                  <a:gd name="T88" fmla="*/ 38 w 80"/>
                  <a:gd name="T89" fmla="*/ 32 h 67"/>
                  <a:gd name="T90" fmla="*/ 41 w 80"/>
                  <a:gd name="T91" fmla="*/ 35 h 67"/>
                  <a:gd name="T92" fmla="*/ 45 w 80"/>
                  <a:gd name="T93" fmla="*/ 32 h 67"/>
                  <a:gd name="T94" fmla="*/ 41 w 80"/>
                  <a:gd name="T95" fmla="*/ 28 h 67"/>
                  <a:gd name="T96" fmla="*/ 73 w 80"/>
                  <a:gd name="T97" fmla="*/ 6 h 67"/>
                  <a:gd name="T98" fmla="*/ 7 w 80"/>
                  <a:gd name="T99" fmla="*/ 6 h 67"/>
                  <a:gd name="T100" fmla="*/ 7 w 80"/>
                  <a:gd name="T101" fmla="*/ 41 h 67"/>
                  <a:gd name="T102" fmla="*/ 73 w 80"/>
                  <a:gd name="T103" fmla="*/ 41 h 67"/>
                  <a:gd name="T104" fmla="*/ 73 w 80"/>
                  <a:gd name="T105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" h="67">
                    <a:moveTo>
                      <a:pt x="4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  <a:moveTo>
                      <a:pt x="24" y="18"/>
                    </a:move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8" y="21"/>
                      <a:pt x="28" y="21"/>
                    </a:cubicBezTo>
                    <a:cubicBezTo>
                      <a:pt x="32" y="17"/>
                      <a:pt x="36" y="15"/>
                      <a:pt x="41" y="15"/>
                    </a:cubicBezTo>
                    <a:cubicBezTo>
                      <a:pt x="46" y="15"/>
                      <a:pt x="50" y="17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2" y="13"/>
                      <a:pt x="47" y="11"/>
                      <a:pt x="41" y="11"/>
                    </a:cubicBezTo>
                    <a:cubicBezTo>
                      <a:pt x="35" y="11"/>
                      <a:pt x="30" y="13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close/>
                    <a:moveTo>
                      <a:pt x="30" y="25"/>
                    </a:move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5" y="25"/>
                      <a:pt x="38" y="24"/>
                      <a:pt x="41" y="24"/>
                    </a:cubicBezTo>
                    <a:cubicBezTo>
                      <a:pt x="44" y="24"/>
                      <a:pt x="46" y="25"/>
                      <a:pt x="48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1" y="25"/>
                      <a:pt x="51" y="25"/>
                      <a:pt x="51" y="24"/>
                    </a:cubicBezTo>
                    <a:cubicBezTo>
                      <a:pt x="48" y="21"/>
                      <a:pt x="45" y="20"/>
                      <a:pt x="41" y="20"/>
                    </a:cubicBezTo>
                    <a:cubicBezTo>
                      <a:pt x="37" y="20"/>
                      <a:pt x="33" y="21"/>
                      <a:pt x="30" y="24"/>
                    </a:cubicBezTo>
                    <a:cubicBezTo>
                      <a:pt x="30" y="25"/>
                      <a:pt x="30" y="25"/>
                      <a:pt x="30" y="25"/>
                    </a:cubicBezTo>
                    <a:close/>
                    <a:moveTo>
                      <a:pt x="41" y="28"/>
                    </a:moveTo>
                    <a:cubicBezTo>
                      <a:pt x="39" y="28"/>
                      <a:pt x="38" y="30"/>
                      <a:pt x="38" y="32"/>
                    </a:cubicBezTo>
                    <a:cubicBezTo>
                      <a:pt x="38" y="34"/>
                      <a:pt x="39" y="35"/>
                      <a:pt x="41" y="35"/>
                    </a:cubicBezTo>
                    <a:cubicBezTo>
                      <a:pt x="43" y="35"/>
                      <a:pt x="45" y="34"/>
                      <a:pt x="45" y="32"/>
                    </a:cubicBezTo>
                    <a:cubicBezTo>
                      <a:pt x="45" y="30"/>
                      <a:pt x="43" y="28"/>
                      <a:pt x="41" y="28"/>
                    </a:cubicBezTo>
                    <a:close/>
                    <a:moveTo>
                      <a:pt x="73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3" y="41"/>
                      <a:pt x="73" y="41"/>
                      <a:pt x="73" y="41"/>
                    </a:cubicBezTo>
                    <a:lnTo>
                      <a:pt x="73" y="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="" xmlns:a14="http://schemas.microsoft.com/office/drawing/2010/main">
                      <a14:imgLayer r:embed="rId12">
                        <a14:imgEffect>
                          <a14:backgroundRemoval t="227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2582" y="5193482"/>
                <a:ext cx="617640" cy="528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任意多边形 6"/>
              <p:cNvSpPr/>
              <p:nvPr/>
            </p:nvSpPr>
            <p:spPr>
              <a:xfrm flipH="1">
                <a:off x="2572479" y="3837151"/>
                <a:ext cx="471832" cy="1938146"/>
              </a:xfrm>
              <a:custGeom>
                <a:avLst/>
                <a:gdLst>
                  <a:gd name="connsiteX0" fmla="*/ 0 w 195942"/>
                  <a:gd name="connsiteY0" fmla="*/ 0 h 2275114"/>
                  <a:gd name="connsiteX1" fmla="*/ 195942 w 195942"/>
                  <a:gd name="connsiteY1" fmla="*/ 533400 h 2275114"/>
                  <a:gd name="connsiteX2" fmla="*/ 152400 w 195942"/>
                  <a:gd name="connsiteY2" fmla="*/ 2275114 h 2275114"/>
                  <a:gd name="connsiteX3" fmla="*/ 0 w 195942"/>
                  <a:gd name="connsiteY3" fmla="*/ 0 h 2275114"/>
                  <a:gd name="connsiteX0" fmla="*/ 251130 w 447072"/>
                  <a:gd name="connsiteY0" fmla="*/ 0 h 2275114"/>
                  <a:gd name="connsiteX1" fmla="*/ 447072 w 447072"/>
                  <a:gd name="connsiteY1" fmla="*/ 533400 h 2275114"/>
                  <a:gd name="connsiteX2" fmla="*/ 403530 w 447072"/>
                  <a:gd name="connsiteY2" fmla="*/ 2275114 h 2275114"/>
                  <a:gd name="connsiteX3" fmla="*/ 251130 w 447072"/>
                  <a:gd name="connsiteY3" fmla="*/ 0 h 2275114"/>
                  <a:gd name="connsiteX0" fmla="*/ 251130 w 447072"/>
                  <a:gd name="connsiteY0" fmla="*/ 0 h 2275114"/>
                  <a:gd name="connsiteX1" fmla="*/ 447072 w 447072"/>
                  <a:gd name="connsiteY1" fmla="*/ 533400 h 2275114"/>
                  <a:gd name="connsiteX2" fmla="*/ 403530 w 447072"/>
                  <a:gd name="connsiteY2" fmla="*/ 2275114 h 2275114"/>
                  <a:gd name="connsiteX3" fmla="*/ 251130 w 447072"/>
                  <a:gd name="connsiteY3" fmla="*/ 0 h 2275114"/>
                  <a:gd name="connsiteX0" fmla="*/ 346865 w 542807"/>
                  <a:gd name="connsiteY0" fmla="*/ 0 h 2275114"/>
                  <a:gd name="connsiteX1" fmla="*/ 542807 w 542807"/>
                  <a:gd name="connsiteY1" fmla="*/ 533400 h 2275114"/>
                  <a:gd name="connsiteX2" fmla="*/ 499265 w 542807"/>
                  <a:gd name="connsiteY2" fmla="*/ 2275114 h 2275114"/>
                  <a:gd name="connsiteX3" fmla="*/ 346865 w 542807"/>
                  <a:gd name="connsiteY3" fmla="*/ 0 h 2275114"/>
                  <a:gd name="connsiteX0" fmla="*/ 346865 w 542807"/>
                  <a:gd name="connsiteY0" fmla="*/ 0 h 2275114"/>
                  <a:gd name="connsiteX1" fmla="*/ 542807 w 542807"/>
                  <a:gd name="connsiteY1" fmla="*/ 533400 h 2275114"/>
                  <a:gd name="connsiteX2" fmla="*/ 499265 w 542807"/>
                  <a:gd name="connsiteY2" fmla="*/ 2275114 h 2275114"/>
                  <a:gd name="connsiteX3" fmla="*/ 346865 w 542807"/>
                  <a:gd name="connsiteY3" fmla="*/ 0 h 227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2807" h="2275114">
                    <a:moveTo>
                      <a:pt x="346865" y="0"/>
                    </a:moveTo>
                    <a:lnTo>
                      <a:pt x="542807" y="533400"/>
                    </a:lnTo>
                    <a:cubicBezTo>
                      <a:pt x="-94007" y="1107621"/>
                      <a:pt x="202629" y="1885043"/>
                      <a:pt x="499265" y="2275114"/>
                    </a:cubicBezTo>
                    <a:cubicBezTo>
                      <a:pt x="42065" y="1891393"/>
                      <a:pt x="-275435" y="777421"/>
                      <a:pt x="346865" y="0"/>
                    </a:cubicBezTo>
                    <a:close/>
                  </a:path>
                </a:pathLst>
              </a:custGeom>
              <a:solidFill>
                <a:srgbClr val="BFE7A0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9"/>
              <p:cNvSpPr/>
              <p:nvPr/>
            </p:nvSpPr>
            <p:spPr>
              <a:xfrm flipH="1">
                <a:off x="2180736" y="5398796"/>
                <a:ext cx="1669159" cy="666245"/>
              </a:xfrm>
              <a:custGeom>
                <a:avLst/>
                <a:gdLst>
                  <a:gd name="connsiteX0" fmla="*/ 0 w 1920240"/>
                  <a:gd name="connsiteY0" fmla="*/ 0 h 624840"/>
                  <a:gd name="connsiteX1" fmla="*/ 510540 w 1920240"/>
                  <a:gd name="connsiteY1" fmla="*/ 68580 h 624840"/>
                  <a:gd name="connsiteX2" fmla="*/ 1920240 w 1920240"/>
                  <a:gd name="connsiteY2" fmla="*/ 624840 h 624840"/>
                  <a:gd name="connsiteX3" fmla="*/ 0 w 1920240"/>
                  <a:gd name="connsiteY3" fmla="*/ 0 h 624840"/>
                  <a:gd name="connsiteX0" fmla="*/ 0 w 1920240"/>
                  <a:gd name="connsiteY0" fmla="*/ 0 h 624840"/>
                  <a:gd name="connsiteX1" fmla="*/ 510540 w 1920240"/>
                  <a:gd name="connsiteY1" fmla="*/ 68580 h 624840"/>
                  <a:gd name="connsiteX2" fmla="*/ 1920240 w 1920240"/>
                  <a:gd name="connsiteY2" fmla="*/ 624840 h 624840"/>
                  <a:gd name="connsiteX3" fmla="*/ 0 w 1920240"/>
                  <a:gd name="connsiteY3" fmla="*/ 0 h 624840"/>
                  <a:gd name="connsiteX0" fmla="*/ 0 w 1920240"/>
                  <a:gd name="connsiteY0" fmla="*/ 0 h 624840"/>
                  <a:gd name="connsiteX1" fmla="*/ 510540 w 1920240"/>
                  <a:gd name="connsiteY1" fmla="*/ 68580 h 624840"/>
                  <a:gd name="connsiteX2" fmla="*/ 1920240 w 1920240"/>
                  <a:gd name="connsiteY2" fmla="*/ 624840 h 624840"/>
                  <a:gd name="connsiteX3" fmla="*/ 0 w 1920240"/>
                  <a:gd name="connsiteY3" fmla="*/ 0 h 624840"/>
                  <a:gd name="connsiteX0" fmla="*/ 0 w 1920240"/>
                  <a:gd name="connsiteY0" fmla="*/ 0 h 782079"/>
                  <a:gd name="connsiteX1" fmla="*/ 510540 w 1920240"/>
                  <a:gd name="connsiteY1" fmla="*/ 68580 h 782079"/>
                  <a:gd name="connsiteX2" fmla="*/ 1920240 w 1920240"/>
                  <a:gd name="connsiteY2" fmla="*/ 624840 h 782079"/>
                  <a:gd name="connsiteX3" fmla="*/ 0 w 1920240"/>
                  <a:gd name="connsiteY3" fmla="*/ 0 h 782079"/>
                  <a:gd name="connsiteX0" fmla="*/ 0 w 1920240"/>
                  <a:gd name="connsiteY0" fmla="*/ 0 h 782079"/>
                  <a:gd name="connsiteX1" fmla="*/ 510540 w 1920240"/>
                  <a:gd name="connsiteY1" fmla="*/ 68580 h 782079"/>
                  <a:gd name="connsiteX2" fmla="*/ 1920240 w 1920240"/>
                  <a:gd name="connsiteY2" fmla="*/ 624840 h 782079"/>
                  <a:gd name="connsiteX3" fmla="*/ 0 w 1920240"/>
                  <a:gd name="connsiteY3" fmla="*/ 0 h 78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0240" h="782079">
                    <a:moveTo>
                      <a:pt x="0" y="0"/>
                    </a:moveTo>
                    <a:lnTo>
                      <a:pt x="510540" y="68580"/>
                    </a:lnTo>
                    <a:cubicBezTo>
                      <a:pt x="927100" y="855980"/>
                      <a:pt x="1602740" y="744220"/>
                      <a:pt x="1920240" y="624840"/>
                    </a:cubicBezTo>
                    <a:cubicBezTo>
                      <a:pt x="1554480" y="835660"/>
                      <a:pt x="510540" y="993140"/>
                      <a:pt x="0" y="0"/>
                    </a:cubicBezTo>
                    <a:close/>
                  </a:path>
                </a:pathLst>
              </a:custGeom>
              <a:solidFill>
                <a:srgbClr val="7CD5C9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 10"/>
              <p:cNvSpPr/>
              <p:nvPr/>
            </p:nvSpPr>
            <p:spPr>
              <a:xfrm flipH="1">
                <a:off x="1935661" y="5827229"/>
                <a:ext cx="1642664" cy="549007"/>
              </a:xfrm>
              <a:custGeom>
                <a:avLst/>
                <a:gdLst>
                  <a:gd name="connsiteX0" fmla="*/ 381000 w 1889760"/>
                  <a:gd name="connsiteY0" fmla="*/ 335280 h 495300"/>
                  <a:gd name="connsiteX1" fmla="*/ 0 w 1889760"/>
                  <a:gd name="connsiteY1" fmla="*/ 495300 h 495300"/>
                  <a:gd name="connsiteX2" fmla="*/ 1889760 w 1889760"/>
                  <a:gd name="connsiteY2" fmla="*/ 0 h 495300"/>
                  <a:gd name="connsiteX3" fmla="*/ 381000 w 1889760"/>
                  <a:gd name="connsiteY3" fmla="*/ 335280 h 495300"/>
                  <a:gd name="connsiteX0" fmla="*/ 381000 w 1889760"/>
                  <a:gd name="connsiteY0" fmla="*/ 335280 h 637235"/>
                  <a:gd name="connsiteX1" fmla="*/ 0 w 1889760"/>
                  <a:gd name="connsiteY1" fmla="*/ 495300 h 637235"/>
                  <a:gd name="connsiteX2" fmla="*/ 1889760 w 1889760"/>
                  <a:gd name="connsiteY2" fmla="*/ 0 h 637235"/>
                  <a:gd name="connsiteX3" fmla="*/ 381000 w 1889760"/>
                  <a:gd name="connsiteY3" fmla="*/ 335280 h 637235"/>
                  <a:gd name="connsiteX0" fmla="*/ 381000 w 1889760"/>
                  <a:gd name="connsiteY0" fmla="*/ 335280 h 637235"/>
                  <a:gd name="connsiteX1" fmla="*/ 0 w 1889760"/>
                  <a:gd name="connsiteY1" fmla="*/ 495300 h 637235"/>
                  <a:gd name="connsiteX2" fmla="*/ 1889760 w 1889760"/>
                  <a:gd name="connsiteY2" fmla="*/ 0 h 637235"/>
                  <a:gd name="connsiteX3" fmla="*/ 381000 w 1889760"/>
                  <a:gd name="connsiteY3" fmla="*/ 335280 h 637235"/>
                  <a:gd name="connsiteX0" fmla="*/ 381000 w 1889760"/>
                  <a:gd name="connsiteY0" fmla="*/ 335280 h 644458"/>
                  <a:gd name="connsiteX1" fmla="*/ 0 w 1889760"/>
                  <a:gd name="connsiteY1" fmla="*/ 495300 h 644458"/>
                  <a:gd name="connsiteX2" fmla="*/ 1889760 w 1889760"/>
                  <a:gd name="connsiteY2" fmla="*/ 0 h 644458"/>
                  <a:gd name="connsiteX3" fmla="*/ 381000 w 1889760"/>
                  <a:gd name="connsiteY3" fmla="*/ 335280 h 644458"/>
                  <a:gd name="connsiteX0" fmla="*/ 381000 w 1889760"/>
                  <a:gd name="connsiteY0" fmla="*/ 335280 h 644458"/>
                  <a:gd name="connsiteX1" fmla="*/ 0 w 1889760"/>
                  <a:gd name="connsiteY1" fmla="*/ 495300 h 644458"/>
                  <a:gd name="connsiteX2" fmla="*/ 1889760 w 1889760"/>
                  <a:gd name="connsiteY2" fmla="*/ 0 h 644458"/>
                  <a:gd name="connsiteX3" fmla="*/ 381000 w 1889760"/>
                  <a:gd name="connsiteY3" fmla="*/ 335280 h 6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9760" h="644458">
                    <a:moveTo>
                      <a:pt x="381000" y="335280"/>
                    </a:moveTo>
                    <a:lnTo>
                      <a:pt x="0" y="495300"/>
                    </a:lnTo>
                    <a:cubicBezTo>
                      <a:pt x="1170940" y="955040"/>
                      <a:pt x="1724660" y="226060"/>
                      <a:pt x="1889760" y="0"/>
                    </a:cubicBezTo>
                    <a:cubicBezTo>
                      <a:pt x="1569720" y="294640"/>
                      <a:pt x="1097280" y="711200"/>
                      <a:pt x="381000" y="335280"/>
                    </a:cubicBezTo>
                    <a:close/>
                  </a:path>
                </a:pathLst>
              </a:custGeom>
              <a:solidFill>
                <a:srgbClr val="FF9B6C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8"/>
              <p:cNvSpPr/>
              <p:nvPr/>
            </p:nvSpPr>
            <p:spPr>
              <a:xfrm flipH="1">
                <a:off x="2399317" y="4600354"/>
                <a:ext cx="1185637" cy="1304771"/>
              </a:xfrm>
              <a:custGeom>
                <a:avLst/>
                <a:gdLst>
                  <a:gd name="connsiteX0" fmla="*/ 0 w 1363980"/>
                  <a:gd name="connsiteY0" fmla="*/ 0 h 1531620"/>
                  <a:gd name="connsiteX1" fmla="*/ 434340 w 1363980"/>
                  <a:gd name="connsiteY1" fmla="*/ 320040 h 1531620"/>
                  <a:gd name="connsiteX2" fmla="*/ 1363980 w 1363980"/>
                  <a:gd name="connsiteY2" fmla="*/ 1531620 h 1531620"/>
                  <a:gd name="connsiteX3" fmla="*/ 0 w 1363980"/>
                  <a:gd name="connsiteY3" fmla="*/ 0 h 1531620"/>
                  <a:gd name="connsiteX0" fmla="*/ 5 w 1363985"/>
                  <a:gd name="connsiteY0" fmla="*/ 0 h 1531620"/>
                  <a:gd name="connsiteX1" fmla="*/ 434345 w 1363985"/>
                  <a:gd name="connsiteY1" fmla="*/ 320040 h 1531620"/>
                  <a:gd name="connsiteX2" fmla="*/ 1363985 w 1363985"/>
                  <a:gd name="connsiteY2" fmla="*/ 1531620 h 1531620"/>
                  <a:gd name="connsiteX3" fmla="*/ 5 w 1363985"/>
                  <a:gd name="connsiteY3" fmla="*/ 0 h 1531620"/>
                  <a:gd name="connsiteX0" fmla="*/ 5 w 1363985"/>
                  <a:gd name="connsiteY0" fmla="*/ 0 h 1531620"/>
                  <a:gd name="connsiteX1" fmla="*/ 434345 w 1363985"/>
                  <a:gd name="connsiteY1" fmla="*/ 320040 h 1531620"/>
                  <a:gd name="connsiteX2" fmla="*/ 1363985 w 1363985"/>
                  <a:gd name="connsiteY2" fmla="*/ 1531620 h 1531620"/>
                  <a:gd name="connsiteX3" fmla="*/ 5 w 1363985"/>
                  <a:gd name="connsiteY3" fmla="*/ 0 h 1531620"/>
                  <a:gd name="connsiteX0" fmla="*/ 5 w 1363985"/>
                  <a:gd name="connsiteY0" fmla="*/ 0 h 1531620"/>
                  <a:gd name="connsiteX1" fmla="*/ 434345 w 1363985"/>
                  <a:gd name="connsiteY1" fmla="*/ 320040 h 1531620"/>
                  <a:gd name="connsiteX2" fmla="*/ 1363985 w 1363985"/>
                  <a:gd name="connsiteY2" fmla="*/ 1531620 h 1531620"/>
                  <a:gd name="connsiteX3" fmla="*/ 5 w 1363985"/>
                  <a:gd name="connsiteY3" fmla="*/ 0 h 1531620"/>
                  <a:gd name="connsiteX0" fmla="*/ 5 w 1363985"/>
                  <a:gd name="connsiteY0" fmla="*/ 0 h 1531620"/>
                  <a:gd name="connsiteX1" fmla="*/ 434345 w 1363985"/>
                  <a:gd name="connsiteY1" fmla="*/ 320040 h 1531620"/>
                  <a:gd name="connsiteX2" fmla="*/ 1363985 w 1363985"/>
                  <a:gd name="connsiteY2" fmla="*/ 1531620 h 1531620"/>
                  <a:gd name="connsiteX3" fmla="*/ 5 w 1363985"/>
                  <a:gd name="connsiteY3" fmla="*/ 0 h 153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3985" h="1531620">
                    <a:moveTo>
                      <a:pt x="5" y="0"/>
                    </a:moveTo>
                    <a:lnTo>
                      <a:pt x="434345" y="320040"/>
                    </a:lnTo>
                    <a:cubicBezTo>
                      <a:pt x="393705" y="1143000"/>
                      <a:pt x="1038865" y="1455420"/>
                      <a:pt x="1363985" y="1531620"/>
                    </a:cubicBezTo>
                    <a:cubicBezTo>
                      <a:pt x="1084585" y="1524000"/>
                      <a:pt x="-2535" y="1234440"/>
                      <a:pt x="5" y="0"/>
                    </a:cubicBezTo>
                    <a:close/>
                  </a:path>
                </a:pathLst>
              </a:custGeom>
              <a:solidFill>
                <a:srgbClr val="F8C354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テキスト ボックス 78"/>
            <p:cNvSpPr txBox="1"/>
            <p:nvPr/>
          </p:nvSpPr>
          <p:spPr>
            <a:xfrm>
              <a:off x="3118881" y="3910987"/>
              <a:ext cx="646331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kumimoji="1" lang="zh-CN" altLang="en-US" sz="1200" dirty="0" smtClean="0">
                  <a:latin typeface="Microsoft YaHei" pitchFamily="34" charset="-122"/>
                  <a:ea typeface="Microsoft YaHei" pitchFamily="34" charset="-122"/>
                </a:rPr>
                <a:t>加盟店</a:t>
              </a:r>
              <a:endParaRPr kumimoji="1" lang="ja-JP" altLang="en-US" sz="1200" dirty="0" smtClean="0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835007" y="4704341"/>
              <a:ext cx="492443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kumimoji="1" lang="zh-CN" altLang="en-US" sz="1200" dirty="0" smtClean="0">
                  <a:latin typeface="Microsoft YaHei" pitchFamily="34" charset="-122"/>
                  <a:ea typeface="Microsoft YaHei" pitchFamily="34" charset="-122"/>
                </a:rPr>
                <a:t>员工</a:t>
              </a:r>
              <a:endParaRPr kumimoji="1" lang="ja-JP" altLang="en-US" sz="1200" dirty="0" smtClean="0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4207082" y="5549296"/>
              <a:ext cx="492443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kumimoji="1" lang="zh-CN" altLang="en-US" sz="1200" dirty="0" smtClean="0">
                  <a:latin typeface="Microsoft YaHei" pitchFamily="34" charset="-122"/>
                  <a:ea typeface="Microsoft YaHei" pitchFamily="34" charset="-122"/>
                </a:rPr>
                <a:t>媒体</a:t>
              </a:r>
              <a:endParaRPr kumimoji="1" lang="ja-JP" altLang="en-US" sz="1200" dirty="0" smtClean="0"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4040945" y="6502958"/>
              <a:ext cx="584529" cy="264419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kumimoji="1" lang="en-US" altLang="zh-CN" sz="1200" dirty="0" smtClean="0">
                  <a:latin typeface="Microsoft YaHei" pitchFamily="34" charset="-122"/>
                  <a:ea typeface="Microsoft YaHei" pitchFamily="34" charset="-122"/>
                </a:rPr>
                <a:t>SNS</a:t>
              </a:r>
              <a:endParaRPr kumimoji="1" lang="ja-JP" altLang="en-US" sz="1200" dirty="0" smtClean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cxnSp>
        <p:nvCxnSpPr>
          <p:cNvPr id="27" name="直線コネクタ 26"/>
          <p:cNvCxnSpPr/>
          <p:nvPr/>
        </p:nvCxnSpPr>
        <p:spPr>
          <a:xfrm>
            <a:off x="4887454" y="2688609"/>
            <a:ext cx="208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4" descr="人,设备用品,商务,室内,专业人员_78034352_Looking straight on at computer cabinets in a row at a server facility_创意图片_Getty Images Chin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959" r="6694" b="25097"/>
          <a:stretch/>
        </p:blipFill>
        <p:spPr bwMode="auto">
          <a:xfrm>
            <a:off x="5143504" y="1571612"/>
            <a:ext cx="3714776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5572132" y="1714488"/>
            <a:ext cx="3162457" cy="35120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kumimoji="1" lang="en-US" altLang="zh-CN" sz="1600" dirty="0" smtClean="0">
                <a:latin typeface="Microsoft YaHei" pitchFamily="34" charset="-122"/>
                <a:ea typeface="Microsoft YaHei" pitchFamily="34" charset="-122"/>
              </a:rPr>
              <a:t>OTO</a:t>
            </a:r>
            <a:r>
              <a:rPr kumimoji="1" lang="zh-CN" altLang="en-US" sz="1600" dirty="0" smtClean="0">
                <a:latin typeface="Microsoft YaHei" pitchFamily="34" charset="-122"/>
                <a:ea typeface="Microsoft YaHei" pitchFamily="34" charset="-122"/>
              </a:rPr>
              <a:t>公共数字标签发行管理中心</a:t>
            </a:r>
            <a:endParaRPr kumimoji="1" lang="en-US" altLang="zh-CN" sz="1600" dirty="0" smtClean="0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3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0" name="直接连接符 29"/>
          <p:cNvCxnSpPr>
            <a:stCxn id="10" idx="2"/>
            <a:endCxn id="35" idx="0"/>
          </p:cNvCxnSpPr>
          <p:nvPr/>
        </p:nvCxnSpPr>
        <p:spPr bwMode="auto">
          <a:xfrm>
            <a:off x="5651500" y="1581150"/>
            <a:ext cx="0" cy="7318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8" idx="2"/>
            <a:endCxn id="19" idx="0"/>
          </p:cNvCxnSpPr>
          <p:nvPr/>
        </p:nvCxnSpPr>
        <p:spPr bwMode="auto">
          <a:xfrm>
            <a:off x="3419475" y="1581150"/>
            <a:ext cx="0" cy="2463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7" idx="2"/>
            <a:endCxn id="13" idx="0"/>
          </p:cNvCxnSpPr>
          <p:nvPr/>
        </p:nvCxnSpPr>
        <p:spPr bwMode="auto">
          <a:xfrm>
            <a:off x="1184275" y="1581150"/>
            <a:ext cx="0" cy="32162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614" y="-285768"/>
            <a:ext cx="8229600" cy="1143000"/>
          </a:xfrm>
          <a:noFill/>
          <a:ln w="9525" algn="ctr">
            <a:noFill/>
            <a:miter lim="800000"/>
            <a:headEnd/>
            <a:tailEnd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1" lang="zh-CN" altLang="en-US" sz="3200" b="1" dirty="0">
                <a:latin typeface="Microsoft YaHei" pitchFamily="34" charset="-122"/>
                <a:ea typeface="Microsoft YaHei" pitchFamily="34" charset="-122"/>
                <a:cs typeface="+mn-cs"/>
              </a:rPr>
              <a:t>菱通集团自主知识产权和无形资产积累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104775" y="1052513"/>
            <a:ext cx="2160588" cy="528637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供应链物流信息系统</a:t>
            </a:r>
            <a:endParaRPr kumimoji="0"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defRPr/>
            </a:pPr>
            <a:r>
              <a:rPr kumimoji="0"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kumimoji="0"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339975" y="1052513"/>
            <a:ext cx="2159000" cy="528637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云服务平台</a:t>
            </a:r>
            <a:endParaRPr kumimoji="0"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804025" y="1052513"/>
            <a:ext cx="2160588" cy="528637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技术服务平台</a:t>
            </a:r>
            <a:endParaRPr kumimoji="0"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4572000" y="1052513"/>
            <a:ext cx="2160588" cy="528637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相关专利</a:t>
            </a:r>
            <a:endParaRPr kumimoji="0"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04775" y="1700213"/>
            <a:ext cx="2160588" cy="2233612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l"/>
              <a:defRPr/>
            </a:pPr>
            <a:r>
              <a:rPr kumimoji="0" lang="en-US" altLang="zh-CN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【LT-SOLVE】</a:t>
            </a:r>
            <a:r>
              <a:rPr kumimoji="0" lang="zh-CN" altLang="en-US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跨国供应链物流系统解决方案</a:t>
            </a:r>
            <a:endParaRPr kumimoji="0" lang="en-US" altLang="zh-CN" sz="1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LT-SBUS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（通信协议总线）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LT-DCM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（销售流通管理）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LT-TBM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（商贸销售管理）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 WMS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（仓储管理）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LT-TMS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（运输调度管理）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LT-TES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（运输配送作业管理）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LT-Cargo+(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货代管理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LT-VMI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（供应商管理库存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供应链协同）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LT-PIM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（促销品管理）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104775" y="4044950"/>
            <a:ext cx="2160588" cy="6477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l"/>
              <a:defRPr/>
            </a:pPr>
            <a:r>
              <a:rPr kumimoji="0" lang="en-US" altLang="zh-CN" sz="1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LT-BCP	</a:t>
            </a:r>
            <a:r>
              <a:rPr kumimoji="0"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（商业流程管理）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LT-SBM	</a:t>
            </a:r>
            <a:r>
              <a:rPr kumimoji="0"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（营业预算管理）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04775" y="4797425"/>
            <a:ext cx="2160588" cy="1584325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l"/>
              <a:defRPr/>
            </a:pPr>
            <a:r>
              <a:rPr kumimoji="0" lang="zh-CN" altLang="en-US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endParaRPr kumimoji="0" lang="en-US" altLang="zh-CN" sz="1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服装行业解决方案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Apparel-1</a:t>
            </a:r>
          </a:p>
          <a:p>
            <a:pPr marL="352425" lvl="2" indent="-92075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AMM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（生产管理）</a:t>
            </a:r>
          </a:p>
          <a:p>
            <a:pPr marL="352425" lvl="2" indent="-92075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（生产规格管理）</a:t>
            </a:r>
          </a:p>
          <a:p>
            <a:pPr marL="352425" lvl="2" indent="-92075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VDM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（店头展示管理）</a:t>
            </a:r>
          </a:p>
          <a:p>
            <a:pPr marL="352425" lvl="2" indent="-92075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OMS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（生产采购管理）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WMS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</a:p>
          <a:p>
            <a:pPr marL="352425" lvl="2" indent="-92075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A-WMS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（立体仓库管理）</a:t>
            </a:r>
          </a:p>
          <a:p>
            <a:pPr marL="352425" lvl="2" indent="-92075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S-WMS	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（附属品管理）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2339975" y="1700213"/>
            <a:ext cx="2159000" cy="2233612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l"/>
              <a:defRPr/>
            </a:pPr>
            <a:r>
              <a:rPr kumimoji="0"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【3Q-Land】</a:t>
            </a:r>
            <a:r>
              <a:rPr kumimoji="0"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私有物流云</a:t>
            </a:r>
            <a:endParaRPr kumimoji="0"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3Q-BUS	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（标准物流信息交换接口）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3Q-LVS	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（信息可视化）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3Q-WMS	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（仓储管理）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3Q-TMS	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（运输调度）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3Q-TES	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（运输配送作业管理）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3Q-TBM	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（商贸管理）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3Q-VMI	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（供应商管理库存</a:t>
            </a: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供应链协同）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3Q-PIM	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（促销品）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3Q-RBM	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（周转箱）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2339975" y="4044950"/>
            <a:ext cx="2159000" cy="125571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l"/>
              <a:defRPr/>
            </a:pPr>
            <a:r>
              <a:rPr kumimoji="0"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公共物流云（</a:t>
            </a:r>
            <a:r>
              <a:rPr kumimoji="0"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3Q56.com</a:t>
            </a:r>
            <a:r>
              <a:rPr kumimoji="0"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0"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3Q-Tracing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（运输业务追踪公共服务平台）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物流宝（运输业务手机端</a:t>
            </a: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SDK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3Q-Trace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（物流信息全程可溯服务）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6804025" y="1700213"/>
            <a:ext cx="2160588" cy="2233612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l"/>
              <a:defRPr/>
            </a:pPr>
            <a:r>
              <a:rPr kumimoji="0" lang="en-US" altLang="zh-CN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OTO/UID</a:t>
            </a:r>
            <a:r>
              <a:rPr kumimoji="0" lang="zh-CN" altLang="en-US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服务平台</a:t>
            </a:r>
            <a:endParaRPr kumimoji="0" lang="en-US" altLang="zh-CN" sz="1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OTO/UID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数据采集服务平台</a:t>
            </a:r>
          </a:p>
          <a:p>
            <a:pPr marL="182563" lvl="1" indent="-182563" eaLnBrk="1" hangingPunct="1">
              <a:buFont typeface="Wingdings" panose="05000000000000000000" pitchFamily="2" charset="2"/>
              <a:buChar char="l"/>
              <a:defRPr/>
            </a:pPr>
            <a:r>
              <a:rPr kumimoji="0" lang="en-US" altLang="zh-CN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标准技术平台（</a:t>
            </a:r>
            <a:r>
              <a:rPr kumimoji="0" lang="en-US" altLang="zh-CN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IFS</a:t>
            </a:r>
            <a:r>
              <a:rPr kumimoji="0" lang="zh-CN" altLang="en-US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等）</a:t>
            </a:r>
            <a:endParaRPr kumimoji="0" lang="en-US" altLang="zh-CN" sz="1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l"/>
              <a:defRPr/>
            </a:pPr>
            <a:r>
              <a:rPr kumimoji="0" lang="en-US" altLang="zh-CN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1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应用平台</a:t>
            </a:r>
            <a:endParaRPr kumimoji="0" lang="en-US" altLang="zh-CN" sz="11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SDK/API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方应用服务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方安全服务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方支付服务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数据服务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方信息可视化服务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0" lang="en-US" altLang="zh-CN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方信息可溯服务平台</a:t>
            </a:r>
          </a:p>
          <a:p>
            <a:pPr marL="182563" indent="-182563" eaLnBrk="1" hangingPunct="1">
              <a:buFont typeface="Wingdings" panose="05000000000000000000" pitchFamily="2" charset="2"/>
              <a:buChar char="l"/>
              <a:defRPr/>
            </a:pPr>
            <a:endParaRPr kumimoji="0" lang="en-US" altLang="zh-CN" sz="1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endParaRPr kumimoji="0" lang="zh-CN" altLang="en-US" sz="1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6443663" y="1941513"/>
            <a:ext cx="0" cy="119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 bwMode="auto">
          <a:xfrm>
            <a:off x="4572000" y="1700213"/>
            <a:ext cx="2160588" cy="504825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marL="182563" indent="-182563" algn="ctr" eaLnBrk="1" hangingPunct="1">
              <a:defRPr/>
            </a:pPr>
            <a:r>
              <a:rPr kumimoji="0"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国内外专利申报 近</a:t>
            </a:r>
            <a:r>
              <a:rPr kumimoji="0" lang="en-US" altLang="zh-CN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kumimoji="0" lang="zh-CN" altLang="en-US" sz="1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kumimoji="0" lang="en-US" altLang="zh-CN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4572000" y="2312988"/>
            <a:ext cx="2160588" cy="1620837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l"/>
              <a:defRPr/>
            </a:pPr>
            <a:r>
              <a:rPr kumimoji="0"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专利应用技术</a:t>
            </a:r>
            <a:endParaRPr kumimoji="0" lang="en-US" altLang="zh-CN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多媒体互动技术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设备启动技术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资源分成技术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5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5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数据技术</a:t>
            </a:r>
            <a:endParaRPr kumimoji="0" lang="en-US" altLang="zh-CN" sz="105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105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多服务协同技术</a:t>
            </a:r>
            <a:endParaRPr kumimoji="0"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2425" lvl="2" indent="-92075" eaLnBrk="1" hangingPunct="1">
              <a:buFont typeface="Arial" panose="020B0604020202020204" pitchFamily="34" charset="0"/>
              <a:buChar char="•"/>
              <a:defRPr/>
            </a:pPr>
            <a:r>
              <a:rPr kumimoji="0"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虚拟医疗服务</a:t>
            </a:r>
          </a:p>
          <a:p>
            <a:pPr marL="352425" lvl="2" indent="-92075" eaLnBrk="1" hangingPunct="1">
              <a:buFont typeface="Arial" panose="020B0604020202020204" pitchFamily="34" charset="0"/>
              <a:buChar char="•"/>
              <a:defRPr/>
            </a:pPr>
            <a:r>
              <a:rPr kumimoji="0"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虚拟养老服务</a:t>
            </a:r>
          </a:p>
          <a:p>
            <a:pPr marL="352425" lvl="2" indent="-92075" eaLnBrk="1" hangingPunct="1">
              <a:buFont typeface="Arial" panose="020B0604020202020204" pitchFamily="34" charset="0"/>
              <a:buChar char="•"/>
              <a:defRPr/>
            </a:pPr>
            <a:endParaRPr kumimoji="0"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4572000" y="4044950"/>
            <a:ext cx="4392613" cy="354013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商业模式平台</a:t>
            </a:r>
            <a:endParaRPr kumimoji="0"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 bwMode="auto">
          <a:xfrm>
            <a:off x="4572000" y="4470400"/>
            <a:ext cx="2160588" cy="1042988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kumimoji="0"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LT-SCMF </a:t>
            </a:r>
            <a:r>
              <a:rPr kumimoji="0"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供应链金融服务平台</a:t>
            </a:r>
            <a:endParaRPr kumimoji="0"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销售流通供应链金融服务平台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集中采购物流金融服务平台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物流服务结算金融服务平台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B2B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物流交易信息服务平台</a:t>
            </a:r>
          </a:p>
        </p:txBody>
      </p:sp>
      <p:sp>
        <p:nvSpPr>
          <p:cNvPr id="39" name="矩形 38"/>
          <p:cNvSpPr/>
          <p:nvPr/>
        </p:nvSpPr>
        <p:spPr bwMode="auto">
          <a:xfrm>
            <a:off x="6804025" y="4470400"/>
            <a:ext cx="2160588" cy="1042988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kumimoji="0"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kumimoji="0"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分成管理数据服务平台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OTO/ID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安全认证服务平台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渠道管理服务平台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促销活动管理</a:t>
            </a:r>
            <a:r>
              <a:rPr kumimoji="0" lang="zh-CN" altLang="en-US" sz="9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kumimoji="0" lang="zh-CN" alt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4572000" y="5586413"/>
            <a:ext cx="2160588" cy="1042987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kumimoji="0"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商流</a:t>
            </a:r>
            <a:endParaRPr kumimoji="0"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跨国商旅服务平台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社区营销连锁服务平台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自媒体运营平台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商贸物流一体化物流交易服务平台</a:t>
            </a:r>
          </a:p>
        </p:txBody>
      </p:sp>
      <p:sp>
        <p:nvSpPr>
          <p:cNvPr id="41" name="矩形 40"/>
          <p:cNvSpPr/>
          <p:nvPr/>
        </p:nvSpPr>
        <p:spPr bwMode="auto">
          <a:xfrm>
            <a:off x="6804025" y="5586413"/>
            <a:ext cx="2160588" cy="1042987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kumimoji="0" lang="en-US" altLang="zh-CN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endParaRPr kumimoji="0"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配送便利店服务平台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物流信息追踪服务平台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物流信息全程可溯服务平台</a:t>
            </a:r>
          </a:p>
          <a:p>
            <a:pPr marL="274638" lvl="1" indent="-274638" eaLnBrk="1" hangingPunct="1">
              <a:buFont typeface="+mj-ea"/>
              <a:buAutoNum type="circleNumDbPlain"/>
              <a:defRPr/>
            </a:pPr>
            <a:r>
              <a:rPr kumimoji="0"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OTO</a:t>
            </a:r>
            <a:r>
              <a:rPr kumimoji="0"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流通质量安全可溯服务平台</a:t>
            </a:r>
          </a:p>
        </p:txBody>
      </p:sp>
      <p:sp>
        <p:nvSpPr>
          <p:cNvPr id="20504" name="灯片编号占位符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微软雅黑" pitchFamily="34" charset="-122"/>
                <a:ea typeface="宋体" pitchFamily="2" charset="-122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微软雅黑" pitchFamily="34" charset="-122"/>
                <a:ea typeface="宋体" pitchFamily="2" charset="-122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微软雅黑" pitchFamily="34" charset="-122"/>
                <a:ea typeface="宋体" pitchFamily="2" charset="-122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微软雅黑" pitchFamily="34" charset="-122"/>
                <a:ea typeface="宋体" pitchFamily="2" charset="-122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微软雅黑" pitchFamily="34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软雅黑" pitchFamily="34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软雅黑" pitchFamily="34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软雅黑" pitchFamily="34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微软雅黑" pitchFamily="34" charset="-122"/>
                <a:ea typeface="宋体" pitchFamily="2" charset="-122"/>
              </a:defRPr>
            </a:lvl9pPr>
          </a:lstStyle>
          <a:p>
            <a:fld id="{C34C06D2-E04B-489D-9CD8-AC79DC6748BD}" type="slidenum">
              <a:rPr lang="ja-JP" altLang="en-US" sz="12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en-US" altLang="ja-JP" sz="120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00034" y="2071678"/>
            <a:ext cx="7793038" cy="2842692"/>
          </a:xfrm>
          <a:noFill/>
        </p:spPr>
        <p:txBody>
          <a:bodyPr wrap="square" lIns="72000" tIns="36000" rIns="72000" bIns="3600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zh-CN" altLang="en-US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“酬众”数字营销</a:t>
            </a:r>
            <a:r>
              <a:rPr lang="en-US" altLang="zh-CN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/>
            </a:r>
            <a:br>
              <a:rPr lang="en-US" altLang="zh-CN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</a:br>
            <a:r>
              <a:rPr lang="zh-CN" altLang="en-US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好产品自行天下</a:t>
            </a:r>
            <a:endParaRPr lang="ja-JP" altLang="en-US" sz="2400" b="1" dirty="0" smtClean="0">
              <a:solidFill>
                <a:schemeClr val="tx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7C9-2B1A-45B0-BDE4-2A7EE5BD09B1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275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350962" y="285728"/>
            <a:ext cx="7793038" cy="503590"/>
          </a:xfrm>
          <a:noFill/>
        </p:spPr>
        <p:txBody>
          <a:bodyPr lIns="72000" tIns="36000" rIns="72000" bIns="36000" anchor="t">
            <a:spAutoFit/>
          </a:bodyPr>
          <a:lstStyle/>
          <a:p>
            <a:pPr algn="l" eaLnBrk="1" hangingPunct="1">
              <a:spcBef>
                <a:spcPct val="10000"/>
              </a:spcBef>
            </a:pPr>
            <a:r>
              <a:rPr lang="zh-CN" altLang="en-US" sz="28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传统数字营销平台的课题</a:t>
            </a:r>
            <a:endParaRPr lang="ja-JP" altLang="en-US" sz="2800" b="1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メイリオ" panose="020B0604030504040204" pitchFamily="50" charset="-128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928670"/>
            <a:ext cx="8358246" cy="57150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在过去，数字营销几乎就是互联网营销的代名词。作为品牌企业和零售流通渠道企业，实施“互联网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+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”的目的实际上就是在于要实现“数字营销”。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数字营销的主要目的</a:t>
            </a:r>
            <a:endParaRPr lang="en-US" altLang="zh-CN" sz="16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消费者互动，掌握消费者动向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采集精准的营销数据和广告效果评估数据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把消费者变成优质消费体验的再传播者</a:t>
            </a:r>
            <a:endParaRPr lang="en-US" altLang="zh-CN" sz="16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传统数字营销</a:t>
            </a:r>
            <a:endParaRPr lang="en-US" altLang="zh-CN" sz="16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	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面向大企业，从企业内部出发，通过整合企业内部系统，实现跨渠道的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CRM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（客户关系管理）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（</a:t>
            </a:r>
            <a:r>
              <a:rPr lang="en-US" altLang="zh-CN" sz="1600" b="1" dirty="0" smtClean="0">
                <a:latin typeface="Microsoft YaHei UI" pitchFamily="34" charset="-122"/>
                <a:ea typeface="Microsoft YaHei UI" pitchFamily="34" charset="-122"/>
              </a:rPr>
              <a:t>Social CRM</a:t>
            </a: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）</a:t>
            </a:r>
            <a:endParaRPr lang="en-US" altLang="zh-CN" sz="16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	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面向新兴企业或中小企业，从社交网络出发，基于社交平台实现外部营销渠道和资源的整合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局限性</a:t>
            </a:r>
            <a:endParaRPr lang="en-US" altLang="zh-CN" sz="16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依靠线上资源，跨平台整合难度大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线下资源之局限在渠道内部，整合成本高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盈利模式以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IT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服务（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CRM &amp; </a:t>
            </a:r>
            <a:r>
              <a:rPr lang="en-US" altLang="zh-CN" sz="1400" b="1" dirty="0" err="1" smtClean="0">
                <a:latin typeface="Microsoft YaHei UI" pitchFamily="34" charset="-122"/>
                <a:ea typeface="Microsoft YaHei UI" pitchFamily="34" charset="-122"/>
              </a:rPr>
              <a:t>SaaS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）服务为主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以企业为单位推广，实施周期长，营销成本高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7C9-2B1A-45B0-BDE4-2A7EE5BD09B1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1258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350962" y="357166"/>
            <a:ext cx="7793038" cy="503590"/>
          </a:xfrm>
          <a:noFill/>
        </p:spPr>
        <p:txBody>
          <a:bodyPr lIns="72000" tIns="36000" rIns="72000" bIns="36000" anchor="t">
            <a:spAutoFit/>
          </a:bodyPr>
          <a:lstStyle/>
          <a:p>
            <a:pPr algn="l" eaLnBrk="1" hangingPunct="1">
              <a:spcBef>
                <a:spcPct val="10000"/>
              </a:spcBef>
            </a:pP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菱通“酬众”数字营销平台的特点</a:t>
            </a:r>
            <a:endParaRPr lang="ja-JP" altLang="en-US" sz="2800" b="1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メイリオ" panose="020B0604030504040204" pitchFamily="50" charset="-128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928670"/>
            <a:ext cx="8072494" cy="5500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Microsoft YaHei UI" pitchFamily="34" charset="-122"/>
                <a:ea typeface="Microsoft YaHei UI" pitchFamily="34" charset="-122"/>
              </a:rPr>
              <a:t>技术创新（</a:t>
            </a:r>
            <a:r>
              <a:rPr lang="en-US" altLang="zh-CN" sz="1800" b="1" dirty="0" smtClean="0">
                <a:latin typeface="Microsoft YaHei UI" pitchFamily="34" charset="-122"/>
                <a:ea typeface="Microsoft YaHei UI" pitchFamily="34" charset="-122"/>
              </a:rPr>
              <a:t>OTO</a:t>
            </a:r>
            <a:r>
              <a:rPr lang="zh-CN" altLang="en-US" sz="1800" b="1" dirty="0" smtClean="0">
                <a:latin typeface="Microsoft YaHei UI" pitchFamily="34" charset="-122"/>
                <a:ea typeface="Microsoft YaHei UI" pitchFamily="34" charset="-122"/>
              </a:rPr>
              <a:t>）</a:t>
            </a:r>
            <a:endParaRPr lang="en-US" altLang="zh-CN" sz="18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菱通的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OTO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技术是基于专有知识产权的创新技术体系。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菱通的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OTO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技术是实现真正“去平台化”、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P2P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（点对点）连接的技术体系。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Microsoft YaHei UI" pitchFamily="34" charset="-122"/>
                <a:ea typeface="Microsoft YaHei UI" pitchFamily="34" charset="-122"/>
              </a:rPr>
              <a:t>商业模式创业（酬众）</a:t>
            </a:r>
            <a:endParaRPr lang="en-US" altLang="zh-CN" sz="18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菱通的“酬众”模式是创新的商业模式。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企业通过“酬众”模式，可以形成自身的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DT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能力和数据主权。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Microsoft YaHei UI" pitchFamily="34" charset="-122"/>
                <a:ea typeface="Microsoft YaHei UI" pitchFamily="34" charset="-122"/>
              </a:rPr>
              <a:t>覆盖线上线下</a:t>
            </a:r>
            <a:endParaRPr lang="en-US" altLang="zh-CN" sz="18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传统的数字营销平台更多地依赖于互联网、企业内信息系统和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SNS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菱通的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OTO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“酬众”数字营销平台覆盖线上线下，真正解决了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O2O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的核心技术问题。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latin typeface="Microsoft YaHei UI" pitchFamily="34" charset="-122"/>
                <a:ea typeface="Microsoft YaHei UI" pitchFamily="34" charset="-122"/>
              </a:rPr>
              <a:t>跨渠道多级传播的数字化</a:t>
            </a:r>
            <a:endParaRPr lang="en-US" altLang="zh-CN" sz="18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在物联网时代，价值传递是跨平台、跨渠道、通过人与人的交流多级传播的。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跨渠道多级传播的数字化和绩效评估是困扰整个行业多年的难题。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菱通的“酬众”数字营销平台解决了跨渠道、覆盖线上线下、介于人与人的“多级传播数字化”和“绩效评估”的核心问题。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7C9-2B1A-45B0-BDE4-2A7EE5BD09B1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1258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42910" y="285728"/>
            <a:ext cx="7793038" cy="503590"/>
          </a:xfrm>
          <a:noFill/>
        </p:spPr>
        <p:txBody>
          <a:bodyPr lIns="72000" tIns="36000" rIns="72000" bIns="36000" anchor="t">
            <a:spAutoFit/>
          </a:bodyPr>
          <a:lstStyle/>
          <a:p>
            <a:pPr algn="l" eaLnBrk="1" hangingPunct="1">
              <a:spcBef>
                <a:spcPct val="10000"/>
              </a:spcBef>
            </a:pPr>
            <a:r>
              <a:rPr lang="zh-CN" altLang="en-US" sz="28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“酬众”数字营销平台的实现效果：全渠道营销</a:t>
            </a:r>
            <a:endParaRPr lang="ja-JP" altLang="en-US" sz="2800" b="1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メイリオ" panose="020B0604030504040204" pitchFamily="50" charset="-128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215370" cy="5357850"/>
          </a:xfr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实现原有渠道</a:t>
            </a:r>
            <a:r>
              <a:rPr lang="en-US" altLang="zh-CN" sz="1600" b="1" dirty="0" smtClean="0">
                <a:latin typeface="Microsoft YaHei UI" pitchFamily="34" charset="-122"/>
                <a:ea typeface="Microsoft YaHei UI" pitchFamily="34" charset="-122"/>
              </a:rPr>
              <a:t>/</a:t>
            </a: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广告媒体的数字化（包括线上线下）</a:t>
            </a:r>
            <a:endParaRPr lang="en-US" altLang="zh-CN" sz="16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将传统渠道（库存经营）改变为价值传播渠道（价值分享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&amp;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传播）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精准评估广告媒体的效果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利用精准营销数据，将先付费广告转变为按绩效后付费（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P4P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）价值分享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增加新的渠道（包括线上线下）</a:t>
            </a:r>
            <a:endParaRPr lang="en-US" altLang="zh-CN" sz="16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通过后付费方式吸引新的渠道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/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广告媒体加入价值传播，降低渠道建设的固定成本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通过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OTO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“物联网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+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”技术，实现“万物为我所用”、“人人分享价值”，形成价值传递网络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实现消费者互动</a:t>
            </a:r>
            <a:r>
              <a:rPr lang="en-US" altLang="zh-CN" sz="1600" b="1" dirty="0" smtClean="0">
                <a:latin typeface="Microsoft YaHei UI" pitchFamily="34" charset="-122"/>
                <a:ea typeface="Microsoft YaHei UI" pitchFamily="34" charset="-122"/>
              </a:rPr>
              <a:t>	</a:t>
            </a: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（全渠道</a:t>
            </a:r>
            <a:r>
              <a:rPr lang="en-US" altLang="zh-CN" sz="1600" b="1" dirty="0" smtClean="0">
                <a:latin typeface="Microsoft YaHei UI" pitchFamily="34" charset="-122"/>
                <a:ea typeface="Microsoft YaHei UI" pitchFamily="34" charset="-122"/>
              </a:rPr>
              <a:t>CRM</a:t>
            </a: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）</a:t>
            </a:r>
            <a:endParaRPr lang="en-US" altLang="zh-CN" sz="16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跨渠道、跨平台地实现消费者互动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实现全渠道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/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“无所不在”、基于精准数据的客户关系管理（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CRM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）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实现“消费者的再生产”</a:t>
            </a:r>
            <a:r>
              <a:rPr lang="en-US" altLang="zh-CN" sz="1600" b="1" dirty="0" smtClean="0">
                <a:latin typeface="Microsoft YaHei UI" pitchFamily="34" charset="-122"/>
                <a:ea typeface="Microsoft YaHei UI" pitchFamily="34" charset="-122"/>
              </a:rPr>
              <a:t>	</a:t>
            </a:r>
            <a:r>
              <a:rPr lang="zh-CN" altLang="en-US" sz="1600" b="1" dirty="0" smtClean="0">
                <a:latin typeface="Microsoft YaHei UI" pitchFamily="34" charset="-122"/>
                <a:ea typeface="Microsoft YaHei UI" pitchFamily="34" charset="-122"/>
              </a:rPr>
              <a:t>（价值的“病毒式”口碑传播）</a:t>
            </a:r>
            <a:endParaRPr lang="en-US" altLang="zh-CN" sz="16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消费者分享体验、参与价值传播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通过消费者（会员）网络实现简直的“病毒式”口碑传播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价值产生“流量”，消费者认同产生“新消费者”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7C9-2B1A-45B0-BDE4-2A7EE5BD09B1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1258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00034" y="2071678"/>
            <a:ext cx="7793038" cy="2565693"/>
          </a:xfrm>
          <a:noFill/>
        </p:spPr>
        <p:txBody>
          <a:bodyPr wrap="square" lIns="72000" tIns="36000" rIns="72000" bIns="3600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zh-CN" altLang="en-US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传统行业的瓶颈</a:t>
            </a:r>
            <a:r>
              <a:rPr lang="en-US" altLang="zh-CN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/>
            </a:r>
            <a:br>
              <a:rPr lang="en-US" altLang="zh-CN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</a:br>
            <a:r>
              <a:rPr lang="zh-CN" altLang="en-US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营销数字化</a:t>
            </a:r>
            <a:endParaRPr lang="ja-JP" altLang="en-US" sz="3200" b="1" dirty="0" smtClean="0">
              <a:solidFill>
                <a:schemeClr val="tx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7C9-2B1A-45B0-BDE4-2A7EE5BD09B1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275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4904" y="6381328"/>
            <a:ext cx="2133600" cy="365125"/>
          </a:xfrm>
        </p:spPr>
        <p:txBody>
          <a:bodyPr/>
          <a:lstStyle/>
          <a:p>
            <a:fld id="{3E01A72F-22D0-4164-B03C-A302C21EF6A1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grpSp>
        <p:nvGrpSpPr>
          <p:cNvPr id="7" name="グループ化 26"/>
          <p:cNvGrpSpPr/>
          <p:nvPr/>
        </p:nvGrpSpPr>
        <p:grpSpPr>
          <a:xfrm>
            <a:off x="642910" y="1428736"/>
            <a:ext cx="4929222" cy="4643470"/>
            <a:chOff x="4716016" y="1525383"/>
            <a:chExt cx="4187676" cy="4127843"/>
          </a:xfrm>
        </p:grpSpPr>
        <p:grpSp>
          <p:nvGrpSpPr>
            <p:cNvPr id="8" name="グループ化 13"/>
            <p:cNvGrpSpPr/>
            <p:nvPr/>
          </p:nvGrpSpPr>
          <p:grpSpPr>
            <a:xfrm>
              <a:off x="4716016" y="1525383"/>
              <a:ext cx="4187676" cy="4127843"/>
              <a:chOff x="2391297" y="2280687"/>
              <a:chExt cx="4412951" cy="4400780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2391297" y="2280687"/>
                <a:ext cx="4412951" cy="4400778"/>
              </a:xfrm>
              <a:prstGeom prst="ellipse">
                <a:avLst/>
              </a:prstGeom>
              <a:pattFill prst="wdUpDiag">
                <a:fgClr>
                  <a:srgbClr val="FFFF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670946" y="2944173"/>
                <a:ext cx="3845271" cy="372312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2998350" y="3527823"/>
                <a:ext cx="3113434" cy="315364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3428454" y="4418235"/>
                <a:ext cx="2272555" cy="224906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" name="円/楕円 4"/>
              <p:cNvSpPr/>
              <p:nvPr/>
            </p:nvSpPr>
            <p:spPr>
              <a:xfrm>
                <a:off x="4211960" y="5940626"/>
                <a:ext cx="744667" cy="72666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2" name="正方形/長方形 21"/>
            <p:cNvSpPr/>
            <p:nvPr/>
          </p:nvSpPr>
          <p:spPr>
            <a:xfrm>
              <a:off x="6188102" y="3787861"/>
              <a:ext cx="622164" cy="273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latin typeface="微软雅黑" pitchFamily="34" charset="-122"/>
                  <a:ea typeface="微软雅黑" pitchFamily="34" charset="-122"/>
                </a:rPr>
                <a:t>2011</a:t>
              </a:r>
              <a:r>
                <a:rPr lang="ja-JP" altLang="en-US" sz="1400" b="1" dirty="0">
                  <a:latin typeface="微软雅黑" pitchFamily="34" charset="-122"/>
                  <a:ea typeface="微软雅黑" pitchFamily="34" charset="-122"/>
                </a:rPr>
                <a:t>年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218195" y="2903187"/>
              <a:ext cx="622164" cy="273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 smtClean="0">
                  <a:latin typeface="微软雅黑" pitchFamily="34" charset="-122"/>
                  <a:ea typeface="微软雅黑" pitchFamily="34" charset="-122"/>
                </a:rPr>
                <a:t>2012</a:t>
              </a:r>
              <a:r>
                <a:rPr lang="ja-JP" altLang="en-US" sz="1400" b="1" dirty="0" smtClean="0">
                  <a:latin typeface="微软雅黑" pitchFamily="34" charset="-122"/>
                  <a:ea typeface="微软雅黑" pitchFamily="34" charset="-122"/>
                </a:rPr>
                <a:t>年</a:t>
              </a:r>
              <a:endParaRPr lang="ja-JP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188100" y="2340445"/>
              <a:ext cx="1418416" cy="273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2013</a:t>
              </a:r>
              <a:r>
                <a:rPr lang="ja-JP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1,800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万人</a:t>
              </a:r>
              <a:endParaRPr lang="ja-JP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051218" y="1715899"/>
              <a:ext cx="1570942" cy="27360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r>
                <a:rPr lang="en-US" altLang="ja-JP" sz="1400" b="1" dirty="0" smtClean="0">
                  <a:latin typeface="微软雅黑" pitchFamily="34" charset="-122"/>
                  <a:ea typeface="微软雅黑" pitchFamily="34" charset="-122"/>
                </a:rPr>
                <a:t>2018</a:t>
              </a:r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年，</a:t>
              </a:r>
              <a:r>
                <a:rPr lang="en-US" altLang="zh-CN" sz="1400" b="1" dirty="0" smtClean="0">
                  <a:latin typeface="微软雅黑" pitchFamily="34" charset="-122"/>
                  <a:ea typeface="微软雅黑" pitchFamily="34" charset="-122"/>
                </a:rPr>
                <a:t>3,600</a:t>
              </a:r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万人</a:t>
              </a:r>
              <a:endParaRPr lang="ja-JP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34349" y="5018173"/>
              <a:ext cx="622164" cy="273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 smtClean="0">
                  <a:latin typeface="微软雅黑" pitchFamily="34" charset="-122"/>
                  <a:ea typeface="微软雅黑" pitchFamily="34" charset="-122"/>
                </a:rPr>
                <a:t>2004</a:t>
              </a:r>
              <a:r>
                <a:rPr lang="ja-JP" altLang="en-US" sz="1400" b="1" dirty="0" smtClean="0">
                  <a:latin typeface="微软雅黑" pitchFamily="34" charset="-122"/>
                  <a:ea typeface="微软雅黑" pitchFamily="34" charset="-122"/>
                </a:rPr>
                <a:t>年</a:t>
              </a:r>
              <a:endParaRPr lang="ja-JP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3286148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2"/>
          <p:cNvSpPr txBox="1">
            <a:spLocks noChangeArrowheads="1"/>
          </p:cNvSpPr>
          <p:nvPr/>
        </p:nvSpPr>
        <p:spPr bwMode="black">
          <a:xfrm>
            <a:off x="857224" y="428604"/>
            <a:ext cx="7793038" cy="565146"/>
          </a:xfrm>
          <a:prstGeom prst="rect">
            <a:avLst/>
          </a:prstGeom>
          <a:noFill/>
        </p:spPr>
        <p:txBody>
          <a:bodyPr lIns="72000" tIns="36000" rIns="72000" bIns="3600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中国跨境电商的市场规模与用户数</a:t>
            </a:r>
            <a:endParaRPr kumimoji="0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5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TextBox 90"/>
          <p:cNvSpPr txBox="1"/>
          <p:nvPr/>
        </p:nvSpPr>
        <p:spPr>
          <a:xfrm>
            <a:off x="1500166" y="35716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メイリオ" panose="020B0604030504040204" pitchFamily="50" charset="-128"/>
              </a:rPr>
              <a:t>数字营销的市场规模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メイリオ" panose="020B0604030504040204" pitchFamily="50" charset="-128"/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40232518"/>
              </p:ext>
            </p:extLst>
          </p:nvPr>
        </p:nvGraphicFramePr>
        <p:xfrm>
          <a:off x="155356" y="2734397"/>
          <a:ext cx="4920699" cy="375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366829" y="2021201"/>
            <a:ext cx="4497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我国社会消费品零售总额稳定增长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年全年总额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26,2394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亿元，比上年增长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12.0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356" y="6493308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数据来源：国家统计局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29058" y="2204864"/>
            <a:ext cx="5214942" cy="4596221"/>
            <a:chOff x="1719066" y="1405702"/>
            <a:chExt cx="5856312" cy="4064000"/>
          </a:xfrm>
        </p:grpSpPr>
        <p:graphicFrame>
          <p:nvGraphicFramePr>
            <p:cNvPr id="11" name="图表 10"/>
            <p:cNvGraphicFramePr/>
            <p:nvPr>
              <p:extLst>
                <p:ext uri="{D42A27DB-BD31-4B8C-83A1-F6EECF244321}">
                  <p14:modId xmlns="" xmlns:p14="http://schemas.microsoft.com/office/powerpoint/2010/main" val="294706680"/>
                </p:ext>
              </p:extLst>
            </p:nvPr>
          </p:nvGraphicFramePr>
          <p:xfrm>
            <a:off x="1719066" y="1405702"/>
            <a:ext cx="5856312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6161268" y="4604534"/>
              <a:ext cx="1088787" cy="227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30%-50%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20136" y="3430359"/>
              <a:ext cx="1088787" cy="227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5%-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0%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20135" y="2624065"/>
              <a:ext cx="1088787" cy="227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10%-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161268" y="3967015"/>
              <a:ext cx="616690" cy="227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18%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73075" y="1065510"/>
            <a:ext cx="85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我国社会零售总额中流通成本占比偏高，其中广告和经销商环节构成了流通成本的主要部分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15950" y="2021200"/>
            <a:ext cx="4098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零售价的构成包括商品出厂价以及物流、经销商环节与广告构成的流通成本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929190" y="3286124"/>
            <a:ext cx="4214810" cy="19288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31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8" name="文本框 63"/>
          <p:cNvSpPr txBox="1">
            <a:spLocks noChangeArrowheads="1"/>
          </p:cNvSpPr>
          <p:nvPr/>
        </p:nvSpPr>
        <p:spPr bwMode="auto">
          <a:xfrm>
            <a:off x="571472" y="428604"/>
            <a:ext cx="71609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CN" altLang="en-US" sz="32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基于酬众模式的“价值分享经济”模型</a:t>
            </a:r>
            <a:endParaRPr kumimoji="0" lang="zh-CN" altLang="en-US" sz="32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Line 86"/>
          <p:cNvSpPr>
            <a:spLocks noChangeShapeType="1"/>
          </p:cNvSpPr>
          <p:nvPr/>
        </p:nvSpPr>
        <p:spPr bwMode="auto">
          <a:xfrm>
            <a:off x="323852" y="1338284"/>
            <a:ext cx="856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矩形 61"/>
          <p:cNvSpPr/>
          <p:nvPr/>
        </p:nvSpPr>
        <p:spPr>
          <a:xfrm rot="2700000">
            <a:off x="4059406" y="1254518"/>
            <a:ext cx="247208" cy="185406"/>
          </a:xfrm>
          <a:prstGeom prst="rect">
            <a:avLst/>
          </a:prstGeom>
          <a:solidFill>
            <a:srgbClr val="BFE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 rot="2700000">
            <a:off x="4321609" y="1254518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 rot="2700000">
            <a:off x="4584996" y="1254518"/>
            <a:ext cx="247208" cy="185406"/>
          </a:xfrm>
          <a:prstGeom prst="rect">
            <a:avLst/>
          </a:prstGeom>
          <a:solidFill>
            <a:srgbClr val="7CD5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 rot="2700000">
            <a:off x="4851044" y="1254518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 rot="2700000">
            <a:off x="4323614" y="1254518"/>
            <a:ext cx="247208" cy="185406"/>
          </a:xfrm>
          <a:prstGeom prst="rect">
            <a:avLst/>
          </a:prstGeom>
          <a:solidFill>
            <a:srgbClr val="F8C3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 rot="2700000">
            <a:off x="4848382" y="1254518"/>
            <a:ext cx="247208" cy="185406"/>
          </a:xfrm>
          <a:prstGeom prst="rect">
            <a:avLst/>
          </a:prstGeom>
          <a:solidFill>
            <a:srgbClr val="FF9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5" name="図表 64"/>
          <p:cNvGraphicFramePr/>
          <p:nvPr/>
        </p:nvGraphicFramePr>
        <p:xfrm>
          <a:off x="1357290" y="2571744"/>
          <a:ext cx="314327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8" name="図表 67"/>
          <p:cNvGraphicFramePr/>
          <p:nvPr/>
        </p:nvGraphicFramePr>
        <p:xfrm>
          <a:off x="-71470" y="1857364"/>
          <a:ext cx="642942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9" name="テキスト ボックス 68"/>
          <p:cNvSpPr txBox="1"/>
          <p:nvPr/>
        </p:nvSpPr>
        <p:spPr>
          <a:xfrm>
            <a:off x="2643174" y="350043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价值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分享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86446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29256" y="1857364"/>
            <a:ext cx="326243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err="1" smtClean="0">
                <a:latin typeface="微软雅黑" pitchFamily="34" charset="-122"/>
                <a:ea typeface="微软雅黑" pitchFamily="34" charset="-122"/>
              </a:rPr>
              <a:t>Uber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C2C 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“酬众”平台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err="1" smtClean="0">
                <a:latin typeface="微软雅黑" pitchFamily="34" charset="-122"/>
                <a:ea typeface="微软雅黑" pitchFamily="34" charset="-122"/>
              </a:rPr>
              <a:t>vs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通乐平台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B2B2C2C2B</a:t>
            </a: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闭环“酬众生态”平台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25916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4904" y="6381328"/>
            <a:ext cx="2133600" cy="365125"/>
          </a:xfrm>
        </p:spPr>
        <p:txBody>
          <a:bodyPr/>
          <a:lstStyle/>
          <a:p>
            <a:fld id="{3E01A72F-22D0-4164-B03C-A302C21EF6A1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black">
          <a:xfrm>
            <a:off x="857224" y="428604"/>
            <a:ext cx="7429552" cy="749812"/>
          </a:xfrm>
          <a:prstGeom prst="rect">
            <a:avLst/>
          </a:prstGeom>
          <a:noFill/>
        </p:spPr>
        <p:txBody>
          <a:bodyPr wrap="square" lIns="72000" tIns="36000" rIns="72000" bIns="3600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跨境电商的未来之路</a:t>
            </a:r>
            <a:endParaRPr kumimoji="0" lang="ja-JP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itchFamily="34" charset="-122"/>
              <a:ea typeface="Microsoft YaHei" pitchFamily="34" charset="-122"/>
              <a:cs typeface="メイリオ" panose="020B0604030504040204" pitchFamily="50" charset="-12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71472" y="1643050"/>
            <a:ext cx="3500462" cy="4643446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传统电子商务（平台化）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zh-CN" altLang="en-US" b="1" dirty="0" smtClean="0">
                <a:latin typeface="微软雅黑" pitchFamily="34" charset="-122"/>
                <a:ea typeface="微软雅黑" pitchFamily="34" charset="-122"/>
              </a:rPr>
              <a:t>自成平台</a:t>
            </a:r>
            <a:endParaRPr kumimoji="0"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zh-CN" altLang="en-US" b="1" dirty="0" smtClean="0">
                <a:latin typeface="微软雅黑" pitchFamily="34" charset="-122"/>
                <a:ea typeface="微软雅黑" pitchFamily="34" charset="-122"/>
              </a:rPr>
              <a:t>细分市场立足</a:t>
            </a:r>
            <a:endParaRPr kumimoji="0"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zh-CN" altLang="en-US" b="1" dirty="0" smtClean="0">
                <a:latin typeface="微软雅黑" pitchFamily="34" charset="-122"/>
                <a:ea typeface="微软雅黑" pitchFamily="34" charset="-122"/>
              </a:rPr>
              <a:t>与互联网生态圈抱团</a:t>
            </a:r>
            <a:r>
              <a:rPr kumimoji="0" lang="en-US" altLang="zh-CN" b="1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</a:pPr>
            <a:endParaRPr kumimoji="0"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en-US" sz="2000" b="1" dirty="0" smtClean="0">
                <a:latin typeface="微软雅黑" pitchFamily="34" charset="-122"/>
                <a:ea typeface="微软雅黑" pitchFamily="34" charset="-122"/>
              </a:rPr>
              <a:t>  传统商务（</a:t>
            </a:r>
            <a:r>
              <a:rPr kumimoji="0" lang="en-US" altLang="zh-CN" sz="2000" b="1" dirty="0" smtClean="0">
                <a:latin typeface="微软雅黑" pitchFamily="34" charset="-122"/>
                <a:ea typeface="微软雅黑" pitchFamily="34" charset="-122"/>
              </a:rPr>
              <a:t>O2O</a:t>
            </a:r>
            <a:r>
              <a:rPr kumimoji="0"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kumimoji="0"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zh-CN" altLang="en-US" b="1" dirty="0" smtClean="0">
                <a:latin typeface="微软雅黑" pitchFamily="34" charset="-122"/>
                <a:ea typeface="微软雅黑" pitchFamily="34" charset="-122"/>
              </a:rPr>
              <a:t>放弃传统模式</a:t>
            </a:r>
            <a:endParaRPr kumimoji="0"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zh-CN" altLang="en-US" b="1" dirty="0" smtClean="0">
                <a:latin typeface="微软雅黑" pitchFamily="34" charset="-122"/>
                <a:ea typeface="微软雅黑" pitchFamily="34" charset="-122"/>
              </a:rPr>
              <a:t>自建线上平台</a:t>
            </a:r>
            <a:endParaRPr kumimoji="0"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zh-CN" altLang="en-US" b="1" dirty="0" smtClean="0">
                <a:latin typeface="微软雅黑" pitchFamily="34" charset="-122"/>
                <a:ea typeface="微软雅黑" pitchFamily="34" charset="-122"/>
              </a:rPr>
              <a:t>与互联网企业合作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429256" y="1643050"/>
            <a:ext cx="3143272" cy="4714908"/>
          </a:xfrm>
          <a:prstGeom prst="rect">
            <a:avLst/>
          </a:prstGeom>
          <a:solidFill>
            <a:srgbClr val="F4FAA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酬众数字营销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2800" b="1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（去平台化）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400" b="1" dirty="0" smtClean="0">
                <a:latin typeface="微软雅黑" pitchFamily="34" charset="-122"/>
                <a:ea typeface="微软雅黑" pitchFamily="34" charset="-122"/>
              </a:rPr>
              <a:t>价值酬众</a:t>
            </a:r>
            <a:endParaRPr kumimoji="0"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内容酬众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资源酬众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400" b="1" dirty="0" smtClean="0">
                <a:latin typeface="微软雅黑" pitchFamily="34" charset="-122"/>
                <a:ea typeface="微软雅黑" pitchFamily="34" charset="-122"/>
              </a:rPr>
              <a:t>信任酬众</a:t>
            </a:r>
            <a:endParaRPr kumimoji="0"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数据酬众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4143372" y="3071810"/>
            <a:ext cx="1214446" cy="1500198"/>
          </a:xfrm>
          <a:prstGeom prst="rightArrow">
            <a:avLst>
              <a:gd name="adj1" fmla="val 50000"/>
              <a:gd name="adj2" fmla="val 4806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35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00034" y="2357430"/>
            <a:ext cx="7793038" cy="1294576"/>
          </a:xfrm>
          <a:noFill/>
        </p:spPr>
        <p:txBody>
          <a:bodyPr wrap="square" lIns="72000" tIns="36000" rIns="72000" bIns="3600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en-US" altLang="ja-JP" sz="6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メイリオ" panose="020B0604030504040204" pitchFamily="50" charset="-128"/>
              </a:rPr>
              <a:t>Thanks</a:t>
            </a:r>
            <a:endParaRPr lang="ja-JP" altLang="en-US" sz="32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7C9-2B1A-45B0-BDE4-2A7EE5BD09B1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275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00166" y="285728"/>
            <a:ext cx="7793038" cy="565146"/>
          </a:xfrm>
          <a:noFill/>
        </p:spPr>
        <p:txBody>
          <a:bodyPr lIns="72000" tIns="36000" rIns="72000" bIns="36000" anchor="t">
            <a:spAutoFit/>
          </a:bodyPr>
          <a:lstStyle/>
          <a:p>
            <a:pPr algn="l" eaLnBrk="1" hangingPunct="1">
              <a:spcBef>
                <a:spcPct val="10000"/>
              </a:spcBef>
            </a:pPr>
            <a:r>
              <a:rPr lang="zh-CN" altLang="en-US" sz="3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メイリオ" panose="020B0604030504040204" pitchFamily="50" charset="-128"/>
              </a:rPr>
              <a:t>传统电子商务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メイリオ" panose="020B0604030504040204" pitchFamily="50" charset="-128"/>
              </a:rPr>
              <a:t>的瓶颈</a:t>
            </a:r>
            <a:endParaRPr lang="ja-JP" altLang="en-US" sz="32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7C9-2B1A-45B0-BDE4-2A7EE5BD09B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8286808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428596" y="2428868"/>
            <a:ext cx="507209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传统电商（网购）市场发展的增速已经遇到瓶颈。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BAT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在互联网领域已经形成相对垄断格局。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各种商业活动的移动化发展迅猛。</a:t>
            </a:r>
            <a:endParaRPr lang="ja-JP" altLang="en-US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 lvl="1">
              <a:lnSpc>
                <a:spcPct val="150000"/>
              </a:lnSpc>
            </a:pPr>
            <a:r>
              <a:rPr kumimoji="1"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“互联网</a:t>
            </a:r>
            <a:r>
              <a:rPr kumimoji="1"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+</a:t>
            </a:r>
            <a:r>
              <a:rPr kumimoji="1"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”的目的在于改造非传统商务领域。</a:t>
            </a:r>
            <a:endParaRPr kumimoji="1"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5941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TextBox 90"/>
          <p:cNvSpPr txBox="1"/>
          <p:nvPr/>
        </p:nvSpPr>
        <p:spPr>
          <a:xfrm>
            <a:off x="1500166" y="357166"/>
            <a:ext cx="4190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“互联网</a:t>
            </a:r>
            <a:r>
              <a:rPr lang="en-US" altLang="zh-CN" sz="32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+</a:t>
            </a:r>
            <a:r>
              <a:rPr lang="zh-CN" altLang="en-US" sz="3200" b="1" dirty="0" smtClean="0">
                <a:latin typeface="Microsoft YaHei" pitchFamily="34" charset="-122"/>
                <a:ea typeface="Microsoft YaHei" pitchFamily="34" charset="-122"/>
                <a:cs typeface="メイリオ" panose="020B0604030504040204" pitchFamily="50" charset="-128"/>
              </a:rPr>
              <a:t>广告”市场</a:t>
            </a:r>
            <a:endParaRPr lang="zh-CN" altLang="en-US" sz="3200" b="1" dirty="0">
              <a:latin typeface="Microsoft YaHei" pitchFamily="34" charset="-122"/>
              <a:ea typeface="Microsoft YaHei" pitchFamily="34" charset="-122"/>
              <a:cs typeface="メイリオ" panose="020B0604030504040204" pitchFamily="50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196752"/>
            <a:ext cx="8506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占整体广告市场比例不到</a:t>
            </a:r>
            <a:r>
              <a:rPr lang="en-US" altLang="zh-CN" b="1" dirty="0" smtClean="0">
                <a:latin typeface="Microsoft YaHei" pitchFamily="34" charset="-122"/>
                <a:ea typeface="Microsoft YaHei" pitchFamily="34" charset="-122"/>
              </a:rPr>
              <a:t>30%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的互联网广告贡献了互联网收入的绝大部分，支撑了中国互联网的繁荣（</a:t>
            </a:r>
            <a:r>
              <a:rPr lang="en-US" altLang="zh-CN" b="1" dirty="0" smtClean="0">
                <a:latin typeface="Microsoft YaHei" pitchFamily="34" charset="-122"/>
                <a:ea typeface="Microsoft YaHei" pitchFamily="34" charset="-122"/>
              </a:rPr>
              <a:t>CPM/CPS+EC</a:t>
            </a:r>
            <a:r>
              <a:rPr lang="zh-CN" altLang="en-US" b="1" dirty="0" smtClean="0">
                <a:latin typeface="Microsoft YaHei" pitchFamily="34" charset="-122"/>
                <a:ea typeface="Microsoft YaHei" pitchFamily="34" charset="-122"/>
              </a:rPr>
              <a:t>）</a:t>
            </a:r>
            <a:endParaRPr lang="en-US" altLang="zh-CN" b="1" dirty="0" smtClean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050" name="Picture 2" descr="http://www.enfodesk.com/SMinisite/SMinisite/mt_public/ueditor/server/upload/imgs/2015/01/29/829914225201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6" t="14334" r="2650" b="15033"/>
          <a:stretch/>
        </p:blipFill>
        <p:spPr bwMode="auto">
          <a:xfrm>
            <a:off x="1379587" y="2758468"/>
            <a:ext cx="5712693" cy="3438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691680" y="6212636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数据来源：易观智库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712" y="2341691"/>
            <a:ext cx="4750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2012Q1-2014Q4</a:t>
            </a:r>
            <a:r>
              <a:rPr lang="zh-CN" altLang="en-US" sz="1600" b="1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中国互联网广告运营商市场规模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7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815" y="2012647"/>
            <a:ext cx="3826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数字媒体可以实现和消费者互动、实现按绩效付费和根据用户数和流量增长进行估值，比传统企业估值更高</a:t>
            </a:r>
            <a:endParaRPr lang="en-US" altLang="zh-CN" sz="1600" dirty="0">
              <a:solidFill>
                <a:srgbClr val="3E3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7038" b="10751"/>
          <a:stretch/>
        </p:blipFill>
        <p:spPr>
          <a:xfrm>
            <a:off x="4365963" y="3736350"/>
            <a:ext cx="4680520" cy="2547222"/>
          </a:xfrm>
          <a:prstGeom prst="rect">
            <a:avLst/>
          </a:prstGeom>
        </p:spPr>
      </p:pic>
      <p:sp>
        <p:nvSpPr>
          <p:cNvPr id="9" name="TextBox 90"/>
          <p:cNvSpPr txBox="1"/>
          <p:nvPr/>
        </p:nvSpPr>
        <p:spPr>
          <a:xfrm>
            <a:off x="1297311" y="45736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メイリオ" panose="020B0604030504040204" pitchFamily="50" charset="-128"/>
              </a:rPr>
              <a:t>互联网企业估值模式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メイリオ" panose="020B0604030504040204" pitchFamily="50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1172234"/>
            <a:ext cx="840668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基于对市场增长率的良好预期，市场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对互联网企业和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对传统企业的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估值体系相差极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大，数字广告支撑的互联网拥有可观溢价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40132" y="2012647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与传统制造企业相比，按照互联网估值方式的小米</a:t>
            </a:r>
            <a:r>
              <a:rPr lang="en-US" altLang="zh-CN" sz="160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60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年估值</a:t>
            </a:r>
            <a:r>
              <a:rPr lang="zh-CN" altLang="en-US" sz="160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已经达到</a:t>
            </a:r>
            <a:r>
              <a:rPr lang="zh-CN" altLang="en-US" sz="160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160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2,700</a:t>
            </a:r>
            <a:r>
              <a:rPr lang="zh-CN" altLang="en-US" sz="1600" dirty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r>
              <a:rPr lang="zh-CN" altLang="en-US" sz="160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人民币，</a:t>
            </a:r>
            <a:r>
              <a:rPr lang="en-US" altLang="zh-CN" sz="160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P/E</a:t>
            </a:r>
            <a:r>
              <a:rPr lang="zh-CN" altLang="en-US" sz="1600" dirty="0" smtClean="0">
                <a:solidFill>
                  <a:srgbClr val="3E3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远高于竞争对手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7393640"/>
              </p:ext>
            </p:extLst>
          </p:nvPr>
        </p:nvGraphicFramePr>
        <p:xfrm>
          <a:off x="393121" y="3583042"/>
          <a:ext cx="3745386" cy="265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462"/>
                <a:gridCol w="1248462"/>
                <a:gridCol w="1248462"/>
              </a:tblGrid>
              <a:tr h="647401">
                <a:tc>
                  <a:txBody>
                    <a:bodyPr/>
                    <a:lstStyle/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互联网企业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传统企业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47401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立足点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未来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现在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647401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增长预期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非线性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线性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712067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估值模式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用户数、用户价值等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PE</a:t>
                      </a:r>
                      <a:r>
                        <a:rPr lang="zh-CN" altLang="en-US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EBITDA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93121" y="6379285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数据来源：国泰君安研究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17238" y="6366714"/>
            <a:ext cx="2081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</a:t>
            </a:r>
            <a:r>
              <a:rPr lang="en-US" altLang="zh-CN" sz="1400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Bloomberg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78776" y="3145231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小米的</a:t>
            </a:r>
            <a:r>
              <a:rPr lang="en-US" altLang="zh-CN" b="1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P/E</a:t>
            </a:r>
            <a:r>
              <a:rPr lang="zh-CN" altLang="en-US" b="1" dirty="0" smtClean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高于竞争对手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0860" y="3145403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互联网与传统企业估值方式对比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63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5"/>
          <p:cNvGrpSpPr/>
          <p:nvPr/>
        </p:nvGrpSpPr>
        <p:grpSpPr>
          <a:xfrm>
            <a:off x="-1" y="1783888"/>
            <a:ext cx="3625451" cy="4632679"/>
            <a:chOff x="-16129" y="1531631"/>
            <a:chExt cx="4944873" cy="4307408"/>
          </a:xfrm>
        </p:grpSpPr>
        <p:sp>
          <p:nvSpPr>
            <p:cNvPr id="27" name="矩形 26"/>
            <p:cNvSpPr/>
            <p:nvPr/>
          </p:nvSpPr>
          <p:spPr>
            <a:xfrm>
              <a:off x="-16129" y="1531631"/>
              <a:ext cx="4912181" cy="4160420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二等辺三角形 27"/>
            <p:cNvSpPr/>
            <p:nvPr/>
          </p:nvSpPr>
          <p:spPr>
            <a:xfrm flipV="1">
              <a:off x="16129" y="1531631"/>
              <a:ext cx="4912615" cy="414531"/>
            </a:xfrm>
            <a:prstGeom prst="triangle">
              <a:avLst>
                <a:gd name="adj" fmla="val 10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二等辺三角形 28"/>
            <p:cNvSpPr/>
            <p:nvPr/>
          </p:nvSpPr>
          <p:spPr>
            <a:xfrm>
              <a:off x="1766346" y="4923484"/>
              <a:ext cx="3162398" cy="915555"/>
            </a:xfrm>
            <a:prstGeom prst="triangle">
              <a:avLst>
                <a:gd name="adj" fmla="val 99698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矩形 61"/>
          <p:cNvSpPr/>
          <p:nvPr/>
        </p:nvSpPr>
        <p:spPr>
          <a:xfrm rot="2700000">
            <a:off x="4059406" y="752946"/>
            <a:ext cx="247208" cy="185406"/>
          </a:xfrm>
          <a:prstGeom prst="rect">
            <a:avLst/>
          </a:prstGeom>
          <a:solidFill>
            <a:srgbClr val="BFE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64"/>
          <p:cNvSpPr/>
          <p:nvPr/>
        </p:nvSpPr>
        <p:spPr>
          <a:xfrm rot="2700000">
            <a:off x="4321609" y="752946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5"/>
          <p:cNvSpPr/>
          <p:nvPr/>
        </p:nvSpPr>
        <p:spPr>
          <a:xfrm rot="2700000">
            <a:off x="4584996" y="752946"/>
            <a:ext cx="247208" cy="185406"/>
          </a:xfrm>
          <a:prstGeom prst="rect">
            <a:avLst/>
          </a:prstGeom>
          <a:solidFill>
            <a:srgbClr val="7CD5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66"/>
          <p:cNvSpPr/>
          <p:nvPr/>
        </p:nvSpPr>
        <p:spPr>
          <a:xfrm rot="2700000">
            <a:off x="4851044" y="752946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67"/>
          <p:cNvSpPr/>
          <p:nvPr/>
        </p:nvSpPr>
        <p:spPr>
          <a:xfrm rot="2700000">
            <a:off x="4323614" y="752946"/>
            <a:ext cx="247208" cy="185406"/>
          </a:xfrm>
          <a:prstGeom prst="rect">
            <a:avLst/>
          </a:prstGeom>
          <a:solidFill>
            <a:srgbClr val="F8C3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68"/>
          <p:cNvSpPr/>
          <p:nvPr/>
        </p:nvSpPr>
        <p:spPr>
          <a:xfrm rot="2700000">
            <a:off x="4848382" y="752946"/>
            <a:ext cx="247208" cy="185406"/>
          </a:xfrm>
          <a:prstGeom prst="rect">
            <a:avLst/>
          </a:prstGeom>
          <a:solidFill>
            <a:srgbClr val="FF9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28662" y="785794"/>
            <a:ext cx="7509870" cy="36128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zh-CN" sz="16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“互联网思维”下的基本商业模型本质</a:t>
            </a:r>
            <a:endParaRPr lang="en-US" altLang="zh-CN" sz="18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讨好“消费者”，产生“流量”和“粘性”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通过流量吸引商家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通过商家竞争压低产品</a:t>
            </a:r>
            <a:r>
              <a:rPr lang="en-US" altLang="zh-CN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/</a:t>
            </a: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服务价格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促成消费者与供应商之间的交易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提供交易平台、交易服务（营销、广告、物流、支付等）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通过服务积累数据（个人隐私、消费行为、商业行为）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利用平台积累的数据为商家提供增值（广告推送、精准营销等）服务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endParaRPr lang="en-US" altLang="zh-CN" sz="1600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85786" y="4500570"/>
            <a:ext cx="7929618" cy="207170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问题所在</a:t>
            </a:r>
            <a:endParaRPr lang="en-US" altLang="zh-CN" sz="1800" b="1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只有“平台”才可以获利，通过平台绑架客户，使供应商恶性竞争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营销手段更多依赖打折促销、价格战，造假</a:t>
            </a:r>
            <a:r>
              <a:rPr lang="en-US" altLang="zh-CN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/</a:t>
            </a: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夸大</a:t>
            </a:r>
            <a:r>
              <a:rPr lang="en-US" altLang="zh-CN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/</a:t>
            </a: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粗制滥造等“乱象丛生”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厂商</a:t>
            </a:r>
            <a:r>
              <a:rPr lang="en-US" altLang="zh-CN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/</a:t>
            </a: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供应商</a:t>
            </a:r>
            <a:r>
              <a:rPr lang="en-US" altLang="zh-CN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/</a:t>
            </a: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渠道商的传统业务受到影响，产品</a:t>
            </a:r>
            <a:r>
              <a:rPr lang="en-US" altLang="zh-CN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/</a:t>
            </a: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服务价值无法传递和实现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平台将商家营销数据变成盈利手段，个人隐私保护成为重要课题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</p:txBody>
      </p:sp>
      <p:sp>
        <p:nvSpPr>
          <p:cNvPr id="20" name="文本框 63"/>
          <p:cNvSpPr txBox="1">
            <a:spLocks noChangeArrowheads="1"/>
          </p:cNvSpPr>
          <p:nvPr/>
        </p:nvSpPr>
        <p:spPr bwMode="auto">
          <a:xfrm>
            <a:off x="928662" y="285728"/>
            <a:ext cx="3416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CN" altLang="en-US" sz="28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互联网平台的局限性</a:t>
            </a:r>
            <a:endParaRPr kumimoji="0" lang="zh-CN" altLang="en-US" sz="28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86"/>
          <p:cNvSpPr>
            <a:spLocks noChangeShapeType="1"/>
          </p:cNvSpPr>
          <p:nvPr/>
        </p:nvSpPr>
        <p:spPr bwMode="auto">
          <a:xfrm>
            <a:off x="574675" y="928670"/>
            <a:ext cx="856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85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5" name="グループ化 32"/>
          <p:cNvGrpSpPr/>
          <p:nvPr/>
        </p:nvGrpSpPr>
        <p:grpSpPr>
          <a:xfrm>
            <a:off x="312172" y="1870086"/>
            <a:ext cx="8688984" cy="4916500"/>
            <a:chOff x="464023" y="1798451"/>
            <a:chExt cx="11585312" cy="3776506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765" r="32892" b="28687"/>
            <a:stretch/>
          </p:blipFill>
          <p:spPr bwMode="auto">
            <a:xfrm>
              <a:off x="464023" y="1798452"/>
              <a:ext cx="3991535" cy="3656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矩形 12"/>
            <p:cNvSpPr/>
            <p:nvPr/>
          </p:nvSpPr>
          <p:spPr>
            <a:xfrm>
              <a:off x="464023" y="3917407"/>
              <a:ext cx="3991536" cy="1536582"/>
            </a:xfrm>
            <a:prstGeom prst="rect">
              <a:avLst/>
            </a:prstGeom>
            <a:solidFill>
              <a:schemeClr val="bg1">
                <a:lumMod val="5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76"/>
            <p:cNvSpPr/>
            <p:nvPr/>
          </p:nvSpPr>
          <p:spPr>
            <a:xfrm>
              <a:off x="1361047" y="3921688"/>
              <a:ext cx="2269259" cy="1489686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商流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物流分离  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消费者直接互动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精准营销数据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グループ化 29"/>
            <p:cNvGrpSpPr/>
            <p:nvPr/>
          </p:nvGrpSpPr>
          <p:grpSpPr>
            <a:xfrm>
              <a:off x="4455559" y="1798451"/>
              <a:ext cx="7593776" cy="3776506"/>
              <a:chOff x="2390109" y="1588780"/>
              <a:chExt cx="9596163" cy="5269221"/>
            </a:xfrm>
          </p:grpSpPr>
          <p:sp>
            <p:nvSpPr>
              <p:cNvPr id="59" name="正方形/長方形 58"/>
              <p:cNvSpPr/>
              <p:nvPr/>
            </p:nvSpPr>
            <p:spPr>
              <a:xfrm>
                <a:off x="4903076" y="2084199"/>
                <a:ext cx="2185887" cy="4773802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" name="正方形/長方形 1"/>
              <p:cNvSpPr/>
              <p:nvPr/>
            </p:nvSpPr>
            <p:spPr>
              <a:xfrm>
                <a:off x="2390109" y="2214797"/>
                <a:ext cx="9596162" cy="868973"/>
              </a:xfrm>
              <a:prstGeom prst="rect">
                <a:avLst/>
              </a:prstGeom>
              <a:solidFill>
                <a:srgbClr val="6D7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b="1" dirty="0">
                    <a:latin typeface="Microsoft YaHei" pitchFamily="34" charset="-122"/>
                    <a:ea typeface="Microsoft YaHei" pitchFamily="34" charset="-122"/>
                  </a:rPr>
                  <a:t>移动交易</a:t>
                </a:r>
                <a:endParaRPr lang="en-US" altLang="zh-CN" sz="1400" b="1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15" name="矩形 4"/>
              <p:cNvSpPr/>
              <p:nvPr/>
            </p:nvSpPr>
            <p:spPr>
              <a:xfrm>
                <a:off x="2428376" y="6193744"/>
                <a:ext cx="9557896" cy="496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grpSp>
            <p:nvGrpSpPr>
              <p:cNvPr id="7" name="グループ化 13"/>
              <p:cNvGrpSpPr/>
              <p:nvPr/>
            </p:nvGrpSpPr>
            <p:grpSpPr>
              <a:xfrm>
                <a:off x="3184397" y="6254530"/>
                <a:ext cx="8034099" cy="375229"/>
                <a:chOff x="3184397" y="6227512"/>
                <a:chExt cx="8034099" cy="375229"/>
              </a:xfrm>
            </p:grpSpPr>
            <p:sp>
              <p:nvSpPr>
                <p:cNvPr id="16" name="矩形 5"/>
                <p:cNvSpPr/>
                <p:nvPr/>
              </p:nvSpPr>
              <p:spPr>
                <a:xfrm>
                  <a:off x="3184397" y="6227512"/>
                  <a:ext cx="1529321" cy="3752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400" b="1" dirty="0" smtClean="0">
                      <a:solidFill>
                        <a:schemeClr val="tx1"/>
                      </a:solidFill>
                      <a:latin typeface="Microsoft YaHei" pitchFamily="34" charset="-122"/>
                      <a:ea typeface="Microsoft YaHei" pitchFamily="34" charset="-122"/>
                    </a:rPr>
                    <a:t>总经销商</a:t>
                  </a:r>
                  <a:endParaRPr kumimoji="1" lang="zh-CN" altLang="en-US" sz="1400" b="1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7" name="矩形 6"/>
                <p:cNvSpPr/>
                <p:nvPr/>
              </p:nvSpPr>
              <p:spPr>
                <a:xfrm>
                  <a:off x="6319294" y="6227512"/>
                  <a:ext cx="1640617" cy="3752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400" b="1" dirty="0" smtClean="0">
                      <a:solidFill>
                        <a:schemeClr val="tx1"/>
                      </a:solidFill>
                      <a:latin typeface="Microsoft YaHei" pitchFamily="34" charset="-122"/>
                      <a:ea typeface="Microsoft YaHei" pitchFamily="34" charset="-122"/>
                    </a:rPr>
                    <a:t>品牌商</a:t>
                  </a:r>
                  <a:endParaRPr kumimoji="1" lang="zh-CN" altLang="en-US" sz="1400" b="1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  <p:sp>
              <p:nvSpPr>
                <p:cNvPr id="18" name="矩形 7"/>
                <p:cNvSpPr/>
                <p:nvPr/>
              </p:nvSpPr>
              <p:spPr>
                <a:xfrm>
                  <a:off x="9565487" y="6227512"/>
                  <a:ext cx="1653009" cy="3752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zh-CN" altLang="en-US" sz="1400" b="1" dirty="0" smtClean="0">
                      <a:solidFill>
                        <a:schemeClr val="tx1"/>
                      </a:solidFill>
                      <a:latin typeface="Microsoft YaHei" pitchFamily="34" charset="-122"/>
                      <a:ea typeface="Microsoft YaHei" pitchFamily="34" charset="-122"/>
                    </a:rPr>
                    <a:t>厂商</a:t>
                  </a:r>
                  <a:endParaRPr kumimoji="1" lang="zh-CN" altLang="en-US" sz="1400" b="1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endParaRPr>
                </a:p>
              </p:txBody>
            </p:sp>
          </p:grpSp>
          <p:sp>
            <p:nvSpPr>
              <p:cNvPr id="20" name="矩形 9"/>
              <p:cNvSpPr/>
              <p:nvPr/>
            </p:nvSpPr>
            <p:spPr>
              <a:xfrm>
                <a:off x="2390109" y="2718311"/>
                <a:ext cx="794267" cy="3348000"/>
              </a:xfrm>
              <a:prstGeom prst="rect">
                <a:avLst/>
              </a:prstGeom>
              <a:solidFill>
                <a:srgbClr val="F8C354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广告</a:t>
                </a:r>
                <a:endParaRPr lang="en-US" altLang="zh-CN" sz="12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2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策划</a:t>
                </a:r>
                <a:endParaRPr lang="zh-CN" altLang="en-US" sz="12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1" name="矩形 43"/>
              <p:cNvSpPr/>
              <p:nvPr/>
            </p:nvSpPr>
            <p:spPr>
              <a:xfrm>
                <a:off x="3370147" y="2734223"/>
                <a:ext cx="754990" cy="3332087"/>
              </a:xfrm>
              <a:prstGeom prst="rect">
                <a:avLst/>
              </a:prstGeom>
              <a:solidFill>
                <a:srgbClr val="7CD5C9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传统</a:t>
                </a:r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渠道</a:t>
                </a:r>
                <a:r>
                  <a:rPr lang="en-US" altLang="zh-CN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1</a:t>
                </a:r>
                <a:endParaRPr lang="zh-CN" altLang="en-US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2" name="矩形 45"/>
              <p:cNvSpPr/>
              <p:nvPr/>
            </p:nvSpPr>
            <p:spPr>
              <a:xfrm>
                <a:off x="4310908" y="2718312"/>
                <a:ext cx="754990" cy="3347998"/>
              </a:xfrm>
              <a:prstGeom prst="rect">
                <a:avLst/>
              </a:prstGeom>
              <a:solidFill>
                <a:srgbClr val="7CD5C9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传统</a:t>
                </a:r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渠道</a:t>
                </a:r>
                <a:r>
                  <a:rPr lang="en-US" altLang="zh-CN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2</a:t>
                </a:r>
                <a:endParaRPr lang="zh-CN" altLang="en-US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3" name="矩形 46"/>
              <p:cNvSpPr/>
              <p:nvPr/>
            </p:nvSpPr>
            <p:spPr>
              <a:xfrm>
                <a:off x="5251670" y="2718312"/>
                <a:ext cx="754990" cy="3347999"/>
              </a:xfrm>
              <a:prstGeom prst="rect">
                <a:avLst/>
              </a:prstGeom>
              <a:solidFill>
                <a:srgbClr val="7CD5C9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传统</a:t>
                </a:r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渠道</a:t>
                </a:r>
                <a:r>
                  <a:rPr lang="en-US" altLang="zh-CN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3</a:t>
                </a:r>
                <a:endParaRPr lang="zh-CN" altLang="en-US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4" name="矩形 47"/>
              <p:cNvSpPr/>
              <p:nvPr/>
            </p:nvSpPr>
            <p:spPr>
              <a:xfrm>
                <a:off x="6192430" y="2721602"/>
                <a:ext cx="754990" cy="3344708"/>
              </a:xfrm>
              <a:prstGeom prst="rect">
                <a:avLst/>
              </a:prstGeom>
              <a:solidFill>
                <a:srgbClr val="7CD5C9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电商</a:t>
                </a:r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渠道</a:t>
                </a:r>
                <a:r>
                  <a:rPr lang="en-US" altLang="zh-CN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1</a:t>
                </a:r>
                <a:endParaRPr lang="zh-CN" altLang="en-US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5" name="矩形 48"/>
              <p:cNvSpPr/>
              <p:nvPr/>
            </p:nvSpPr>
            <p:spPr>
              <a:xfrm>
                <a:off x="7133191" y="2734223"/>
                <a:ext cx="754990" cy="3332087"/>
              </a:xfrm>
              <a:prstGeom prst="rect">
                <a:avLst/>
              </a:prstGeom>
              <a:solidFill>
                <a:srgbClr val="7CD5C9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电商</a:t>
                </a:r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渠道</a:t>
                </a:r>
                <a:r>
                  <a:rPr lang="en-US" altLang="zh-CN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2</a:t>
                </a:r>
                <a:endParaRPr lang="zh-CN" altLang="en-US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6" name="矩形 49"/>
              <p:cNvSpPr/>
              <p:nvPr/>
            </p:nvSpPr>
            <p:spPr>
              <a:xfrm>
                <a:off x="8073952" y="2734224"/>
                <a:ext cx="754990" cy="3332086"/>
              </a:xfrm>
              <a:prstGeom prst="rect">
                <a:avLst/>
              </a:prstGeom>
              <a:solidFill>
                <a:srgbClr val="7CD5C9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电商</a:t>
                </a:r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渠道</a:t>
                </a:r>
                <a:r>
                  <a:rPr lang="en-US" altLang="zh-CN" sz="10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3</a:t>
                </a:r>
                <a:endParaRPr lang="zh-CN" altLang="en-US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7" name="矩形 50"/>
              <p:cNvSpPr/>
              <p:nvPr/>
            </p:nvSpPr>
            <p:spPr>
              <a:xfrm>
                <a:off x="3370147" y="4493753"/>
                <a:ext cx="2636513" cy="828677"/>
              </a:xfrm>
              <a:prstGeom prst="rect">
                <a:avLst/>
              </a:prstGeom>
              <a:solidFill>
                <a:srgbClr val="BFE7A0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 b="1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8" name="矩形 51"/>
              <p:cNvSpPr/>
              <p:nvPr/>
            </p:nvSpPr>
            <p:spPr>
              <a:xfrm>
                <a:off x="3384030" y="3501831"/>
                <a:ext cx="2600239" cy="481188"/>
              </a:xfrm>
              <a:prstGeom prst="rect">
                <a:avLst/>
              </a:prstGeom>
              <a:solidFill>
                <a:srgbClr val="FF9B6C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29" name="矩形 56"/>
              <p:cNvSpPr/>
              <p:nvPr/>
            </p:nvSpPr>
            <p:spPr>
              <a:xfrm>
                <a:off x="2390109" y="1588780"/>
                <a:ext cx="9596162" cy="4954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sz="1400" b="1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消费者</a:t>
                </a:r>
                <a:endParaRPr kumimoji="1" lang="zh-CN" altLang="en-US" sz="1400" b="1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31" name="矩形 62"/>
              <p:cNvSpPr/>
              <p:nvPr/>
            </p:nvSpPr>
            <p:spPr>
              <a:xfrm>
                <a:off x="4096335" y="4485514"/>
                <a:ext cx="1639797" cy="836915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zh-CN" altLang="en-US" sz="1200" dirty="0">
                    <a:latin typeface="Microsoft YaHei" pitchFamily="34" charset="-122"/>
                    <a:ea typeface="Microsoft YaHei" pitchFamily="34" charset="-122"/>
                  </a:rPr>
                  <a:t>价值</a:t>
                </a:r>
                <a:r>
                  <a:rPr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传播</a:t>
                </a:r>
                <a:endParaRPr lang="en-US" altLang="zh-CN" sz="1200" dirty="0" smtClean="0"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商务推广</a:t>
                </a:r>
                <a:endParaRPr lang="en-US" altLang="zh-CN" sz="1200" dirty="0" smtClean="0"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200" dirty="0" smtClean="0">
                    <a:latin typeface="Microsoft YaHei" pitchFamily="34" charset="-122"/>
                    <a:ea typeface="Microsoft YaHei" pitchFamily="34" charset="-122"/>
                  </a:rPr>
                  <a:t>商品展示</a:t>
                </a:r>
                <a:endParaRPr lang="zh-CN" altLang="en-US" sz="12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32" name="矩形 63"/>
              <p:cNvSpPr/>
              <p:nvPr/>
            </p:nvSpPr>
            <p:spPr>
              <a:xfrm>
                <a:off x="3216221" y="3501831"/>
                <a:ext cx="2679098" cy="481188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zh-CN" altLang="en-US" sz="1100" dirty="0">
                    <a:latin typeface="Microsoft YaHei" pitchFamily="34" charset="-122"/>
                    <a:ea typeface="Microsoft YaHei" pitchFamily="34" charset="-122"/>
                  </a:rPr>
                  <a:t>交易：</a:t>
                </a:r>
                <a:r>
                  <a:rPr lang="zh-CN" altLang="en-US" sz="1100" dirty="0" smtClean="0">
                    <a:latin typeface="Microsoft YaHei" pitchFamily="34" charset="-122"/>
                    <a:ea typeface="Microsoft YaHei" pitchFamily="34" charset="-122"/>
                  </a:rPr>
                  <a:t>订单</a:t>
                </a:r>
                <a:r>
                  <a:rPr lang="en-US" altLang="zh-CN" sz="1100" dirty="0" smtClean="0">
                    <a:latin typeface="Microsoft YaHei" pitchFamily="34" charset="-122"/>
                    <a:ea typeface="Microsoft YaHei" pitchFamily="34" charset="-122"/>
                  </a:rPr>
                  <a:t>/</a:t>
                </a:r>
                <a:r>
                  <a:rPr lang="zh-CN" altLang="en-US" sz="1100" dirty="0" smtClean="0">
                    <a:latin typeface="Microsoft YaHei" pitchFamily="34" charset="-122"/>
                    <a:ea typeface="Microsoft YaHei" pitchFamily="34" charset="-122"/>
                  </a:rPr>
                  <a:t>结算</a:t>
                </a:r>
                <a:r>
                  <a:rPr lang="en-US" altLang="zh-CN" sz="1100" dirty="0" smtClean="0">
                    <a:latin typeface="Microsoft YaHei" pitchFamily="34" charset="-122"/>
                    <a:ea typeface="Microsoft YaHei" pitchFamily="34" charset="-122"/>
                  </a:rPr>
                  <a:t>/</a:t>
                </a:r>
                <a:r>
                  <a:rPr lang="zh-CN" altLang="en-US" sz="1100" dirty="0" smtClean="0">
                    <a:latin typeface="Microsoft YaHei" pitchFamily="34" charset="-122"/>
                    <a:ea typeface="Microsoft YaHei" pitchFamily="34" charset="-122"/>
                  </a:rPr>
                  <a:t>库存</a:t>
                </a:r>
                <a:endParaRPr lang="zh-CN" altLang="en-US" sz="11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35" name="矩形 37"/>
              <p:cNvSpPr/>
              <p:nvPr/>
            </p:nvSpPr>
            <p:spPr>
              <a:xfrm>
                <a:off x="6199959" y="4493753"/>
                <a:ext cx="2620603" cy="828676"/>
              </a:xfrm>
              <a:prstGeom prst="rect">
                <a:avLst/>
              </a:prstGeom>
              <a:solidFill>
                <a:srgbClr val="BFE7A0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37" name="矩形 39"/>
              <p:cNvSpPr/>
              <p:nvPr/>
            </p:nvSpPr>
            <p:spPr>
              <a:xfrm>
                <a:off x="6887883" y="4485514"/>
                <a:ext cx="1616695" cy="836915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zh-CN" altLang="en-US" sz="1100" dirty="0">
                    <a:latin typeface="Microsoft YaHei" pitchFamily="34" charset="-122"/>
                    <a:ea typeface="Microsoft YaHei" pitchFamily="34" charset="-122"/>
                  </a:rPr>
                  <a:t>价值</a:t>
                </a:r>
                <a:r>
                  <a:rPr lang="zh-CN" altLang="en-US" sz="1100" dirty="0" smtClean="0">
                    <a:latin typeface="Microsoft YaHei" pitchFamily="34" charset="-122"/>
                    <a:ea typeface="Microsoft YaHei" pitchFamily="34" charset="-122"/>
                  </a:rPr>
                  <a:t>传播</a:t>
                </a:r>
                <a:endParaRPr lang="en-US" altLang="zh-CN" sz="1100" dirty="0" smtClean="0"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100" dirty="0" smtClean="0">
                    <a:latin typeface="Microsoft YaHei" pitchFamily="34" charset="-122"/>
                    <a:ea typeface="Microsoft YaHei" pitchFamily="34" charset="-122"/>
                  </a:rPr>
                  <a:t>商务推广</a:t>
                </a:r>
                <a:endParaRPr lang="en-US" altLang="zh-CN" sz="1100" dirty="0" smtClean="0"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100" dirty="0" smtClean="0">
                    <a:latin typeface="Microsoft YaHei" pitchFamily="34" charset="-122"/>
                    <a:ea typeface="Microsoft YaHei" pitchFamily="34" charset="-122"/>
                  </a:rPr>
                  <a:t>商品展示</a:t>
                </a:r>
                <a:endParaRPr lang="zh-CN" altLang="en-US" sz="11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38" name="矩形 42"/>
              <p:cNvSpPr/>
              <p:nvPr/>
            </p:nvSpPr>
            <p:spPr>
              <a:xfrm>
                <a:off x="11230273" y="2734224"/>
                <a:ext cx="755998" cy="3332086"/>
              </a:xfrm>
              <a:prstGeom prst="rect">
                <a:avLst/>
              </a:prstGeom>
              <a:solidFill>
                <a:srgbClr val="F8C354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售后服务</a:t>
                </a:r>
                <a:endParaRPr lang="zh-CN" altLang="en-US" sz="12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40" name="矩形 53"/>
              <p:cNvSpPr/>
              <p:nvPr/>
            </p:nvSpPr>
            <p:spPr>
              <a:xfrm>
                <a:off x="10288502" y="2718312"/>
                <a:ext cx="755999" cy="3347998"/>
              </a:xfrm>
              <a:prstGeom prst="rect">
                <a:avLst/>
              </a:prstGeom>
              <a:solidFill>
                <a:srgbClr val="F8C354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物流</a:t>
                </a:r>
              </a:p>
            </p:txBody>
          </p:sp>
          <p:sp>
            <p:nvSpPr>
              <p:cNvPr id="42" name="矩形 58"/>
              <p:cNvSpPr/>
              <p:nvPr/>
            </p:nvSpPr>
            <p:spPr>
              <a:xfrm>
                <a:off x="9014713" y="2734225"/>
                <a:ext cx="1088018" cy="3332085"/>
              </a:xfrm>
              <a:prstGeom prst="rect">
                <a:avLst/>
              </a:prstGeom>
              <a:solidFill>
                <a:srgbClr val="7CD5C9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移动</a:t>
                </a:r>
                <a:endParaRPr lang="en-US" altLang="zh-CN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0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交易</a:t>
                </a:r>
                <a:endParaRPr lang="zh-CN" altLang="en-US" sz="10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43" name="矩形 64"/>
              <p:cNvSpPr/>
              <p:nvPr/>
            </p:nvSpPr>
            <p:spPr>
              <a:xfrm>
                <a:off x="9014713" y="3501831"/>
                <a:ext cx="1088823" cy="1820599"/>
              </a:xfrm>
              <a:prstGeom prst="rect">
                <a:avLst/>
              </a:prstGeom>
              <a:solidFill>
                <a:srgbClr val="FF9B6C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b="1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集中</a:t>
                </a:r>
                <a:endParaRPr lang="en-US" altLang="zh-CN" sz="1400" b="1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400" b="1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移动</a:t>
                </a:r>
                <a:endParaRPr lang="en-US" altLang="zh-CN" sz="1400" b="1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400" b="1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交易</a:t>
                </a:r>
                <a:endParaRPr lang="en-US" altLang="zh-CN" sz="1400" b="1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endParaRPr lang="en-US" altLang="zh-CN" sz="8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8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订单</a:t>
                </a:r>
                <a:endParaRPr lang="en-US" altLang="zh-CN" sz="8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8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结算</a:t>
                </a:r>
                <a:endParaRPr lang="en-US" altLang="zh-CN" sz="8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800" dirty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物流</a:t>
                </a:r>
              </a:p>
            </p:txBody>
          </p:sp>
          <p:sp>
            <p:nvSpPr>
              <p:cNvPr id="44" name="矩形 65"/>
              <p:cNvSpPr/>
              <p:nvPr/>
            </p:nvSpPr>
            <p:spPr>
              <a:xfrm>
                <a:off x="6199960" y="3910151"/>
                <a:ext cx="2608647" cy="481188"/>
              </a:xfrm>
              <a:prstGeom prst="rect">
                <a:avLst/>
              </a:prstGeom>
              <a:solidFill>
                <a:srgbClr val="FF9B6C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45" name="矩形 66"/>
              <p:cNvSpPr/>
              <p:nvPr/>
            </p:nvSpPr>
            <p:spPr>
              <a:xfrm>
                <a:off x="6140965" y="3910152"/>
                <a:ext cx="2763476" cy="475524"/>
              </a:xfrm>
              <a:prstGeom prst="rect">
                <a:avLst/>
              </a:prstGeom>
            </p:spPr>
            <p:txBody>
              <a:bodyPr wrap="square" anchor="ctr" anchorCtr="0">
                <a:noAutofit/>
              </a:bodyPr>
              <a:lstStyle/>
              <a:p>
                <a:pPr algn="ctr"/>
                <a:r>
                  <a:rPr lang="zh-CN" altLang="en-US" sz="1100" dirty="0">
                    <a:latin typeface="Microsoft YaHei" pitchFamily="34" charset="-122"/>
                    <a:ea typeface="Microsoft YaHei" pitchFamily="34" charset="-122"/>
                  </a:rPr>
                  <a:t>交易：</a:t>
                </a:r>
                <a:r>
                  <a:rPr lang="zh-CN" altLang="en-US" sz="1100" dirty="0" smtClean="0">
                    <a:latin typeface="Microsoft YaHei" pitchFamily="34" charset="-122"/>
                    <a:ea typeface="Microsoft YaHei" pitchFamily="34" charset="-122"/>
                  </a:rPr>
                  <a:t>订单</a:t>
                </a:r>
                <a:r>
                  <a:rPr lang="en-US" altLang="zh-CN" sz="1100" dirty="0">
                    <a:latin typeface="Microsoft YaHei" pitchFamily="34" charset="-122"/>
                    <a:ea typeface="Microsoft YaHei" pitchFamily="34" charset="-122"/>
                  </a:rPr>
                  <a:t>/</a:t>
                </a:r>
                <a:r>
                  <a:rPr lang="zh-CN" altLang="en-US" sz="1100" dirty="0" smtClean="0">
                    <a:latin typeface="Microsoft YaHei" pitchFamily="34" charset="-122"/>
                    <a:ea typeface="Microsoft YaHei" pitchFamily="34" charset="-122"/>
                  </a:rPr>
                  <a:t>结算</a:t>
                </a:r>
                <a:r>
                  <a:rPr lang="en-US" altLang="zh-CN" sz="1100" dirty="0" smtClean="0">
                    <a:latin typeface="Microsoft YaHei" pitchFamily="34" charset="-122"/>
                    <a:ea typeface="Microsoft YaHei" pitchFamily="34" charset="-122"/>
                  </a:rPr>
                  <a:t>/</a:t>
                </a:r>
                <a:r>
                  <a:rPr lang="zh-CN" altLang="en-US" sz="1100" dirty="0" smtClean="0">
                    <a:latin typeface="Microsoft YaHei" pitchFamily="34" charset="-122"/>
                    <a:ea typeface="Microsoft YaHei" pitchFamily="34" charset="-122"/>
                  </a:rPr>
                  <a:t>配送</a:t>
                </a:r>
                <a:endParaRPr lang="zh-CN" altLang="en-US" sz="1100" dirty="0"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3" name="正方形/長方形 2"/>
              <p:cNvSpPr/>
              <p:nvPr/>
            </p:nvSpPr>
            <p:spPr>
              <a:xfrm>
                <a:off x="3370147" y="2718312"/>
                <a:ext cx="2636513" cy="539829"/>
              </a:xfrm>
              <a:prstGeom prst="rect">
                <a:avLst/>
              </a:prstGeom>
              <a:solidFill>
                <a:srgbClr val="BFE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传统零售</a:t>
                </a:r>
                <a:r>
                  <a:rPr kumimoji="1" lang="zh-CN" altLang="en-US" sz="12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交易</a:t>
                </a:r>
                <a:endParaRPr kumimoji="1" lang="zh-CN" altLang="en-US" sz="12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6192430" y="2718312"/>
                <a:ext cx="2630109" cy="539829"/>
              </a:xfrm>
              <a:prstGeom prst="rect">
                <a:avLst/>
              </a:prstGeom>
              <a:solidFill>
                <a:srgbClr val="BFE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传统电子商务</a:t>
                </a:r>
                <a:endParaRPr kumimoji="1" lang="zh-CN" altLang="en-US" sz="12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9014714" y="2718312"/>
                <a:ext cx="1088018" cy="539829"/>
              </a:xfrm>
              <a:prstGeom prst="rect">
                <a:avLst/>
              </a:prstGeom>
              <a:solidFill>
                <a:srgbClr val="FF9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移动</a:t>
                </a:r>
                <a:endParaRPr lang="en-US" altLang="zh-CN" sz="1200" dirty="0" smtClean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  <a:p>
                <a:pPr algn="ctr"/>
                <a:r>
                  <a:rPr lang="zh-CN" altLang="en-US" sz="1200" dirty="0" smtClean="0">
                    <a:solidFill>
                      <a:schemeClr val="tx1"/>
                    </a:solidFill>
                    <a:latin typeface="Microsoft YaHei" pitchFamily="34" charset="-122"/>
                    <a:ea typeface="Microsoft YaHei" pitchFamily="34" charset="-122"/>
                  </a:rPr>
                  <a:t>商务</a:t>
                </a:r>
                <a:endParaRPr lang="en-US" altLang="zh-CN" sz="1200" dirty="0">
                  <a:solidFill>
                    <a:schemeClr val="tx1"/>
                  </a:solidFill>
                  <a:latin typeface="Microsoft YaHei" pitchFamily="34" charset="-122"/>
                  <a:ea typeface="Microsoft YaHei" pitchFamily="34" charset="-122"/>
                </a:endParaRPr>
              </a:p>
            </p:txBody>
          </p:sp>
          <p:cxnSp>
            <p:nvCxnSpPr>
              <p:cNvPr id="19" name="直線矢印コネクタ 18"/>
              <p:cNvCxnSpPr/>
              <p:nvPr/>
            </p:nvCxnSpPr>
            <p:spPr>
              <a:xfrm>
                <a:off x="5996019" y="3742425"/>
                <a:ext cx="30304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>
                <a:off x="8808607" y="4147914"/>
                <a:ext cx="20610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テキスト ボックス 59"/>
          <p:cNvSpPr txBox="1"/>
          <p:nvPr/>
        </p:nvSpPr>
        <p:spPr>
          <a:xfrm>
            <a:off x="897130" y="2232777"/>
            <a:ext cx="7858180" cy="38018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kumimoji="1" lang="en-US" altLang="zh-CN" sz="1600" b="1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1" name="文本框 63"/>
          <p:cNvSpPr txBox="1">
            <a:spLocks noChangeArrowheads="1"/>
          </p:cNvSpPr>
          <p:nvPr/>
        </p:nvSpPr>
        <p:spPr bwMode="auto">
          <a:xfrm>
            <a:off x="323851" y="303039"/>
            <a:ext cx="780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CN" altLang="en-US" sz="2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移动商务时代：全渠道（物联网</a:t>
            </a:r>
            <a:r>
              <a:rPr kumimoji="0" lang="en-US" altLang="zh-CN" sz="2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kumimoji="0" lang="zh-CN" altLang="en-US" sz="2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）时代数字营销的变化</a:t>
            </a:r>
            <a:endParaRPr kumimoji="0" lang="zh-CN" altLang="en-US" sz="2400" b="1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Line 86"/>
          <p:cNvSpPr>
            <a:spLocks noChangeShapeType="1"/>
          </p:cNvSpPr>
          <p:nvPr/>
        </p:nvSpPr>
        <p:spPr bwMode="auto">
          <a:xfrm>
            <a:off x="421742" y="786934"/>
            <a:ext cx="8569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矩形 61"/>
          <p:cNvSpPr/>
          <p:nvPr/>
        </p:nvSpPr>
        <p:spPr>
          <a:xfrm rot="2700000">
            <a:off x="4157296" y="703168"/>
            <a:ext cx="247208" cy="185406"/>
          </a:xfrm>
          <a:prstGeom prst="rect">
            <a:avLst/>
          </a:prstGeom>
          <a:solidFill>
            <a:srgbClr val="BFE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 rot="2700000">
            <a:off x="4419499" y="703168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 rot="2700000">
            <a:off x="4682886" y="703168"/>
            <a:ext cx="247208" cy="185406"/>
          </a:xfrm>
          <a:prstGeom prst="rect">
            <a:avLst/>
          </a:prstGeom>
          <a:solidFill>
            <a:srgbClr val="7CD5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 rot="2700000">
            <a:off x="4948934" y="703168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 rot="2700000">
            <a:off x="4421504" y="703168"/>
            <a:ext cx="247208" cy="185406"/>
          </a:xfrm>
          <a:prstGeom prst="rect">
            <a:avLst/>
          </a:prstGeom>
          <a:solidFill>
            <a:srgbClr val="F8C3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 rot="2700000">
            <a:off x="4946272" y="703168"/>
            <a:ext cx="247208" cy="185406"/>
          </a:xfrm>
          <a:prstGeom prst="rect">
            <a:avLst/>
          </a:prstGeom>
          <a:solidFill>
            <a:srgbClr val="FF9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円/楕円 69"/>
          <p:cNvSpPr/>
          <p:nvPr/>
        </p:nvSpPr>
        <p:spPr>
          <a:xfrm>
            <a:off x="6791891" y="2341660"/>
            <a:ext cx="1428760" cy="4000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85720" y="1214422"/>
            <a:ext cx="4071966" cy="271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所有传统渠道都将丧失了交易功能！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消费者与商家将实现点对点（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P2P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）交易！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全渠道的本质在于价值分享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&amp;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传播！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渠道既是广告媒体，广告媒体既是渠道！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渠道从经营库存变为经营价值和消费者！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按绩效后付费（</a:t>
            </a:r>
            <a:r>
              <a:rPr lang="en-US" altLang="zh-CN" sz="1400" b="1" dirty="0" smtClean="0">
                <a:latin typeface="Microsoft YaHei UI" pitchFamily="34" charset="-122"/>
                <a:ea typeface="Microsoft YaHei UI" pitchFamily="34" charset="-122"/>
              </a:rPr>
              <a:t>P4P</a:t>
            </a: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）将成为渠道收入的主流！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Microsoft YaHei UI" pitchFamily="34" charset="-122"/>
                <a:ea typeface="Microsoft YaHei UI" pitchFamily="34" charset="-122"/>
              </a:rPr>
              <a:t>只有获得精准营销数据才能实现按绩效后付费！</a:t>
            </a:r>
            <a:endParaRPr lang="en-US" altLang="zh-CN" sz="1400" b="1" dirty="0" smtClean="0">
              <a:latin typeface="Microsoft YaHei UI" pitchFamily="34" charset="-122"/>
              <a:ea typeface="Microsoft YaHei U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2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-15766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b="1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00034" y="2071678"/>
            <a:ext cx="7793038" cy="2473360"/>
          </a:xfrm>
          <a:noFill/>
        </p:spPr>
        <p:txBody>
          <a:bodyPr wrap="square" lIns="72000" tIns="36000" rIns="72000" bIns="3600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zh-CN" altLang="en-US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移动电子商务的未来</a:t>
            </a:r>
            <a:r>
              <a:rPr lang="en-US" altLang="zh-CN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/>
            </a:r>
            <a:br>
              <a:rPr lang="en-US" altLang="zh-CN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</a:br>
            <a:r>
              <a:rPr lang="zh-CN" altLang="en-US" sz="60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酬众</a:t>
            </a:r>
            <a:endParaRPr lang="ja-JP" altLang="en-US" sz="2400" b="1" dirty="0" smtClean="0">
              <a:solidFill>
                <a:schemeClr val="tx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07C9-2B1A-45B0-BDE4-2A7EE5BD09B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2754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F2F2F2"/>
          </a:solidFill>
        </p:spPr>
        <p:txBody>
          <a:bodyPr wrap="square" anchor="ctr" anchorCtr="0">
            <a:noAutofit/>
          </a:bodyPr>
          <a:lstStyle/>
          <a:p>
            <a:pPr algn="ctr"/>
            <a:endParaRPr lang="ja-JP" altLang="en-US" sz="2400" dirty="0">
              <a:solidFill>
                <a:srgbClr val="B91B23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5" name="直接连接符 23"/>
          <p:cNvCxnSpPr/>
          <p:nvPr/>
        </p:nvCxnSpPr>
        <p:spPr>
          <a:xfrm>
            <a:off x="133010" y="1274916"/>
            <a:ext cx="3645000" cy="0"/>
          </a:xfrm>
          <a:prstGeom prst="line">
            <a:avLst/>
          </a:prstGeom>
          <a:ln w="12700">
            <a:solidFill>
              <a:srgbClr val="2F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25"/>
          <p:cNvCxnSpPr/>
          <p:nvPr/>
        </p:nvCxnSpPr>
        <p:spPr>
          <a:xfrm>
            <a:off x="5366318" y="1274916"/>
            <a:ext cx="3645000" cy="0"/>
          </a:xfrm>
          <a:prstGeom prst="line">
            <a:avLst/>
          </a:prstGeom>
          <a:ln w="12700">
            <a:solidFill>
              <a:srgbClr val="2F2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1"/>
          <p:cNvSpPr/>
          <p:nvPr/>
        </p:nvSpPr>
        <p:spPr>
          <a:xfrm rot="2700000">
            <a:off x="4059406" y="1182213"/>
            <a:ext cx="247208" cy="185406"/>
          </a:xfrm>
          <a:prstGeom prst="rect">
            <a:avLst/>
          </a:prstGeom>
          <a:solidFill>
            <a:srgbClr val="BFE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64"/>
          <p:cNvSpPr/>
          <p:nvPr/>
        </p:nvSpPr>
        <p:spPr>
          <a:xfrm rot="2700000">
            <a:off x="4321609" y="1182213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5"/>
          <p:cNvSpPr/>
          <p:nvPr/>
        </p:nvSpPr>
        <p:spPr>
          <a:xfrm rot="2700000">
            <a:off x="4584996" y="1182213"/>
            <a:ext cx="247208" cy="185406"/>
          </a:xfrm>
          <a:prstGeom prst="rect">
            <a:avLst/>
          </a:prstGeom>
          <a:solidFill>
            <a:srgbClr val="7CD5C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66"/>
          <p:cNvSpPr/>
          <p:nvPr/>
        </p:nvSpPr>
        <p:spPr>
          <a:xfrm rot="2700000">
            <a:off x="4851044" y="1182213"/>
            <a:ext cx="247208" cy="185406"/>
          </a:xfrm>
          <a:prstGeom prst="rect">
            <a:avLst/>
          </a:prstGeom>
          <a:solidFill>
            <a:srgbClr val="D0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67"/>
          <p:cNvSpPr/>
          <p:nvPr/>
        </p:nvSpPr>
        <p:spPr>
          <a:xfrm rot="2700000">
            <a:off x="4323614" y="1182213"/>
            <a:ext cx="247208" cy="185406"/>
          </a:xfrm>
          <a:prstGeom prst="rect">
            <a:avLst/>
          </a:prstGeom>
          <a:solidFill>
            <a:srgbClr val="F8C3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68"/>
          <p:cNvSpPr/>
          <p:nvPr/>
        </p:nvSpPr>
        <p:spPr>
          <a:xfrm rot="2700000">
            <a:off x="4848382" y="1182213"/>
            <a:ext cx="247208" cy="185406"/>
          </a:xfrm>
          <a:prstGeom prst="rect">
            <a:avLst/>
          </a:prstGeom>
          <a:solidFill>
            <a:srgbClr val="FF9B6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63"/>
          <p:cNvSpPr txBox="1"/>
          <p:nvPr/>
        </p:nvSpPr>
        <p:spPr>
          <a:xfrm>
            <a:off x="357158" y="500042"/>
            <a:ext cx="773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Microsoft YaHei UI" pitchFamily="34" charset="-122"/>
                <a:ea typeface="Microsoft YaHei UI" pitchFamily="34" charset="-122"/>
                <a:cs typeface="メイリオ" panose="020B0604030504040204" pitchFamily="50" charset="-128"/>
              </a:rPr>
              <a:t>“酬众”案例</a:t>
            </a:r>
            <a:r>
              <a:rPr lang="zh-CN" altLang="en-US" sz="2400" dirty="0" smtClean="0">
                <a:latin typeface="Microsoft YaHei UI" pitchFamily="34" charset="-122"/>
                <a:ea typeface="Microsoft YaHei UI" pitchFamily="34" charset="-122"/>
                <a:cs typeface="メイリオ" panose="020B0604030504040204" pitchFamily="50" charset="-128"/>
              </a:rPr>
              <a:t>：</a:t>
            </a:r>
            <a:r>
              <a:rPr lang="ja-JP" altLang="ja-JP" sz="2400" dirty="0" smtClean="0">
                <a:latin typeface="Microsoft YaHei UI" pitchFamily="34" charset="-122"/>
                <a:ea typeface="Microsoft YaHei UI" pitchFamily="34" charset="-122"/>
                <a:cs typeface="メイリオ" panose="020B0604030504040204" pitchFamily="50" charset="-128"/>
              </a:rPr>
              <a:t>美国国防部关于</a:t>
            </a:r>
            <a:r>
              <a:rPr lang="en-US" altLang="ja-JP" sz="2400" dirty="0">
                <a:latin typeface="Microsoft YaHei UI" pitchFamily="34" charset="-122"/>
                <a:ea typeface="Microsoft YaHei UI" pitchFamily="34" charset="-122"/>
                <a:cs typeface="メイリオ" panose="020B0604030504040204" pitchFamily="50" charset="-128"/>
              </a:rPr>
              <a:t>10</a:t>
            </a:r>
            <a:r>
              <a:rPr lang="ja-JP" altLang="ja-JP" sz="2400" dirty="0">
                <a:latin typeface="Microsoft YaHei UI" pitchFamily="34" charset="-122"/>
                <a:ea typeface="Microsoft YaHei UI" pitchFamily="34" charset="-122"/>
                <a:cs typeface="メイリオ" panose="020B0604030504040204" pitchFamily="50" charset="-128"/>
              </a:rPr>
              <a:t>个红气球项目的</a:t>
            </a:r>
            <a:r>
              <a:rPr lang="zh-CN" altLang="en-US" sz="2400" dirty="0">
                <a:latin typeface="Microsoft YaHei UI" pitchFamily="34" charset="-122"/>
                <a:ea typeface="Microsoft YaHei UI" pitchFamily="34" charset="-122"/>
                <a:cs typeface="メイリオ" panose="020B0604030504040204" pitchFamily="50" charset="-128"/>
              </a:rPr>
              <a:t>故事</a:t>
            </a:r>
            <a:endParaRPr lang="zh-CN" altLang="en-US" sz="2400" dirty="0">
              <a:latin typeface="Microsoft YaHei UI" pitchFamily="34" charset="-122"/>
              <a:ea typeface="Microsoft YaHei UI" pitchFamily="34" charset="-122"/>
            </a:endParaRPr>
          </a:p>
        </p:txBody>
      </p:sp>
      <p:grpSp>
        <p:nvGrpSpPr>
          <p:cNvPr id="2" name="グループ化 13"/>
          <p:cNvGrpSpPr/>
          <p:nvPr/>
        </p:nvGrpSpPr>
        <p:grpSpPr>
          <a:xfrm>
            <a:off x="6346210" y="4394581"/>
            <a:ext cx="2576255" cy="2463420"/>
            <a:chOff x="2702569" y="1589233"/>
            <a:chExt cx="7283362" cy="5268767"/>
          </a:xfrm>
        </p:grpSpPr>
        <p:grpSp>
          <p:nvGrpSpPr>
            <p:cNvPr id="3" name="グループ化 1"/>
            <p:cNvGrpSpPr/>
            <p:nvPr/>
          </p:nvGrpSpPr>
          <p:grpSpPr>
            <a:xfrm rot="20851635">
              <a:off x="2702569" y="3113132"/>
              <a:ext cx="3402324" cy="2129406"/>
              <a:chOff x="-43590" y="1298565"/>
              <a:chExt cx="2407973" cy="1544651"/>
            </a:xfrm>
          </p:grpSpPr>
          <p:sp>
            <p:nvSpPr>
              <p:cNvPr id="16" name="椭圆 15"/>
              <p:cNvSpPr/>
              <p:nvPr/>
            </p:nvSpPr>
            <p:spPr>
              <a:xfrm rot="19812250">
                <a:off x="-43590" y="1298565"/>
                <a:ext cx="1294078" cy="154465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6"/>
              <p:cNvSpPr/>
              <p:nvPr/>
            </p:nvSpPr>
            <p:spPr>
              <a:xfrm rot="19528365">
                <a:off x="873725" y="2677698"/>
                <a:ext cx="196617" cy="163848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4"/>
              <p:cNvSpPr/>
              <p:nvPr/>
            </p:nvSpPr>
            <p:spPr>
              <a:xfrm rot="644423">
                <a:off x="2167766" y="2492019"/>
                <a:ext cx="196617" cy="163848"/>
              </a:xfrm>
              <a:prstGeom prst="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グループ化 29"/>
            <p:cNvGrpSpPr/>
            <p:nvPr/>
          </p:nvGrpSpPr>
          <p:grpSpPr>
            <a:xfrm rot="20928311">
              <a:off x="8388367" y="2879603"/>
              <a:ext cx="1597564" cy="2047554"/>
              <a:chOff x="8041515" y="2185899"/>
              <a:chExt cx="1597564" cy="2047554"/>
            </a:xfrm>
          </p:grpSpPr>
          <p:sp>
            <p:nvSpPr>
              <p:cNvPr id="24" name="椭圆 11"/>
              <p:cNvSpPr/>
              <p:nvPr/>
            </p:nvSpPr>
            <p:spPr>
              <a:xfrm rot="1812408">
                <a:off x="8041515" y="2185899"/>
                <a:ext cx="1597564" cy="204755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2"/>
              <p:cNvSpPr/>
              <p:nvPr/>
            </p:nvSpPr>
            <p:spPr>
              <a:xfrm rot="2290586">
                <a:off x="8189771" y="3975713"/>
                <a:ext cx="262157" cy="21846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7" name="直線コネクタ 26"/>
            <p:cNvCxnSpPr>
              <a:stCxn id="18" idx="3"/>
            </p:cNvCxnSpPr>
            <p:nvPr/>
          </p:nvCxnSpPr>
          <p:spPr>
            <a:xfrm>
              <a:off x="4431523" y="5239397"/>
              <a:ext cx="3528777" cy="16186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stCxn id="23" idx="3"/>
            </p:cNvCxnSpPr>
            <p:nvPr/>
          </p:nvCxnSpPr>
          <p:spPr>
            <a:xfrm>
              <a:off x="7091973" y="4224435"/>
              <a:ext cx="868327" cy="263356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25" idx="3"/>
            </p:cNvCxnSpPr>
            <p:nvPr/>
          </p:nvCxnSpPr>
          <p:spPr>
            <a:xfrm flipH="1">
              <a:off x="7960300" y="4960186"/>
              <a:ext cx="837656" cy="18978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グループ化 25"/>
            <p:cNvGrpSpPr/>
            <p:nvPr/>
          </p:nvGrpSpPr>
          <p:grpSpPr>
            <a:xfrm rot="17436959">
              <a:off x="5330778" y="3796752"/>
              <a:ext cx="1451516" cy="1569998"/>
              <a:chOff x="8041515" y="2185899"/>
              <a:chExt cx="1597564" cy="2047554"/>
            </a:xfrm>
          </p:grpSpPr>
          <p:sp>
            <p:nvSpPr>
              <p:cNvPr id="28" name="椭圆 11"/>
              <p:cNvSpPr/>
              <p:nvPr/>
            </p:nvSpPr>
            <p:spPr>
              <a:xfrm rot="1812408">
                <a:off x="8041515" y="2185899"/>
                <a:ext cx="1597564" cy="204755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等腰三角形 12"/>
              <p:cNvSpPr/>
              <p:nvPr/>
            </p:nvSpPr>
            <p:spPr>
              <a:xfrm rot="2290586">
                <a:off x="8189771" y="3975713"/>
                <a:ext cx="262157" cy="218464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" name="直線コネクタ 14"/>
            <p:cNvCxnSpPr>
              <a:stCxn id="31" idx="3"/>
            </p:cNvCxnSpPr>
            <p:nvPr/>
          </p:nvCxnSpPr>
          <p:spPr>
            <a:xfrm>
              <a:off x="6561905" y="5331429"/>
              <a:ext cx="1366863" cy="1479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グループ化 2"/>
            <p:cNvGrpSpPr/>
            <p:nvPr/>
          </p:nvGrpSpPr>
          <p:grpSpPr>
            <a:xfrm rot="20164270">
              <a:off x="5651546" y="1589233"/>
              <a:ext cx="2117538" cy="2678810"/>
              <a:chOff x="2322172" y="1341222"/>
              <a:chExt cx="1725437" cy="2116377"/>
            </a:xfrm>
          </p:grpSpPr>
          <p:sp>
            <p:nvSpPr>
              <p:cNvPr id="22" name="椭圆 13"/>
              <p:cNvSpPr/>
              <p:nvPr/>
            </p:nvSpPr>
            <p:spPr>
              <a:xfrm rot="630169">
                <a:off x="2322172" y="1341222"/>
                <a:ext cx="1725437" cy="204755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14"/>
              <p:cNvSpPr/>
              <p:nvPr/>
            </p:nvSpPr>
            <p:spPr>
              <a:xfrm rot="175730">
                <a:off x="2915569" y="3239135"/>
                <a:ext cx="262157" cy="218464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71472" y="1428737"/>
            <a:ext cx="8143932" cy="4930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zh-CN" altLang="en-US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游戏的背景</a:t>
            </a:r>
            <a:endParaRPr lang="en-US" altLang="zh-CN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ja-JP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	 </a:t>
            </a: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DARPA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为了纪念</a:t>
            </a:r>
            <a:r>
              <a:rPr lang="zh-CN" altLang="en-US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互联网</a:t>
            </a: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40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周年，发起了</a:t>
            </a: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Red Balloon</a:t>
            </a:r>
            <a:r>
              <a:rPr lang="zh-CN" altLang="en-US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Challenge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比赛，目的是如何利用</a:t>
            </a:r>
            <a:r>
              <a:rPr lang="zh-CN" altLang="en-US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互联网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和</a:t>
            </a:r>
            <a:r>
              <a:rPr lang="zh-CN" altLang="en-US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社交网络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去解决</a:t>
            </a:r>
            <a:r>
              <a:rPr lang="zh-CN" altLang="en-US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“</a:t>
            </a: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time critical search</a:t>
            </a:r>
            <a:r>
              <a:rPr lang="zh-CN" altLang="en-US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”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问题。解决这个问题的难点是“如何组建动态、大规模、志愿</a:t>
            </a:r>
            <a:r>
              <a:rPr lang="zh-CN" altLang="en-US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性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的组织”，然后通过这个临时的组织去执行</a:t>
            </a:r>
            <a:r>
              <a:rPr lang="zh-CN" altLang="en-US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某个任务（比如“冰桶挑战赛”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）</a:t>
            </a:r>
            <a:endParaRPr lang="en-US" altLang="ja-JP" sz="12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buNone/>
            </a:pPr>
            <a:endParaRPr lang="en-US" altLang="ja-JP" sz="9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en-US" altLang="ja-JP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Red Ball</a:t>
            </a:r>
            <a:r>
              <a:rPr lang="en-US" altLang="zh-CN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o</a:t>
            </a:r>
            <a:r>
              <a:rPr lang="en-US" altLang="ja-JP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on Challenge</a:t>
            </a:r>
            <a:r>
              <a:rPr lang="ja-JP" altLang="ja-JP" sz="1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的任务</a:t>
            </a:r>
            <a:endParaRPr lang="en-US" altLang="ja-JP" sz="14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	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最快速度找到位于隐蔽位置的</a:t>
            </a: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10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个红气球，它们随机分布在全美国大陆，第一只确定全部</a:t>
            </a: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10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个气球的团队将获得</a:t>
            </a: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4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万元美元的奖金</a:t>
            </a:r>
            <a:endParaRPr lang="en-US" altLang="ja-JP" sz="900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	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一共有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5000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团队参加了比赛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。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比赛开始前有专家称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，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这个任务如果用传统的思维模式，是</a:t>
            </a:r>
            <a:r>
              <a:rPr lang="en-US" altLang="ja-JP" sz="1100" b="1" u="sng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mission impossible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。但是，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Alex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组织了一个团队，只用了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8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小时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52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分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41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秒就搞定了，获得了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4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万美元大奖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。</a:t>
            </a:r>
            <a:endParaRPr lang="en-US" altLang="zh-CN" sz="1100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ja-JP" sz="12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他是如何搞定的呢？就是</a:t>
            </a:r>
            <a:r>
              <a:rPr lang="en-US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social physics</a:t>
            </a: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里提到的一些机制：</a:t>
            </a:r>
            <a:endParaRPr lang="en-US" altLang="ja-JP" sz="12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一共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4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万美金，每个气球的基本奖金就是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4,000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美金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（但必须确定全部</a:t>
            </a:r>
            <a:r>
              <a:rPr lang="en-US" altLang="zh-CN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10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只气球、且最快）</a:t>
            </a:r>
            <a:endParaRPr lang="en-US" altLang="ja-JP" sz="1100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4,000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美金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的</a:t>
            </a:r>
            <a:r>
              <a:rPr lang="en-US" altLang="zh-CN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50%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（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2,000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美金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）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实际发现这个气球的人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，剩下的</a:t>
            </a:r>
            <a:r>
              <a:rPr lang="en-US" altLang="zh-CN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50%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（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1,000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美金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）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分给邀请这个拿到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2,000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美金人进来的人，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再剩下的</a:t>
            </a:r>
            <a:r>
              <a:rPr lang="en-US" altLang="zh-CN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50%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（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500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美金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）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分给邀请这个邀请者的人，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还剩下的</a:t>
            </a:r>
            <a:r>
              <a:rPr lang="en-US" altLang="zh-CN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50%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（</a:t>
            </a:r>
            <a:r>
              <a:rPr lang="en-US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250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美金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）分给</a:t>
            </a:r>
            <a:r>
              <a:rPr lang="en-US" altLang="zh-CN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…</a:t>
            </a:r>
            <a:endParaRPr lang="en-US" altLang="ja-JP" sz="1100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留存的奖金捐给慈善组织</a:t>
            </a:r>
            <a:endParaRPr lang="en-US" altLang="ja-JP" sz="1100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endParaRPr lang="ja-JP" altLang="ja-JP" sz="1100" b="1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u"/>
            </a:pPr>
            <a:r>
              <a:rPr lang="ja-JP" altLang="ja-JP" sz="12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听上去这个机制也不复杂，其中蕴含两个关键点：</a:t>
            </a:r>
          </a:p>
          <a:p>
            <a:pPr lvl="1">
              <a:lnSpc>
                <a:spcPct val="100000"/>
              </a:lnSpc>
            </a:pP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这个</a:t>
            </a: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机制同时鼓励了传播，而不只是</a:t>
            </a:r>
            <a:r>
              <a:rPr lang="zh-CN" altLang="en-US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结果</a:t>
            </a:r>
            <a:endParaRPr lang="en-US" altLang="zh-CN" sz="1100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ja-JP" sz="1100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メイリオ" panose="020B0604030504040204" pitchFamily="50" charset="-128"/>
              </a:rPr>
              <a:t>这个机制让本来不可能参与的人也参与了，比如中国的网友</a:t>
            </a:r>
            <a:endParaRPr lang="ja-JP" altLang="ja-JP" sz="1400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3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20324</TotalTime>
  <Words>1357</Words>
  <Application>Microsoft Office PowerPoint</Application>
  <PresentationFormat>画面に合わせる (4:3)</PresentationFormat>
  <Paragraphs>559</Paragraphs>
  <Slides>24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 创新“分享经济” 酬众：好产品自行天下  2015年12月 上海菱通集团 代表  曲 立东 </vt:lpstr>
      <vt:lpstr>传统行业的瓶颈 营销数字化</vt:lpstr>
      <vt:lpstr>传统电子商务的瓶颈</vt:lpstr>
      <vt:lpstr>スライド 4</vt:lpstr>
      <vt:lpstr>スライド 5</vt:lpstr>
      <vt:lpstr>スライド 6</vt:lpstr>
      <vt:lpstr>スライド 7</vt:lpstr>
      <vt:lpstr>移动电子商务的未来 酬众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菱通集团自主知识产权和无形资产积累</vt:lpstr>
      <vt:lpstr>“酬众”数字营销 好产品自行天下</vt:lpstr>
      <vt:lpstr>传统数字营销平台的课题</vt:lpstr>
      <vt:lpstr>菱通“酬众”数字营销平台的特点</vt:lpstr>
      <vt:lpstr>“酬众”数字营销平台的实现效果：全渠道营销</vt:lpstr>
      <vt:lpstr>スライド 20</vt:lpstr>
      <vt:lpstr>スライド 21</vt:lpstr>
      <vt:lpstr>スライド 22</vt:lpstr>
      <vt:lpstr>スライド 23</vt:lpstr>
      <vt:lpstr>Thanks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fujiwarah</dc:creator>
  <cp:lastModifiedBy>qu</cp:lastModifiedBy>
  <cp:revision>908</cp:revision>
  <cp:lastPrinted>2014-06-30T05:39:08Z</cp:lastPrinted>
  <dcterms:created xsi:type="dcterms:W3CDTF">2013-11-06T08:37:06Z</dcterms:created>
  <dcterms:modified xsi:type="dcterms:W3CDTF">2015-12-18T23:27:04Z</dcterms:modified>
</cp:coreProperties>
</file>