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83" r:id="rId2"/>
    <p:sldId id="385" r:id="rId3"/>
    <p:sldId id="386" r:id="rId4"/>
    <p:sldId id="387" r:id="rId5"/>
    <p:sldId id="274" r:id="rId6"/>
    <p:sldId id="276" r:id="rId7"/>
    <p:sldId id="280" r:id="rId8"/>
    <p:sldId id="265" r:id="rId9"/>
    <p:sldId id="293" r:id="rId10"/>
    <p:sldId id="296" r:id="rId11"/>
    <p:sldId id="285" r:id="rId12"/>
    <p:sldId id="281" r:id="rId13"/>
    <p:sldId id="294" r:id="rId14"/>
    <p:sldId id="379" r:id="rId15"/>
    <p:sldId id="380" r:id="rId16"/>
    <p:sldId id="381" r:id="rId17"/>
    <p:sldId id="382" r:id="rId18"/>
    <p:sldId id="374" r:id="rId19"/>
    <p:sldId id="375" r:id="rId20"/>
    <p:sldId id="378" r:id="rId21"/>
    <p:sldId id="315" r:id="rId22"/>
    <p:sldId id="316" r:id="rId23"/>
    <p:sldId id="317" r:id="rId24"/>
    <p:sldId id="371" r:id="rId25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43">
          <p15:clr>
            <a:srgbClr val="A4A3A4"/>
          </p15:clr>
        </p15:guide>
        <p15:guide id="3" pos="29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007C"/>
    <a:srgbClr val="888B8D"/>
    <a:srgbClr val="F1B434"/>
    <a:srgbClr val="EF6079"/>
    <a:srgbClr val="7AB800"/>
    <a:srgbClr val="62B5E5"/>
    <a:srgbClr val="FFFFFF"/>
    <a:srgbClr val="707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33" autoAdjust="0"/>
    <p:restoredTop sz="94711" autoAdjust="0"/>
  </p:normalViewPr>
  <p:slideViewPr>
    <p:cSldViewPr snapToGrid="0">
      <p:cViewPr varScale="1">
        <p:scale>
          <a:sx n="83" d="100"/>
          <a:sy n="83" d="100"/>
        </p:scale>
        <p:origin x="1690" y="77"/>
      </p:cViewPr>
      <p:guideLst>
        <p:guide orient="horz" pos="2160"/>
        <p:guide orient="horz" pos="1243"/>
        <p:guide pos="29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DFF8F-0766-4B5A-93E9-7171635F80A7}" type="datetimeFigureOut">
              <a:rPr lang="fr-FR" smtClean="0"/>
              <a:pPr/>
              <a:t>15/12/2015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F0B1D-D4AA-44E3-949A-FA6698A73DA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714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DE912AB-D648-477C-9F48-F4A90AA850C7}" type="datetimeFigureOut">
              <a:rPr lang="en-GB"/>
              <a:pPr>
                <a:defRPr/>
              </a:pPr>
              <a:t>15/12/2015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C10F509-0CB3-4981-8D9E-2C122C5C4A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774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264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330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="0" u="none" baseline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721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98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76225" y="6446838"/>
            <a:ext cx="747713" cy="274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942138" y="6334125"/>
            <a:ext cx="1935162" cy="523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 userDrawn="1"/>
        </p:nvSpPr>
        <p:spPr bwMode="hidden">
          <a:xfrm>
            <a:off x="276225" y="265113"/>
            <a:ext cx="8601075" cy="6297612"/>
          </a:xfrm>
          <a:prstGeom prst="rect">
            <a:avLst/>
          </a:prstGeom>
          <a:solidFill>
            <a:srgbClr val="AF0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577850" y="1068388"/>
            <a:ext cx="40417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fr-FR" sz="1200" dirty="0">
                <a:solidFill>
                  <a:schemeClr val="bg1"/>
                </a:solidFill>
              </a:rPr>
              <a:t>Intralogistics</a:t>
            </a:r>
          </a:p>
        </p:txBody>
      </p:sp>
      <p:cxnSp>
        <p:nvCxnSpPr>
          <p:cNvPr id="12" name="Straight Connector 14"/>
          <p:cNvCxnSpPr/>
          <p:nvPr userDrawn="1"/>
        </p:nvCxnSpPr>
        <p:spPr>
          <a:xfrm flipV="1">
            <a:off x="276225" y="1314450"/>
            <a:ext cx="1162050" cy="1588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hidden">
          <a:xfrm>
            <a:off x="6943725" y="434975"/>
            <a:ext cx="17113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352" y="2082338"/>
            <a:ext cx="6300000" cy="621792"/>
          </a:xfrm>
        </p:spPr>
        <p:txBody>
          <a:bodyPr anchor="b"/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352" y="2713274"/>
            <a:ext cx="6300000" cy="1380744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200">
                <a:solidFill>
                  <a:srgbClr val="B1B3B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smtClean="0"/>
              <a:t>Modifiez le style des sous-titres du masque</a:t>
            </a: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0225" y="6026595"/>
            <a:ext cx="4041775" cy="173037"/>
          </a:xfrm>
        </p:spPr>
        <p:txBody>
          <a:bodyPr>
            <a:noAutofit/>
          </a:bodyPr>
          <a:lstStyle>
            <a:lvl1pPr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0224" y="6195758"/>
            <a:ext cx="4041775" cy="173037"/>
          </a:xfrm>
        </p:spPr>
        <p:txBody>
          <a:bodyPr>
            <a:noAutofit/>
          </a:bodyPr>
          <a:lstStyle>
            <a:lvl1pPr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3324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276225" y="6324600"/>
            <a:ext cx="8601075" cy="0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3513" y="511175"/>
            <a:ext cx="835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6225" y="466343"/>
            <a:ext cx="2727325" cy="831600"/>
          </a:xfrm>
        </p:spPr>
        <p:txBody>
          <a:bodyPr>
            <a:norm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AF007C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800"/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168070" y="486642"/>
            <a:ext cx="3408507" cy="796925"/>
          </a:xfrm>
        </p:spPr>
        <p:txBody>
          <a:bodyPr>
            <a:noAutofit/>
          </a:bodyPr>
          <a:lstStyle>
            <a:lvl1pPr>
              <a:defRPr sz="1400" baseline="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FIVES Intralogistics - China e-commerce - 19th Nov 2015</a:t>
            </a: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FE4B5-AF91-4B0A-844B-7D87D80D2A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62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76225" y="6324600"/>
            <a:ext cx="8601075" cy="0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3513" y="511175"/>
            <a:ext cx="835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6225" y="466343"/>
            <a:ext cx="7142400" cy="8316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2200"/>
              </a:spcAft>
              <a:defRPr sz="1800">
                <a:solidFill>
                  <a:srgbClr val="AF007C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800"/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FIVES Intralogistics - China e-commerce - 19th Nov 2015</a:t>
            </a: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ABB9-AD45-47E8-B998-A415C2F04F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0" name="Straight Connector 6"/>
          <p:cNvCxnSpPr/>
          <p:nvPr userDrawn="1"/>
        </p:nvCxnSpPr>
        <p:spPr>
          <a:xfrm>
            <a:off x="276225" y="895350"/>
            <a:ext cx="215900" cy="0"/>
          </a:xfrm>
          <a:prstGeom prst="line">
            <a:avLst/>
          </a:prstGeom>
          <a:ln w="12700">
            <a:solidFill>
              <a:srgbClr val="AF00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918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/>
          <p:cNvCxnSpPr/>
          <p:nvPr userDrawn="1"/>
        </p:nvCxnSpPr>
        <p:spPr>
          <a:xfrm>
            <a:off x="276225" y="6324600"/>
            <a:ext cx="8601075" cy="0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FIVES Intralogistics - China e-commerce - 19th Nov 2015</a:t>
            </a: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DDB80-4AF9-43D1-8794-6A7787E7D5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42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276225" y="265113"/>
            <a:ext cx="8601075" cy="5888037"/>
          </a:xfrm>
          <a:prstGeom prst="rect">
            <a:avLst/>
          </a:prstGeom>
          <a:solidFill>
            <a:srgbClr val="AF0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4" name="Straight Connector 6"/>
          <p:cNvCxnSpPr/>
          <p:nvPr userDrawn="1"/>
        </p:nvCxnSpPr>
        <p:spPr>
          <a:xfrm>
            <a:off x="276225" y="6324600"/>
            <a:ext cx="8601075" cy="0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hidden">
          <a:xfrm>
            <a:off x="4505325" y="312738"/>
            <a:ext cx="42164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30352" y="3776471"/>
            <a:ext cx="4041647" cy="215798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smtClean="0"/>
              <a:t>Modifiez le style des sous-titres du masque</a:t>
            </a:r>
            <a:endParaRPr lang="en-GB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FIVES Intralogistics - China e-commerce - 19th Nov 2015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E8A41-5154-46C9-A100-58C13B1EF5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207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6225" y="466343"/>
            <a:ext cx="7142400" cy="8316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2200"/>
              </a:spcAft>
              <a:defRPr sz="1800">
                <a:solidFill>
                  <a:srgbClr val="AF007C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80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FIVES Intralogistics - China e-commerce - 19th Nov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60C7-EF38-47B7-A287-2AA77049900F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76225" y="896112"/>
            <a:ext cx="216000" cy="0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76225" y="6324981"/>
            <a:ext cx="8601075" cy="0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ble Placeholder 7"/>
          <p:cNvSpPr>
            <a:spLocks noGrp="1"/>
          </p:cNvSpPr>
          <p:nvPr>
            <p:ph type="tbl" sz="quarter" idx="14"/>
          </p:nvPr>
        </p:nvSpPr>
        <p:spPr>
          <a:xfrm>
            <a:off x="284163" y="1657350"/>
            <a:ext cx="8320087" cy="4495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1715" y="187350"/>
            <a:ext cx="835585" cy="6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9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FIVES Intralogistics - China e-commerce - 19th Nov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60C7-EF38-47B7-A287-2AA77049900F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76225" y="6324981"/>
            <a:ext cx="8601075" cy="0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6225" y="466343"/>
            <a:ext cx="7142400" cy="8316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2200"/>
              </a:spcAft>
              <a:defRPr sz="1800">
                <a:solidFill>
                  <a:srgbClr val="AF007C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80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76225" y="896112"/>
            <a:ext cx="216000" cy="0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800" y="215925"/>
            <a:ext cx="835585" cy="6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30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6225" y="466343"/>
            <a:ext cx="7142400" cy="8316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2200"/>
              </a:spcAft>
              <a:defRPr sz="1800">
                <a:solidFill>
                  <a:srgbClr val="AF007C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80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FIVES Intralogistics - China e-commerce - 19th Nov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60C7-EF38-47B7-A287-2AA77049900F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76225" y="896112"/>
            <a:ext cx="216000" cy="0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76225" y="6324981"/>
            <a:ext cx="8601075" cy="0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1715" y="276912"/>
            <a:ext cx="835585" cy="6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38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 descr="Visuel_Titre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1" y="0"/>
            <a:ext cx="9144021" cy="687925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76225" y="6446520"/>
            <a:ext cx="747903" cy="2749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6942580" y="6334125"/>
            <a:ext cx="1934720" cy="523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352" y="2074025"/>
            <a:ext cx="6300000" cy="621792"/>
          </a:xfrm>
        </p:spPr>
        <p:txBody>
          <a:bodyPr anchor="b" anchorCtr="0"/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352" y="2704961"/>
            <a:ext cx="6300000" cy="1380744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200">
                <a:solidFill>
                  <a:srgbClr val="B1B3B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6944400" y="435600"/>
            <a:ext cx="1710000" cy="946607"/>
          </a:xfrm>
          <a:prstGeom prst="rect">
            <a:avLst/>
          </a:prstGeom>
        </p:spPr>
      </p:pic>
      <p:sp>
        <p:nvSpPr>
          <p:cNvPr id="8" name="TextBox 12"/>
          <p:cNvSpPr txBox="1">
            <a:spLocks noChangeArrowheads="1"/>
          </p:cNvSpPr>
          <p:nvPr userDrawn="1"/>
        </p:nvSpPr>
        <p:spPr bwMode="auto">
          <a:xfrm>
            <a:off x="530225" y="1068388"/>
            <a:ext cx="40417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fr-FR" sz="1200" dirty="0">
                <a:solidFill>
                  <a:schemeClr val="bg1"/>
                </a:solidFill>
              </a:rPr>
              <a:t>Intralogistics</a:t>
            </a:r>
          </a:p>
        </p:txBody>
      </p:sp>
      <p:cxnSp>
        <p:nvCxnSpPr>
          <p:cNvPr id="9" name="Straight Connector 14"/>
          <p:cNvCxnSpPr/>
          <p:nvPr userDrawn="1"/>
        </p:nvCxnSpPr>
        <p:spPr>
          <a:xfrm>
            <a:off x="276225" y="1316038"/>
            <a:ext cx="1147763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167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276225" y="895350"/>
            <a:ext cx="215900" cy="0"/>
          </a:xfrm>
          <a:prstGeom prst="line">
            <a:avLst/>
          </a:prstGeom>
          <a:ln w="12700">
            <a:solidFill>
              <a:srgbClr val="AF00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9"/>
          <p:cNvCxnSpPr/>
          <p:nvPr userDrawn="1"/>
        </p:nvCxnSpPr>
        <p:spPr>
          <a:xfrm>
            <a:off x="276225" y="6324600"/>
            <a:ext cx="8601075" cy="0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3513" y="511175"/>
            <a:ext cx="835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6225" y="466343"/>
            <a:ext cx="7142400" cy="8316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2200"/>
              </a:spcAft>
              <a:defRPr sz="1800">
                <a:solidFill>
                  <a:srgbClr val="AF007C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800"/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GB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FIVES Intralogistics - China e-commerce - 19th Nov 2015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94088-7F4C-4444-9F73-AC84214353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46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0"/>
          <p:cNvCxnSpPr/>
          <p:nvPr userDrawn="1"/>
        </p:nvCxnSpPr>
        <p:spPr>
          <a:xfrm>
            <a:off x="276225" y="6324600"/>
            <a:ext cx="8601075" cy="0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3513" y="511175"/>
            <a:ext cx="835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6" y="1626669"/>
            <a:ext cx="4030598" cy="4526481"/>
          </a:xfrm>
        </p:spPr>
        <p:txBody>
          <a:bodyPr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6225" y="466343"/>
            <a:ext cx="7142400" cy="8316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2200"/>
              </a:spcAft>
              <a:defRPr sz="1800">
                <a:solidFill>
                  <a:srgbClr val="AF007C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800"/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571999" y="1626669"/>
            <a:ext cx="4025187" cy="4526481"/>
          </a:xfrm>
        </p:spPr>
        <p:txBody>
          <a:bodyPr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GB" noProof="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FIVES Intralogistics - China e-commerce - 19th Nov 2015</a:t>
            </a: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1CCDC-D944-43A2-AA20-71C9AD5E9A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3" name="Straight Connector 6"/>
          <p:cNvCxnSpPr/>
          <p:nvPr userDrawn="1"/>
        </p:nvCxnSpPr>
        <p:spPr>
          <a:xfrm>
            <a:off x="276225" y="895350"/>
            <a:ext cx="215900" cy="0"/>
          </a:xfrm>
          <a:prstGeom prst="line">
            <a:avLst/>
          </a:prstGeom>
          <a:ln w="12700">
            <a:solidFill>
              <a:srgbClr val="AF00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18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ce réservé pour une image  9" descr="Visuel_Titre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5814" y="255181"/>
            <a:ext cx="8633637" cy="6081824"/>
          </a:xfrm>
          <a:prstGeom prst="rect">
            <a:avLst/>
          </a:prstGeom>
        </p:spPr>
      </p:pic>
      <p:cxnSp>
        <p:nvCxnSpPr>
          <p:cNvPr id="5" name="Straight Connector 6"/>
          <p:cNvCxnSpPr/>
          <p:nvPr userDrawn="1"/>
        </p:nvCxnSpPr>
        <p:spPr>
          <a:xfrm>
            <a:off x="276225" y="6324600"/>
            <a:ext cx="8601075" cy="0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hidden">
          <a:xfrm>
            <a:off x="7783513" y="511175"/>
            <a:ext cx="835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2"/>
          <p:cNvSpPr txBox="1">
            <a:spLocks noChangeArrowheads="1"/>
          </p:cNvSpPr>
          <p:nvPr userDrawn="1"/>
        </p:nvSpPr>
        <p:spPr bwMode="auto">
          <a:xfrm>
            <a:off x="530225" y="1068388"/>
            <a:ext cx="40417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fr-FR" sz="1200" dirty="0">
                <a:solidFill>
                  <a:schemeClr val="bg1"/>
                </a:solidFill>
              </a:rPr>
              <a:t>Intralogistics</a:t>
            </a:r>
          </a:p>
        </p:txBody>
      </p:sp>
      <p:cxnSp>
        <p:nvCxnSpPr>
          <p:cNvPr id="11" name="Straight Connector 14"/>
          <p:cNvCxnSpPr/>
          <p:nvPr userDrawn="1"/>
        </p:nvCxnSpPr>
        <p:spPr>
          <a:xfrm>
            <a:off x="276225" y="1316038"/>
            <a:ext cx="1090613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0352" y="1417320"/>
            <a:ext cx="6300000" cy="621792"/>
          </a:xfrm>
        </p:spPr>
        <p:txBody>
          <a:bodyPr anchor="b"/>
          <a:lstStyle>
            <a:lvl1pPr algn="l">
              <a:defRPr sz="2200">
                <a:solidFill>
                  <a:srgbClr val="FFFFFF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en-GB" noProof="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30352" y="2377440"/>
            <a:ext cx="6300000" cy="27000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200">
                <a:solidFill>
                  <a:srgbClr val="B1B3B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smtClean="0"/>
              <a:t>Modifiez le style des sous-titres du masque</a:t>
            </a:r>
            <a:endParaRPr lang="en-GB"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FIVES Intralogistics - China e-commerce - 19th Nov 2015</a:t>
            </a:r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71DBB-BEA8-4BDD-820A-D9A4A0E6BA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4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[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9"/>
          <p:cNvCxnSpPr/>
          <p:nvPr userDrawn="1"/>
        </p:nvCxnSpPr>
        <p:spPr>
          <a:xfrm>
            <a:off x="276225" y="6324600"/>
            <a:ext cx="8601075" cy="0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3513" y="511175"/>
            <a:ext cx="835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6225" y="466343"/>
            <a:ext cx="7142400" cy="8316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2200"/>
              </a:spcAft>
              <a:defRPr sz="1800">
                <a:solidFill>
                  <a:srgbClr val="AF007C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800"/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6" y="1626669"/>
            <a:ext cx="2727324" cy="4526481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200"/>
            </a:lvl1pPr>
            <a:lvl2pPr>
              <a:spcBef>
                <a:spcPts val="1200"/>
              </a:spcBef>
              <a:defRPr sz="1200"/>
            </a:lvl2pPr>
            <a:lvl3pPr>
              <a:spcBef>
                <a:spcPts val="1200"/>
              </a:spcBef>
              <a:defRPr sz="1050"/>
            </a:lvl3pPr>
            <a:lvl4pPr>
              <a:spcBef>
                <a:spcPts val="1200"/>
              </a:spcBef>
              <a:defRPr sz="1050"/>
            </a:lvl4pPr>
            <a:lvl5pPr>
              <a:spcBef>
                <a:spcPts val="1200"/>
              </a:spcBef>
              <a:defRPr sz="105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GB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167063" y="1657350"/>
            <a:ext cx="5710237" cy="44958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FIVES Intralogistics - China e-commerce - 19th Nov 2015</a:t>
            </a: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B1E4A-DCEA-46C9-8811-CDD40C7EDA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3" name="Straight Connector 6"/>
          <p:cNvCxnSpPr/>
          <p:nvPr userDrawn="1"/>
        </p:nvCxnSpPr>
        <p:spPr>
          <a:xfrm>
            <a:off x="276225" y="895350"/>
            <a:ext cx="215900" cy="0"/>
          </a:xfrm>
          <a:prstGeom prst="line">
            <a:avLst/>
          </a:prstGeom>
          <a:ln w="12700">
            <a:solidFill>
              <a:srgbClr val="AF00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79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276225" y="6324600"/>
            <a:ext cx="8601075" cy="0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3513" y="511175"/>
            <a:ext cx="835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6225" y="466343"/>
            <a:ext cx="7142400" cy="8316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2200"/>
              </a:spcAft>
              <a:defRPr sz="1800">
                <a:solidFill>
                  <a:srgbClr val="AF007C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800"/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4"/>
          </p:nvPr>
        </p:nvSpPr>
        <p:spPr>
          <a:xfrm>
            <a:off x="284163" y="1657350"/>
            <a:ext cx="8320087" cy="4495800"/>
          </a:xfrm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Cliquez sur l'icône pour ajouter un tableau</a:t>
            </a:r>
            <a:endParaRPr lang="en-GB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FIVES Intralogistics - China e-commerce - 19th Nov 2015</a:t>
            </a: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6B57E-541F-4B4B-B7FF-DD3500907C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2" name="Straight Connector 6"/>
          <p:cNvCxnSpPr/>
          <p:nvPr userDrawn="1"/>
        </p:nvCxnSpPr>
        <p:spPr>
          <a:xfrm>
            <a:off x="276225" y="895350"/>
            <a:ext cx="215900" cy="0"/>
          </a:xfrm>
          <a:prstGeom prst="line">
            <a:avLst/>
          </a:prstGeom>
          <a:ln w="12700">
            <a:solidFill>
              <a:srgbClr val="AF00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78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-ou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276225" y="6324600"/>
            <a:ext cx="8601075" cy="0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3513" y="511175"/>
            <a:ext cx="835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6225" y="466343"/>
            <a:ext cx="7142400" cy="8316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2200"/>
              </a:spcAft>
              <a:defRPr sz="1800">
                <a:solidFill>
                  <a:srgbClr val="AF007C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800"/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6" y="1657350"/>
            <a:ext cx="8601074" cy="4495800"/>
          </a:xfrm>
          <a:solidFill>
            <a:srgbClr val="AF007C"/>
          </a:solidFill>
        </p:spPr>
        <p:txBody>
          <a:bodyPr lIns="234000" tIns="198000" rIns="1440000" bIns="198000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  <a:lvl2pPr marL="247650" indent="-247650">
              <a:defRPr sz="2800" b="1">
                <a:solidFill>
                  <a:srgbClr val="FFFFFF"/>
                </a:solidFill>
              </a:defRPr>
            </a:lvl2pPr>
            <a:lvl3pPr marL="503238" indent="-238125">
              <a:defRPr sz="2400" b="1">
                <a:solidFill>
                  <a:srgbClr val="FFFFFF"/>
                </a:solidFill>
              </a:defRPr>
            </a:lvl3pPr>
            <a:lvl4pPr marL="768350" indent="-255588">
              <a:defRPr sz="2400" b="1">
                <a:solidFill>
                  <a:srgbClr val="FFFFFF"/>
                </a:solidFill>
              </a:defRPr>
            </a:lvl4pPr>
            <a:lvl5pPr marL="1014413" indent="-236538">
              <a:defRPr sz="20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GB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FIVES Intralogistics - China e-commerce - 19th Nov 2015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DAF85-4C33-4996-8972-28B10F582E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1" name="Straight Connector 6"/>
          <p:cNvCxnSpPr/>
          <p:nvPr userDrawn="1"/>
        </p:nvCxnSpPr>
        <p:spPr>
          <a:xfrm>
            <a:off x="276225" y="895350"/>
            <a:ext cx="215900" cy="0"/>
          </a:xfrm>
          <a:prstGeom prst="line">
            <a:avLst/>
          </a:prstGeom>
          <a:ln w="12700">
            <a:solidFill>
              <a:srgbClr val="AF00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34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276225" y="6324600"/>
            <a:ext cx="8601075" cy="0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76225" y="265113"/>
            <a:ext cx="8601075" cy="5888037"/>
          </a:xfrm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Cliquez sur l'icône pour ajouter une image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FIVES Intralogistics - China e-commerce - 19th Nov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5A27B-3D49-47C4-A0EE-6DA01D4675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02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/>
          <p:nvPr userDrawn="1"/>
        </p:nvCxnSpPr>
        <p:spPr>
          <a:xfrm>
            <a:off x="276225" y="6324600"/>
            <a:ext cx="8601075" cy="0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76225" y="265113"/>
            <a:ext cx="8601075" cy="5888037"/>
          </a:xfrm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Cliquez sur l'icône pour ajouter une image</a:t>
            </a:r>
            <a:endParaRPr lang="en-GB" noProof="0" dirty="0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4"/>
          </p:nvPr>
        </p:nvSpPr>
        <p:spPr>
          <a:xfrm>
            <a:off x="520700" y="4197350"/>
            <a:ext cx="8083550" cy="1690688"/>
          </a:xfrm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Cliquez sur l'icône pour ajouter un tableau</a:t>
            </a:r>
            <a:endParaRPr lang="en-GB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FIVES Intralogistics - China e-commerce - 19th Nov 2015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03E70-4EA3-4047-A214-B39F478ACF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7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466725"/>
            <a:ext cx="7143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GB" altLang="fr-F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6225" y="1627188"/>
            <a:ext cx="83280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GB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0" y="6597650"/>
            <a:ext cx="2009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rgbClr val="AF007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163" y="6597650"/>
            <a:ext cx="4008437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AF007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FIVES Intralogistics - China e-commerce - 19th Nov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250" y="6597650"/>
            <a:ext cx="273050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888B8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3E3C5F-0312-41F3-871A-239BAE3A22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2" name="TextBox 8"/>
          <p:cNvSpPr txBox="1">
            <a:spLocks noChangeArrowheads="1"/>
          </p:cNvSpPr>
          <p:nvPr/>
        </p:nvSpPr>
        <p:spPr bwMode="auto">
          <a:xfrm>
            <a:off x="6718300" y="6599238"/>
            <a:ext cx="1893888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GB" altLang="fr-FR" sz="1000">
                <a:solidFill>
                  <a:srgbClr val="AF007C"/>
                </a:solidFill>
              </a:rPr>
              <a:t>Intralogistics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ern="1200">
          <a:solidFill>
            <a:srgbClr val="AF007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>
          <a:solidFill>
            <a:srgbClr val="AF007C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>
          <a:solidFill>
            <a:srgbClr val="AF007C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>
          <a:solidFill>
            <a:srgbClr val="AF007C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>
          <a:solidFill>
            <a:srgbClr val="AF007C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>
          <a:solidFill>
            <a:srgbClr val="AF007C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>
          <a:solidFill>
            <a:srgbClr val="AF007C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>
          <a:solidFill>
            <a:srgbClr val="AF007C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>
          <a:solidFill>
            <a:srgbClr val="AF007C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5000"/>
        </a:lnSpc>
        <a:spcBef>
          <a:spcPts val="1400"/>
        </a:spcBef>
        <a:spcAft>
          <a:spcPct val="0"/>
        </a:spcAft>
        <a:defRPr sz="1600" kern="1200">
          <a:solidFill>
            <a:srgbClr val="888B8D"/>
          </a:solidFill>
          <a:latin typeface="+mn-lt"/>
          <a:ea typeface="+mn-ea"/>
          <a:cs typeface="+mn-cs"/>
        </a:defRPr>
      </a:lvl1pPr>
      <a:lvl2pPr marL="127000" indent="-127000" algn="l" rtl="0" eaLnBrk="1" fontAlgn="base" hangingPunct="1">
        <a:lnSpc>
          <a:spcPct val="105000"/>
        </a:lnSpc>
        <a:spcBef>
          <a:spcPts val="1400"/>
        </a:spcBef>
        <a:spcAft>
          <a:spcPct val="0"/>
        </a:spcAft>
        <a:buFont typeface="Arial" charset="0"/>
        <a:buChar char="•"/>
        <a:defRPr sz="1600" kern="1200">
          <a:solidFill>
            <a:srgbClr val="888B8D"/>
          </a:solidFill>
          <a:latin typeface="+mn-lt"/>
          <a:ea typeface="+mn-ea"/>
          <a:cs typeface="+mn-cs"/>
        </a:defRPr>
      </a:lvl2pPr>
      <a:lvl3pPr marL="254000" indent="-127000" algn="l" rtl="0" eaLnBrk="1" fontAlgn="base" hangingPunct="1">
        <a:lnSpc>
          <a:spcPct val="105000"/>
        </a:lnSpc>
        <a:spcBef>
          <a:spcPts val="1400"/>
        </a:spcBef>
        <a:spcAft>
          <a:spcPct val="0"/>
        </a:spcAft>
        <a:buFont typeface="Arial" charset="0"/>
        <a:buChar char="•"/>
        <a:defRPr sz="1400" kern="1200">
          <a:solidFill>
            <a:srgbClr val="888B8D"/>
          </a:solidFill>
          <a:latin typeface="+mn-lt"/>
          <a:ea typeface="+mn-ea"/>
          <a:cs typeface="+mn-cs"/>
        </a:defRPr>
      </a:lvl3pPr>
      <a:lvl4pPr marL="368300" indent="-114300" algn="l" rtl="0" eaLnBrk="1" fontAlgn="base" hangingPunct="1">
        <a:lnSpc>
          <a:spcPct val="105000"/>
        </a:lnSpc>
        <a:spcBef>
          <a:spcPts val="1400"/>
        </a:spcBef>
        <a:spcAft>
          <a:spcPct val="0"/>
        </a:spcAft>
        <a:buFont typeface="Arial" charset="0"/>
        <a:buChar char="•"/>
        <a:defRPr sz="1400" kern="1200">
          <a:solidFill>
            <a:srgbClr val="888B8D"/>
          </a:solidFill>
          <a:latin typeface="+mn-lt"/>
          <a:ea typeface="+mn-ea"/>
          <a:cs typeface="+mn-cs"/>
        </a:defRPr>
      </a:lvl4pPr>
      <a:lvl5pPr marL="457200" indent="-88900" algn="l" rtl="0" eaLnBrk="1" fontAlgn="base" hangingPunct="1">
        <a:lnSpc>
          <a:spcPct val="105000"/>
        </a:lnSpc>
        <a:spcBef>
          <a:spcPts val="1400"/>
        </a:spcBef>
        <a:spcAft>
          <a:spcPct val="0"/>
        </a:spcAft>
        <a:buFont typeface="Arial" charset="0"/>
        <a:buChar char="•"/>
        <a:defRPr sz="1200" kern="1200">
          <a:solidFill>
            <a:srgbClr val="888B8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" Type="http://schemas.openxmlformats.org/officeDocument/2006/relationships/image" Target="../media/image44.jpeg"/><Relationship Id="rId21" Type="http://schemas.openxmlformats.org/officeDocument/2006/relationships/image" Target="../media/image62.jpeg"/><Relationship Id="rId34" Type="http://schemas.openxmlformats.org/officeDocument/2006/relationships/image" Target="../media/image7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73.png"/><Relationship Id="rId2" Type="http://schemas.openxmlformats.org/officeDocument/2006/relationships/image" Target="../media/image43.png"/><Relationship Id="rId16" Type="http://schemas.openxmlformats.org/officeDocument/2006/relationships/image" Target="../media/image57.jpeg"/><Relationship Id="rId20" Type="http://schemas.openxmlformats.org/officeDocument/2006/relationships/image" Target="../media/image61.jpeg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32" Type="http://schemas.openxmlformats.org/officeDocument/2006/relationships/image" Target="../media/image72.png"/><Relationship Id="rId5" Type="http://schemas.openxmlformats.org/officeDocument/2006/relationships/image" Target="../media/image46.jpeg"/><Relationship Id="rId15" Type="http://schemas.openxmlformats.org/officeDocument/2006/relationships/image" Target="../media/image56.png"/><Relationship Id="rId23" Type="http://schemas.openxmlformats.org/officeDocument/2006/relationships/image" Target="../media/image64.jpeg"/><Relationship Id="rId28" Type="http://schemas.openxmlformats.org/officeDocument/2006/relationships/image" Target="../media/image69.jpeg"/><Relationship Id="rId10" Type="http://schemas.openxmlformats.org/officeDocument/2006/relationships/image" Target="../media/image51.png"/><Relationship Id="rId19" Type="http://schemas.openxmlformats.org/officeDocument/2006/relationships/image" Target="../media/image60.jpeg"/><Relationship Id="rId31" Type="http://schemas.openxmlformats.org/officeDocument/2006/relationships/hyperlink" Target="http://www.redcats.com/english/default.aspx" TargetMode="External"/><Relationship Id="rId4" Type="http://schemas.openxmlformats.org/officeDocument/2006/relationships/image" Target="../media/image45.jpe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jpeg"/><Relationship Id="rId30" Type="http://schemas.openxmlformats.org/officeDocument/2006/relationships/image" Target="../media/image71.jpeg"/><Relationship Id="rId35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jpeg"/><Relationship Id="rId17" Type="http://schemas.openxmlformats.org/officeDocument/2006/relationships/image" Target="../media/image91.png"/><Relationship Id="rId2" Type="http://schemas.openxmlformats.org/officeDocument/2006/relationships/image" Target="../media/image76.jpeg"/><Relationship Id="rId16" Type="http://schemas.openxmlformats.org/officeDocument/2006/relationships/image" Target="../media/image90.jpe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jpeg"/><Relationship Id="rId5" Type="http://schemas.openxmlformats.org/officeDocument/2006/relationships/image" Target="../media/image79.jpeg"/><Relationship Id="rId15" Type="http://schemas.openxmlformats.org/officeDocument/2006/relationships/image" Target="../media/image89.png"/><Relationship Id="rId10" Type="http://schemas.openxmlformats.org/officeDocument/2006/relationships/image" Target="../media/image84.jpeg"/><Relationship Id="rId19" Type="http://schemas.openxmlformats.org/officeDocument/2006/relationships/image" Target="../media/image93.jpe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0.jpeg"/><Relationship Id="rId12" Type="http://schemas.openxmlformats.org/officeDocument/2006/relationships/image" Target="../media/image105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11" Type="http://schemas.openxmlformats.org/officeDocument/2006/relationships/image" Target="../media/image104.png"/><Relationship Id="rId5" Type="http://schemas.openxmlformats.org/officeDocument/2006/relationships/image" Target="../media/image98.tiff"/><Relationship Id="rId10" Type="http://schemas.openxmlformats.org/officeDocument/2006/relationships/image" Target="../media/image103.png"/><Relationship Id="rId4" Type="http://schemas.openxmlformats.org/officeDocument/2006/relationships/image" Target="../media/image97.jpeg"/><Relationship Id="rId9" Type="http://schemas.openxmlformats.org/officeDocument/2006/relationships/image" Target="../media/image10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351" y="1884218"/>
            <a:ext cx="7523757" cy="819912"/>
          </a:xfrm>
        </p:spPr>
        <p:txBody>
          <a:bodyPr/>
          <a:lstStyle/>
          <a:p>
            <a:r>
              <a:rPr lang="it-IT" dirty="0" smtClean="0"/>
              <a:t>5° e-commerce players annual </a:t>
            </a:r>
            <a:r>
              <a:rPr lang="it-IT" dirty="0" smtClean="0"/>
              <a:t>meeting</a:t>
            </a:r>
            <a:br>
              <a:rPr lang="it-IT" dirty="0" smtClean="0"/>
            </a:br>
            <a:r>
              <a:rPr lang="zh-CN" altLang="en-US" dirty="0" smtClean="0">
                <a:solidFill>
                  <a:schemeClr val="bg1"/>
                </a:solidFill>
              </a:rPr>
              <a:t>第五届电子商务</a:t>
            </a:r>
            <a:r>
              <a:rPr lang="zh-CN" altLang="en-US" dirty="0">
                <a:solidFill>
                  <a:schemeClr val="bg1"/>
                </a:solidFill>
              </a:rPr>
              <a:t>与物流企业家年会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smart</a:t>
            </a:r>
            <a:r>
              <a:rPr lang="it-IT" dirty="0" smtClean="0"/>
              <a:t> </a:t>
            </a:r>
            <a:r>
              <a:rPr lang="it-IT" dirty="0" err="1" smtClean="0"/>
              <a:t>logistic</a:t>
            </a:r>
            <a:r>
              <a:rPr lang="it-IT" dirty="0" smtClean="0"/>
              <a:t> center</a:t>
            </a:r>
          </a:p>
          <a:p>
            <a:r>
              <a:rPr lang="zh-CN" altLang="en-US" dirty="0" smtClean="0"/>
              <a:t>智能物流中心</a:t>
            </a:r>
            <a:endParaRPr lang="it-IT" dirty="0" smtClean="0"/>
          </a:p>
          <a:p>
            <a:r>
              <a:rPr lang="it-IT" dirty="0" smtClean="0"/>
              <a:t>How FIVES can contribute to the development of e-commerce logistics in </a:t>
            </a:r>
            <a:r>
              <a:rPr lang="it-IT" dirty="0" smtClean="0"/>
              <a:t>China</a:t>
            </a:r>
          </a:p>
          <a:p>
            <a:r>
              <a:rPr lang="zh-CN" altLang="en-US" dirty="0" smtClean="0"/>
              <a:t>法孚可以为中国的电子商务发展做些什么</a:t>
            </a:r>
            <a:endParaRPr lang="it-IT" dirty="0" smtClean="0"/>
          </a:p>
          <a:p>
            <a:endParaRPr lang="it-IT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err="1" smtClean="0"/>
              <a:t>Beijing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smtClean="0"/>
              <a:t>19° </a:t>
            </a:r>
            <a:r>
              <a:rPr lang="it-IT" dirty="0" err="1" smtClean="0"/>
              <a:t>November</a:t>
            </a:r>
            <a:r>
              <a:rPr lang="it-IT" dirty="0" smtClean="0"/>
              <a:t> 2015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ortati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33" b="-4074"/>
          <a:stretch>
            <a:fillRect/>
          </a:stretch>
        </p:blipFill>
        <p:spPr>
          <a:xfrm>
            <a:off x="-1" y="1744217"/>
            <a:ext cx="2339163" cy="1551876"/>
          </a:xfrm>
          <a:prstGeom prst="rect">
            <a:avLst/>
          </a:prstGeom>
        </p:spPr>
      </p:pic>
      <p:pic>
        <p:nvPicPr>
          <p:cNvPr id="12" name="Image 11" descr="Intralogistics_e-commerce_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8327" y="4411541"/>
            <a:ext cx="2275368" cy="1590549"/>
          </a:xfrm>
          <a:prstGeom prst="rect">
            <a:avLst/>
          </a:prstGeom>
        </p:spPr>
      </p:pic>
      <p:pic>
        <p:nvPicPr>
          <p:cNvPr id="11" name="Image 10" descr="Intralogistics_e-commerce_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05889" y="1690578"/>
            <a:ext cx="2438111" cy="1566530"/>
          </a:xfrm>
          <a:prstGeom prst="rect">
            <a:avLst/>
          </a:prstGeom>
        </p:spPr>
      </p:pic>
      <p:graphicFrame>
        <p:nvGraphicFramePr>
          <p:cNvPr id="10" name="Table Placeholder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968565"/>
              </p:ext>
            </p:extLst>
          </p:nvPr>
        </p:nvGraphicFramePr>
        <p:xfrm>
          <a:off x="0" y="3678882"/>
          <a:ext cx="9144000" cy="946080"/>
        </p:xfrm>
        <a:graphic>
          <a:graphicData uri="http://schemas.openxmlformats.org/drawingml/2006/table">
            <a:tbl>
              <a:tblPr firstRow="1" bandRow="1">
                <a:effectLst/>
                <a:tableStyleId>{D113A9D2-9D6B-4929-AA2D-F23B5EE8CBE7}</a:tableStyleId>
              </a:tblPr>
              <a:tblGrid>
                <a:gridCol w="2286000"/>
                <a:gridCol w="2402958"/>
                <a:gridCol w="2232837"/>
                <a:gridCol w="2222205"/>
              </a:tblGrid>
              <a:tr h="808074"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/>
                      </a:r>
                      <a:br>
                        <a:rPr lang="fr-FR" sz="1400" noProof="0" dirty="0" smtClean="0"/>
                      </a:br>
                      <a:r>
                        <a:rPr lang="fr-FR" sz="1400" noProof="0" dirty="0" smtClean="0"/>
                        <a:t>Courier</a:t>
                      </a:r>
                    </a:p>
                    <a:p>
                      <a:pPr algn="ctr"/>
                      <a:r>
                        <a:rPr lang="zh-CN" altLang="en-US" sz="1400" b="0" noProof="0" dirty="0" smtClean="0"/>
                        <a:t>快递</a:t>
                      </a:r>
                      <a:endParaRPr lang="fr-FR" sz="1400" b="0" noProof="0" dirty="0"/>
                    </a:p>
                  </a:txBody>
                  <a:tcPr marL="180000" marR="54000" marT="72000" marB="23400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 dirty="0" smtClean="0"/>
                        <a:t/>
                      </a:r>
                      <a:br>
                        <a:rPr lang="fr-FR" sz="1400" noProof="0" dirty="0" smtClean="0"/>
                      </a:br>
                      <a:r>
                        <a:rPr lang="fr-FR" sz="1400" noProof="0" dirty="0" smtClean="0"/>
                        <a:t>Postal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noProof="0" dirty="0" smtClean="0"/>
                        <a:t>邮政</a:t>
                      </a:r>
                      <a:endParaRPr lang="fr-FR" sz="1400" noProof="0" dirty="0"/>
                    </a:p>
                  </a:txBody>
                  <a:tcPr marL="180000" marR="54000" marT="72000" marB="234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 smtClean="0"/>
                    </a:p>
                    <a:p>
                      <a:pPr algn="ctr"/>
                      <a:r>
                        <a:rPr lang="fr-FR" sz="1400" noProof="0" dirty="0" smtClean="0"/>
                        <a:t>Distribution</a:t>
                      </a:r>
                    </a:p>
                    <a:p>
                      <a:pPr algn="ctr"/>
                      <a:r>
                        <a:rPr lang="zh-CN" altLang="en-US" sz="1400" b="0" noProof="0" dirty="0" smtClean="0"/>
                        <a:t>配送中心</a:t>
                      </a:r>
                      <a:endParaRPr lang="fr-FR" sz="1400" b="0" noProof="0" dirty="0" smtClean="0"/>
                    </a:p>
                  </a:txBody>
                  <a:tcPr marL="180000" marR="0" marT="72000" marB="23400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/>
                      </a:r>
                      <a:br>
                        <a:rPr lang="fr-FR" sz="1400" noProof="0" dirty="0" smtClean="0"/>
                      </a:br>
                      <a:r>
                        <a:rPr lang="fr-FR" sz="1400" noProof="0" dirty="0" smtClean="0"/>
                        <a:t>Airport</a:t>
                      </a:r>
                    </a:p>
                    <a:p>
                      <a:pPr algn="ctr"/>
                      <a:r>
                        <a:rPr lang="zh-CN" altLang="en-US" sz="1400" b="0" noProof="0" dirty="0" smtClean="0"/>
                        <a:t>机场</a:t>
                      </a:r>
                      <a:endParaRPr lang="fr-FR" sz="1400" b="0" noProof="0" dirty="0" smtClean="0"/>
                    </a:p>
                  </a:txBody>
                  <a:tcPr marL="180000" marR="0" marT="72000" marB="23400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2" name="Picture 21" descr="conveyor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85344"/>
            <a:ext cx="2254103" cy="1506777"/>
          </a:xfrm>
          <a:prstGeom prst="rect">
            <a:avLst/>
          </a:prstGeom>
          <a:ln w="63500">
            <a:noFill/>
          </a:ln>
        </p:spPr>
      </p:pic>
      <p:pic>
        <p:nvPicPr>
          <p:cNvPr id="25" name="Picture 24" descr="postal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573" y="4476307"/>
            <a:ext cx="2466753" cy="1528581"/>
          </a:xfrm>
          <a:prstGeom prst="rect">
            <a:avLst/>
          </a:prstGeom>
        </p:spPr>
      </p:pic>
      <p:pic>
        <p:nvPicPr>
          <p:cNvPr id="26" name="Picture 25" descr="singulation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1168" y="1701209"/>
            <a:ext cx="2469254" cy="1539795"/>
          </a:xfrm>
          <a:prstGeom prst="rect">
            <a:avLst/>
          </a:prstGeom>
        </p:spPr>
      </p:pic>
      <p:pic>
        <p:nvPicPr>
          <p:cNvPr id="29" name="Picture 28" descr="Avenue des Jeux for web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40103" y="1767058"/>
            <a:ext cx="2402957" cy="1491235"/>
          </a:xfrm>
          <a:prstGeom prst="rect">
            <a:avLst/>
          </a:prstGeom>
        </p:spPr>
      </p:pic>
      <p:pic>
        <p:nvPicPr>
          <p:cNvPr id="30" name="Picture 29" descr="Fives Cinetic ADP Orly2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53153" y="4455042"/>
            <a:ext cx="1190847" cy="1589079"/>
          </a:xfrm>
          <a:prstGeom prst="rect">
            <a:avLst/>
          </a:prstGeom>
        </p:spPr>
      </p:pic>
      <p:pic>
        <p:nvPicPr>
          <p:cNvPr id="31" name="Picture 30" descr="IMG_0067 (2)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0624" y="4476306"/>
            <a:ext cx="1027814" cy="1531090"/>
          </a:xfrm>
          <a:prstGeom prst="rect">
            <a:avLst/>
          </a:prstGeom>
        </p:spPr>
      </p:pic>
      <p:graphicFrame>
        <p:nvGraphicFramePr>
          <p:cNvPr id="9" name="Table Placeholder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567782"/>
              </p:ext>
            </p:extLst>
          </p:nvPr>
        </p:nvGraphicFramePr>
        <p:xfrm>
          <a:off x="-1" y="1051304"/>
          <a:ext cx="9144000" cy="946080"/>
        </p:xfrm>
        <a:graphic>
          <a:graphicData uri="http://schemas.openxmlformats.org/drawingml/2006/table">
            <a:tbl>
              <a:tblPr firstRow="1" bandRow="1">
                <a:effectLst/>
                <a:tableStyleId>{D113A9D2-9D6B-4929-AA2D-F23B5EE8CBE7}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717317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/>
                      </a:r>
                      <a:br>
                        <a:rPr lang="en-US" sz="1400" noProof="0" dirty="0" smtClean="0"/>
                      </a:br>
                      <a:r>
                        <a:rPr lang="en-US" sz="1400" noProof="0" dirty="0" smtClean="0"/>
                        <a:t>Sortation</a:t>
                      </a:r>
                    </a:p>
                    <a:p>
                      <a:pPr algn="ctr"/>
                      <a:r>
                        <a:rPr lang="zh-CN" altLang="en-US" sz="1400" b="0" noProof="0" dirty="0" smtClean="0"/>
                        <a:t>分拣</a:t>
                      </a:r>
                      <a:endParaRPr lang="en-US" sz="1400" b="0" noProof="0" dirty="0"/>
                    </a:p>
                  </a:txBody>
                  <a:tcPr marL="180000" marR="54000" marT="72000" marB="23400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00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/>
                      </a:r>
                      <a:br>
                        <a:rPr lang="en-US" sz="1400" noProof="0" dirty="0" smtClean="0"/>
                      </a:br>
                      <a:r>
                        <a:rPr lang="en-US" sz="1400" noProof="0" dirty="0" err="1" smtClean="0"/>
                        <a:t>Singulation</a:t>
                      </a:r>
                      <a:endParaRPr lang="en-US" sz="1400" noProof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noProof="0" dirty="0" smtClean="0"/>
                        <a:t>分离系统</a:t>
                      </a:r>
                      <a:endParaRPr lang="en-US" sz="1400" noProof="0" dirty="0"/>
                    </a:p>
                  </a:txBody>
                  <a:tcPr marL="180000" marR="54000" marT="72000" marB="234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00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/>
                      </a:r>
                      <a:br>
                        <a:rPr lang="en-US" sz="1400" noProof="0" dirty="0" smtClean="0"/>
                      </a:br>
                      <a:r>
                        <a:rPr lang="en-US" sz="1400" noProof="0" dirty="0" smtClean="0"/>
                        <a:t>Order </a:t>
                      </a:r>
                      <a:r>
                        <a:rPr lang="en-US" sz="1400" noProof="0" dirty="0" smtClean="0"/>
                        <a:t>fulfillment</a:t>
                      </a:r>
                    </a:p>
                    <a:p>
                      <a:pPr algn="ctr"/>
                      <a:r>
                        <a:rPr lang="zh-CN" altLang="en-US" sz="1400" b="0" noProof="0" dirty="0" smtClean="0"/>
                        <a:t>订单分拣</a:t>
                      </a:r>
                      <a:endParaRPr lang="en-US" sz="1400" b="0" noProof="0" dirty="0" smtClean="0"/>
                    </a:p>
                  </a:txBody>
                  <a:tcPr marL="180000" marR="0" marT="72000" marB="23400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00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WCS</a:t>
                      </a:r>
                    </a:p>
                  </a:txBody>
                  <a:tcPr marL="180000" marR="0" marT="72000" marB="23400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007C"/>
                    </a:solidFill>
                  </a:tcPr>
                </a:tc>
              </a:tr>
            </a:tbl>
          </a:graphicData>
        </a:graphic>
      </p:graphicFrame>
      <p:sp>
        <p:nvSpPr>
          <p:cNvPr id="17" name="Espace réservé du texte 3"/>
          <p:cNvSpPr txBox="1">
            <a:spLocks/>
          </p:cNvSpPr>
          <p:nvPr/>
        </p:nvSpPr>
        <p:spPr bwMode="auto">
          <a:xfrm>
            <a:off x="301494" y="402144"/>
            <a:ext cx="7142400" cy="40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AF007C"/>
                </a:solidFill>
                <a:latin typeface="+mn-lt"/>
                <a:cs typeface="+mn-cs"/>
              </a:rPr>
              <a:t>Innovative solutions for the material handling </a:t>
            </a:r>
            <a:r>
              <a:rPr lang="en-US" dirty="0" smtClean="0">
                <a:solidFill>
                  <a:srgbClr val="AF007C"/>
                </a:solidFill>
                <a:latin typeface="+mn-lt"/>
                <a:cs typeface="+mn-cs"/>
              </a:rPr>
              <a:t>sector</a:t>
            </a:r>
            <a:br>
              <a:rPr lang="en-US" dirty="0" smtClean="0">
                <a:solidFill>
                  <a:srgbClr val="AF007C"/>
                </a:solidFill>
                <a:latin typeface="+mn-lt"/>
                <a:cs typeface="+mn-cs"/>
              </a:rPr>
            </a:br>
            <a:r>
              <a:rPr lang="zh-CN" altLang="en-US" dirty="0" smtClean="0">
                <a:solidFill>
                  <a:srgbClr val="AF007C"/>
                </a:solidFill>
                <a:latin typeface="+mn-lt"/>
                <a:cs typeface="+mn-cs"/>
              </a:rPr>
              <a:t>物料处理行业的方案革新</a:t>
            </a:r>
            <a:endParaRPr lang="en-US" dirty="0" smtClean="0">
              <a:solidFill>
                <a:srgbClr val="AF007C"/>
              </a:solidFill>
              <a:latin typeface="+mn-lt"/>
              <a:cs typeface="+mn-cs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FIVES Intralogistics - China e-commerce - 19th Nov 2015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Totem_e-commerce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99" y="340673"/>
            <a:ext cx="8601075" cy="5736917"/>
          </a:xfrm>
          <a:solidFill>
            <a:srgbClr val="D9D9D6"/>
          </a:solidFill>
        </p:spPr>
      </p:pic>
      <p:sp>
        <p:nvSpPr>
          <p:cNvPr id="6" name="Rectangle 5"/>
          <p:cNvSpPr/>
          <p:nvPr/>
        </p:nvSpPr>
        <p:spPr>
          <a:xfrm>
            <a:off x="284163" y="923636"/>
            <a:ext cx="4213946" cy="5153954"/>
          </a:xfrm>
          <a:prstGeom prst="rect">
            <a:avLst/>
          </a:prstGeom>
          <a:solidFill>
            <a:srgbClr val="AF007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fr-FR" sz="1100" b="1" dirty="0" smtClean="0"/>
              <a:t>1975  </a:t>
            </a:r>
            <a:r>
              <a:rPr lang="fr-FR" sz="1100" dirty="0" smtClean="0"/>
              <a:t>̶</a:t>
            </a:r>
            <a:r>
              <a:rPr lang="en-US" sz="1100" dirty="0" smtClean="0"/>
              <a:t> </a:t>
            </a:r>
            <a:r>
              <a:rPr lang="fr-FR" sz="1100" b="1" dirty="0" smtClean="0"/>
              <a:t> </a:t>
            </a:r>
            <a:r>
              <a:rPr lang="fr-FR" sz="1100" dirty="0" smtClean="0"/>
              <a:t>The first </a:t>
            </a:r>
            <a:r>
              <a:rPr lang="fr-FR" sz="1100" b="1" dirty="0" smtClean="0"/>
              <a:t>shoe </a:t>
            </a:r>
            <a:r>
              <a:rPr lang="fr-FR" sz="1100" b="1" dirty="0" smtClean="0"/>
              <a:t>sorter </a:t>
            </a:r>
            <a:r>
              <a:rPr lang="zh-CN" altLang="en-US" sz="1100" b="1" dirty="0" smtClean="0"/>
              <a:t>第一台滑块分拣机</a:t>
            </a:r>
            <a:endParaRPr lang="fr-FR" sz="1100" b="1" dirty="0" smtClean="0"/>
          </a:p>
          <a:p>
            <a:pPr>
              <a:spcBef>
                <a:spcPts val="1200"/>
              </a:spcBef>
            </a:pPr>
            <a:r>
              <a:rPr lang="fr-FR" sz="1100" b="1" dirty="0" smtClean="0"/>
              <a:t>1982  </a:t>
            </a:r>
            <a:r>
              <a:rPr lang="fr-FR" sz="1100" dirty="0" smtClean="0"/>
              <a:t>̶</a:t>
            </a:r>
            <a:r>
              <a:rPr lang="en-US" sz="1100" dirty="0" smtClean="0"/>
              <a:t>  </a:t>
            </a:r>
            <a:r>
              <a:rPr lang="fr-FR" sz="1100" dirty="0" smtClean="0"/>
              <a:t>The first </a:t>
            </a:r>
            <a:r>
              <a:rPr lang="fr-FR" sz="1100" b="1" dirty="0" smtClean="0"/>
              <a:t>cross-belt sorter</a:t>
            </a:r>
            <a:r>
              <a:rPr lang="fr-FR" sz="1100" dirty="0" smtClean="0"/>
              <a:t>.</a:t>
            </a:r>
            <a:r>
              <a:rPr lang="zh-CN" altLang="en-US" sz="1100" dirty="0"/>
              <a:t>第一</a:t>
            </a:r>
            <a:r>
              <a:rPr lang="zh-CN" altLang="en-US" sz="1100" b="1" dirty="0"/>
              <a:t>台交叉带分拣机</a:t>
            </a:r>
            <a:endParaRPr lang="fr-FR" sz="1100" b="1" dirty="0" smtClean="0"/>
          </a:p>
          <a:p>
            <a:pPr>
              <a:spcBef>
                <a:spcPts val="1200"/>
              </a:spcBef>
            </a:pPr>
            <a:r>
              <a:rPr lang="fr-FR" sz="1100" b="1" dirty="0" smtClean="0"/>
              <a:t>1989  </a:t>
            </a:r>
            <a:r>
              <a:rPr lang="fr-FR" sz="1100" dirty="0" smtClean="0"/>
              <a:t>̶</a:t>
            </a:r>
            <a:r>
              <a:rPr lang="en-US" sz="1100" dirty="0" smtClean="0"/>
              <a:t>  </a:t>
            </a:r>
            <a:r>
              <a:rPr lang="fr-FR" sz="1100" dirty="0" smtClean="0"/>
              <a:t>The first </a:t>
            </a:r>
            <a:r>
              <a:rPr lang="fr-FR" sz="1100" b="1" dirty="0" smtClean="0"/>
              <a:t>singulator</a:t>
            </a:r>
            <a:r>
              <a:rPr lang="zh-CN" altLang="en-US" sz="1100" dirty="0"/>
              <a:t>第一个批量物品</a:t>
            </a:r>
            <a:r>
              <a:rPr lang="zh-CN" altLang="en-US" sz="1100" b="1" dirty="0"/>
              <a:t>分离系统</a:t>
            </a:r>
            <a:r>
              <a:rPr lang="zh-CN" altLang="en-US" sz="1100" dirty="0"/>
              <a:t>（平面</a:t>
            </a:r>
            <a:r>
              <a:rPr lang="zh-CN" altLang="en-US" sz="1100" dirty="0" smtClean="0"/>
              <a:t>）</a:t>
            </a:r>
            <a:endParaRPr lang="fr-FR" sz="1100" b="1" dirty="0" smtClean="0"/>
          </a:p>
          <a:p>
            <a:pPr marL="228600" indent="-228600">
              <a:spcBef>
                <a:spcPts val="1200"/>
              </a:spcBef>
              <a:buAutoNum type="arabicPlain" startAt="1993"/>
            </a:pPr>
            <a:r>
              <a:rPr lang="fr-FR" sz="1100" dirty="0"/>
              <a:t> </a:t>
            </a:r>
            <a:r>
              <a:rPr lang="fr-FR" sz="1100" dirty="0" smtClean="0"/>
              <a:t>_ </a:t>
            </a:r>
            <a:r>
              <a:rPr lang="fr-FR" sz="1100" dirty="0" smtClean="0"/>
              <a:t>The </a:t>
            </a:r>
            <a:r>
              <a:rPr lang="fr-FR" sz="1100" dirty="0" smtClean="0"/>
              <a:t>first </a:t>
            </a:r>
            <a:r>
              <a:rPr lang="en-US" sz="1100" b="1" dirty="0" smtClean="0"/>
              <a:t>Linear Parcel </a:t>
            </a:r>
            <a:r>
              <a:rPr lang="en-US" sz="1100" b="1" dirty="0" err="1" smtClean="0"/>
              <a:t>Singulator</a:t>
            </a:r>
            <a:endParaRPr lang="en-US" sz="1100" b="1" dirty="0" smtClean="0"/>
          </a:p>
          <a:p>
            <a:pPr marL="360363">
              <a:spcBef>
                <a:spcPts val="1200"/>
              </a:spcBef>
            </a:pPr>
            <a:r>
              <a:rPr lang="zh-CN" altLang="en-US" sz="1100" dirty="0" smtClean="0"/>
              <a:t> 第一</a:t>
            </a:r>
            <a:r>
              <a:rPr lang="zh-CN" altLang="en-US" sz="1100" dirty="0"/>
              <a:t>台</a:t>
            </a:r>
            <a:r>
              <a:rPr lang="zh-CN" altLang="en-US" sz="1100" b="1" dirty="0"/>
              <a:t>直线式批量物品</a:t>
            </a:r>
            <a:r>
              <a:rPr lang="zh-CN" altLang="en-US" sz="1100" b="1" dirty="0" smtClean="0"/>
              <a:t>分离系统</a:t>
            </a:r>
            <a:endParaRPr lang="fr-FR" sz="1100" b="1" dirty="0" smtClean="0"/>
          </a:p>
          <a:p>
            <a:pPr marL="228600" indent="-228600">
              <a:spcBef>
                <a:spcPts val="1200"/>
              </a:spcBef>
              <a:buAutoNum type="arabicPlain" startAt="1999"/>
            </a:pPr>
            <a:r>
              <a:rPr lang="fr-FR" sz="1100" dirty="0"/>
              <a:t> </a:t>
            </a:r>
            <a:r>
              <a:rPr lang="fr-FR" sz="1100" dirty="0" smtClean="0"/>
              <a:t>_ </a:t>
            </a:r>
            <a:r>
              <a:rPr lang="fr-FR" sz="1100" dirty="0" smtClean="0"/>
              <a:t>The </a:t>
            </a:r>
            <a:r>
              <a:rPr lang="fr-FR" sz="1100" dirty="0" smtClean="0"/>
              <a:t>first </a:t>
            </a:r>
            <a:r>
              <a:rPr lang="en-US" sz="1100" dirty="0" smtClean="0"/>
              <a:t>low voltage </a:t>
            </a:r>
            <a:r>
              <a:rPr lang="en-US" sz="1100" b="1" dirty="0" smtClean="0"/>
              <a:t>fully electric </a:t>
            </a:r>
            <a:r>
              <a:rPr lang="en-US" sz="1100" b="1" dirty="0" smtClean="0"/>
              <a:t>conveyor</a:t>
            </a:r>
          </a:p>
          <a:p>
            <a:pPr>
              <a:spcBef>
                <a:spcPts val="1200"/>
              </a:spcBef>
            </a:pPr>
            <a:r>
              <a:rPr lang="en-US" altLang="zh-CN" sz="1100" b="1" dirty="0"/>
              <a:t> </a:t>
            </a:r>
            <a:r>
              <a:rPr lang="en-US" altLang="zh-CN" sz="1100" b="1" dirty="0" smtClean="0"/>
              <a:t>          </a:t>
            </a:r>
            <a:r>
              <a:rPr lang="zh-CN" altLang="en-US" sz="1100" dirty="0" smtClean="0"/>
              <a:t>第一</a:t>
            </a:r>
            <a:r>
              <a:rPr lang="zh-CN" altLang="en-US" sz="1100" dirty="0"/>
              <a:t>台</a:t>
            </a:r>
            <a:r>
              <a:rPr lang="zh-CN" altLang="en-US" sz="1100" dirty="0" smtClean="0"/>
              <a:t>低压全</a:t>
            </a:r>
            <a:r>
              <a:rPr lang="zh-CN" altLang="en-US" sz="1100" b="1" dirty="0" smtClean="0"/>
              <a:t>电动输送机</a:t>
            </a:r>
            <a:endParaRPr lang="fr-FR" sz="1100" b="1" dirty="0" smtClean="0">
              <a:solidFill>
                <a:srgbClr val="FF0000"/>
              </a:solidFill>
            </a:endParaRPr>
          </a:p>
          <a:p>
            <a:pPr marL="228600" indent="-228600">
              <a:spcBef>
                <a:spcPts val="1200"/>
              </a:spcBef>
              <a:buAutoNum type="arabicPlain" startAt="2000"/>
            </a:pPr>
            <a:r>
              <a:rPr lang="fr-FR" sz="1100" dirty="0"/>
              <a:t> </a:t>
            </a:r>
            <a:r>
              <a:rPr lang="en-US" sz="1100" dirty="0"/>
              <a:t>_</a:t>
            </a:r>
            <a:r>
              <a:rPr lang="fr-FR" sz="1100" dirty="0" smtClean="0"/>
              <a:t>The </a:t>
            </a:r>
            <a:r>
              <a:rPr lang="fr-FR" sz="1100" dirty="0" smtClean="0"/>
              <a:t>first </a:t>
            </a:r>
            <a:r>
              <a:rPr lang="fr-FR" sz="1100" b="1" dirty="0" smtClean="0"/>
              <a:t>single pass mega </a:t>
            </a:r>
            <a:r>
              <a:rPr lang="fr-FR" sz="1100" b="1" dirty="0" smtClean="0"/>
              <a:t>hub</a:t>
            </a:r>
          </a:p>
          <a:p>
            <a:pPr marL="442913">
              <a:spcBef>
                <a:spcPts val="1200"/>
              </a:spcBef>
            </a:pPr>
            <a:r>
              <a:rPr lang="zh-CN" altLang="en-US" sz="1100" dirty="0" smtClean="0"/>
              <a:t>第一</a:t>
            </a:r>
            <a:r>
              <a:rPr lang="zh-CN" altLang="en-US" sz="1100" dirty="0"/>
              <a:t>个单次处理订单过百万的分拣应用</a:t>
            </a: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>(</a:t>
            </a:r>
            <a:r>
              <a:rPr lang="fr-FR" sz="1100" dirty="0" smtClean="0"/>
              <a:t>more than 20,000 pph</a:t>
            </a:r>
            <a:r>
              <a:rPr lang="fr-FR" sz="1100" dirty="0" smtClean="0"/>
              <a:t>)</a:t>
            </a:r>
            <a:r>
              <a:rPr lang="fr-FR" altLang="zh-CN" sz="1100" dirty="0"/>
              <a:t> (</a:t>
            </a:r>
            <a:r>
              <a:rPr lang="zh-CN" altLang="en-US" sz="1100" dirty="0"/>
              <a:t>超过</a:t>
            </a:r>
            <a:r>
              <a:rPr lang="fr-FR" altLang="zh-CN" sz="1100" dirty="0"/>
              <a:t>20,000 </a:t>
            </a:r>
            <a:r>
              <a:rPr lang="zh-CN" altLang="en-US" sz="1100" dirty="0"/>
              <a:t>件</a:t>
            </a:r>
            <a:r>
              <a:rPr lang="en-US" altLang="zh-CN" sz="1100" dirty="0"/>
              <a:t>/</a:t>
            </a:r>
            <a:r>
              <a:rPr lang="zh-CN" altLang="en-US" sz="1100" dirty="0"/>
              <a:t>小时</a:t>
            </a:r>
            <a:r>
              <a:rPr lang="fr-FR" altLang="zh-CN" sz="1100" dirty="0" smtClean="0"/>
              <a:t>)</a:t>
            </a:r>
          </a:p>
          <a:p>
            <a:pPr marL="228600" indent="-228600">
              <a:spcBef>
                <a:spcPts val="1200"/>
              </a:spcBef>
              <a:buAutoNum type="arabicPlain" startAt="2004"/>
            </a:pPr>
            <a:r>
              <a:rPr lang="fr-FR" sz="1100" dirty="0"/>
              <a:t> </a:t>
            </a:r>
            <a:r>
              <a:rPr lang="fr-FR" sz="1100" dirty="0" smtClean="0"/>
              <a:t>_ </a:t>
            </a:r>
            <a:r>
              <a:rPr lang="fr-FR" sz="1100" dirty="0" smtClean="0"/>
              <a:t>The </a:t>
            </a:r>
            <a:r>
              <a:rPr lang="fr-FR" sz="1100" dirty="0" smtClean="0"/>
              <a:t>first  </a:t>
            </a:r>
            <a:r>
              <a:rPr lang="en-US" sz="1100" b="1" dirty="0" smtClean="0"/>
              <a:t>ACCORD </a:t>
            </a:r>
            <a:r>
              <a:rPr lang="en-US" sz="1100" b="1" dirty="0" err="1" smtClean="0"/>
              <a:t>singulator</a:t>
            </a:r>
            <a:endParaRPr lang="en-US" sz="1100" b="1" dirty="0" smtClean="0"/>
          </a:p>
          <a:p>
            <a:pPr>
              <a:spcBef>
                <a:spcPts val="1200"/>
              </a:spcBef>
            </a:pPr>
            <a:r>
              <a:rPr lang="en-US" altLang="zh-CN" sz="1100" b="1" dirty="0"/>
              <a:t> </a:t>
            </a:r>
            <a:r>
              <a:rPr lang="en-US" altLang="zh-CN" sz="1100" b="1" dirty="0" smtClean="0"/>
              <a:t>           </a:t>
            </a:r>
            <a:r>
              <a:rPr lang="zh-CN" altLang="en-US" sz="1100" dirty="0" smtClean="0"/>
              <a:t>第一</a:t>
            </a:r>
            <a:r>
              <a:rPr lang="zh-CN" altLang="en-US" sz="1100" dirty="0"/>
              <a:t>个批量物品</a:t>
            </a:r>
            <a:r>
              <a:rPr lang="zh-CN" altLang="en-US" sz="1100" b="1" dirty="0"/>
              <a:t>分离系统</a:t>
            </a:r>
            <a:r>
              <a:rPr lang="zh-CN" altLang="en-US" sz="1100" dirty="0"/>
              <a:t>（立体三维</a:t>
            </a:r>
            <a:r>
              <a:rPr lang="zh-CN" altLang="en-US" sz="1100" dirty="0" smtClean="0"/>
              <a:t>）</a:t>
            </a:r>
            <a:endParaRPr lang="fr-FR" sz="1100" b="1" dirty="0" smtClean="0"/>
          </a:p>
          <a:p>
            <a:pPr marL="442913" indent="-442913">
              <a:spcBef>
                <a:spcPts val="1200"/>
              </a:spcBef>
            </a:pPr>
            <a:r>
              <a:rPr lang="fr-FR" sz="1100" b="1" dirty="0" smtClean="0"/>
              <a:t>2009  </a:t>
            </a:r>
            <a:r>
              <a:rPr lang="fr-FR" sz="1100" dirty="0" smtClean="0"/>
              <a:t>̶  The first slide sorter for </a:t>
            </a:r>
            <a:r>
              <a:rPr lang="fr-FR" sz="1100" b="1" dirty="0" smtClean="0"/>
              <a:t>automatic sortation of </a:t>
            </a:r>
            <a:r>
              <a:rPr lang="fr-FR" sz="1100" b="1" dirty="0" smtClean="0"/>
              <a:t>irregulars       </a:t>
            </a:r>
            <a:r>
              <a:rPr lang="zh-CN" altLang="en-US" sz="1100" dirty="0" smtClean="0"/>
              <a:t>第一</a:t>
            </a:r>
            <a:r>
              <a:rPr lang="zh-CN" altLang="en-US" sz="1100" dirty="0"/>
              <a:t>台</a:t>
            </a:r>
            <a:r>
              <a:rPr lang="zh-CN" altLang="en-US" sz="1100" b="1" dirty="0"/>
              <a:t>处理不规则物品</a:t>
            </a:r>
            <a:r>
              <a:rPr lang="zh-CN" altLang="en-US" sz="1100" dirty="0"/>
              <a:t>的滑行式分拣</a:t>
            </a:r>
            <a:r>
              <a:rPr lang="zh-CN" altLang="en-US" sz="1100" dirty="0" smtClean="0"/>
              <a:t>机</a:t>
            </a:r>
            <a:endParaRPr lang="fr-FR" sz="1100" b="1" dirty="0" smtClean="0"/>
          </a:p>
          <a:p>
            <a:pPr>
              <a:spcBef>
                <a:spcPts val="1200"/>
              </a:spcBef>
            </a:pPr>
            <a:r>
              <a:rPr lang="fr-FR" sz="1100" b="1" dirty="0" smtClean="0"/>
              <a:t>2012  ̶  </a:t>
            </a:r>
            <a:r>
              <a:rPr lang="fr-FR" sz="1100" dirty="0" smtClean="0"/>
              <a:t>The first </a:t>
            </a:r>
            <a:r>
              <a:rPr lang="fr-FR" sz="1100" b="1" dirty="0" smtClean="0"/>
              <a:t>SDX </a:t>
            </a:r>
            <a:r>
              <a:rPr lang="zh-CN" altLang="en-US" sz="1100" b="1" dirty="0" smtClean="0"/>
              <a:t>第一台</a:t>
            </a:r>
            <a:r>
              <a:rPr lang="en-US" altLang="zh-CN" sz="1100" b="1" dirty="0" smtClean="0"/>
              <a:t>SDX</a:t>
            </a:r>
            <a:endParaRPr lang="fr-FR" sz="1100" b="1" dirty="0" smtClean="0"/>
          </a:p>
          <a:p>
            <a:pPr marL="228600" indent="-228600">
              <a:spcBef>
                <a:spcPts val="1200"/>
              </a:spcBef>
              <a:buAutoNum type="arabicPlain" startAt="2014"/>
            </a:pPr>
            <a:r>
              <a:rPr lang="fr-FR" sz="1100" dirty="0"/>
              <a:t> </a:t>
            </a:r>
            <a:r>
              <a:rPr lang="en-US" sz="1100" dirty="0" smtClean="0"/>
              <a:t>_ </a:t>
            </a:r>
            <a:r>
              <a:rPr lang="fr-FR" sz="1100" dirty="0" smtClean="0"/>
              <a:t>Launch </a:t>
            </a:r>
            <a:r>
              <a:rPr lang="fr-FR" sz="1100" dirty="0" smtClean="0"/>
              <a:t>of Trace</a:t>
            </a:r>
            <a:r>
              <a:rPr lang="fr-FR" sz="1100" baseline="30000" dirty="0" smtClean="0"/>
              <a:t>®</a:t>
            </a:r>
            <a:r>
              <a:rPr lang="fr-FR" sz="1100" dirty="0" smtClean="0"/>
              <a:t> 3.0, </a:t>
            </a:r>
            <a:r>
              <a:rPr lang="fr-FR" sz="1100" b="1" dirty="0" smtClean="0"/>
              <a:t>Fives’ </a:t>
            </a:r>
            <a:r>
              <a:rPr lang="fr-FR" sz="1100" b="1" dirty="0" smtClean="0"/>
              <a:t>WCS</a:t>
            </a:r>
          </a:p>
          <a:p>
            <a:pPr>
              <a:spcBef>
                <a:spcPts val="1200"/>
              </a:spcBef>
            </a:pPr>
            <a:r>
              <a:rPr lang="fr-FR" altLang="zh-CN" sz="1100" b="1" dirty="0"/>
              <a:t> </a:t>
            </a:r>
            <a:r>
              <a:rPr lang="fr-FR" altLang="zh-CN" sz="1100" b="1" dirty="0" smtClean="0"/>
              <a:t>           </a:t>
            </a:r>
            <a:r>
              <a:rPr lang="zh-CN" altLang="en-US" sz="1100" b="1" dirty="0" smtClean="0"/>
              <a:t>启动</a:t>
            </a:r>
            <a:r>
              <a:rPr lang="zh-CN" altLang="en-US" sz="1100" b="1" dirty="0"/>
              <a:t>追踪系统</a:t>
            </a:r>
            <a:r>
              <a:rPr lang="fr-FR" altLang="zh-CN" sz="1100" b="1" dirty="0"/>
              <a:t>® 3.0</a:t>
            </a:r>
            <a:r>
              <a:rPr lang="fr-FR" altLang="zh-CN" sz="1100" dirty="0"/>
              <a:t>, </a:t>
            </a:r>
            <a:r>
              <a:rPr lang="fr-FR" altLang="zh-CN" sz="1100" b="1" dirty="0"/>
              <a:t>Fives’ </a:t>
            </a:r>
            <a:r>
              <a:rPr lang="fr-FR" altLang="zh-CN" sz="1100" b="1" dirty="0" smtClean="0"/>
              <a:t>WCS</a:t>
            </a:r>
            <a:endParaRPr lang="fr-FR" altLang="zh-CN" sz="1100" b="1" dirty="0"/>
          </a:p>
        </p:txBody>
      </p:sp>
      <p:sp>
        <p:nvSpPr>
          <p:cNvPr id="7" name="Espace réservé du texte 3"/>
          <p:cNvSpPr txBox="1">
            <a:spLocks/>
          </p:cNvSpPr>
          <p:nvPr/>
        </p:nvSpPr>
        <p:spPr>
          <a:xfrm>
            <a:off x="284163" y="340673"/>
            <a:ext cx="5111681" cy="463641"/>
          </a:xfrm>
          <a:prstGeom prst="rect">
            <a:avLst/>
          </a:prstGeom>
          <a:solidFill>
            <a:srgbClr val="AF007C">
              <a:alpha val="70000"/>
            </a:srgbClr>
          </a:solidFill>
        </p:spPr>
        <p:txBody>
          <a:bodyPr vert="horz" lIns="0" tIns="0" rIns="0" bIns="0" rtlCol="0">
            <a:normAutofit fontScale="85000" lnSpcReduction="20000"/>
          </a:bodyPr>
          <a:lstStyle/>
          <a:p>
            <a:pPr fontAlgn="auto">
              <a:lnSpc>
                <a:spcPct val="105000"/>
              </a:lnSpc>
              <a:spcAft>
                <a:spcPts val="0"/>
              </a:spcAft>
              <a:defRPr/>
            </a:pPr>
            <a:r>
              <a:rPr lang="fr-FR" sz="600" b="1" dirty="0" smtClean="0">
                <a:solidFill>
                  <a:schemeClr val="bg1"/>
                </a:solidFill>
              </a:rPr>
              <a:t/>
            </a:r>
            <a:br>
              <a:rPr lang="fr-FR" sz="600" b="1" dirty="0" smtClean="0">
                <a:solidFill>
                  <a:schemeClr val="bg1"/>
                </a:solidFill>
              </a:rPr>
            </a:br>
            <a:r>
              <a:rPr lang="fr-FR" b="1" dirty="0" smtClean="0">
                <a:solidFill>
                  <a:schemeClr val="bg1"/>
                </a:solidFill>
              </a:rPr>
              <a:t>Six decades of breakthrough </a:t>
            </a:r>
            <a:r>
              <a:rPr lang="fr-FR" b="1" dirty="0" smtClean="0">
                <a:solidFill>
                  <a:schemeClr val="bg1"/>
                </a:solidFill>
              </a:rPr>
              <a:t>technology</a:t>
            </a:r>
          </a:p>
          <a:p>
            <a:pPr fontAlgn="auto">
              <a:lnSpc>
                <a:spcPct val="105000"/>
              </a:lnSpc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</a:rPr>
              <a:t>数十年来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法</a:t>
            </a:r>
            <a:r>
              <a:rPr lang="zh-CN" altLang="en-US" sz="1600" b="1" dirty="0">
                <a:solidFill>
                  <a:schemeClr val="bg1"/>
                </a:solidFill>
              </a:rPr>
              <a:t>孚在技术上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的突破</a:t>
            </a:r>
            <a:r>
              <a:rPr lang="zh-CN" altLang="en-US" sz="1600" b="1" dirty="0">
                <a:solidFill>
                  <a:schemeClr val="bg1"/>
                </a:solidFill>
              </a:rPr>
              <a:t>：</a:t>
            </a:r>
            <a:endParaRPr lang="fr-FR" altLang="zh-CN" sz="1400" b="1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FIVES Intralogistics - China e-commerce - 19th Nov 2015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fr-FR" dirty="0" smtClean="0"/>
              <a:t>A complete range of </a:t>
            </a:r>
            <a:r>
              <a:rPr lang="en-US" altLang="fr-FR" dirty="0" smtClean="0"/>
              <a:t>services </a:t>
            </a:r>
            <a:r>
              <a:rPr lang="zh-CN" altLang="en-US" dirty="0" smtClean="0"/>
              <a:t>服务</a:t>
            </a:r>
            <a:r>
              <a:rPr lang="zh-CN" altLang="en-US" dirty="0"/>
              <a:t>范围广</a:t>
            </a:r>
            <a:endParaRPr lang="en-US" altLang="fr-FR" dirty="0"/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fr-FR" dirty="0" smtClean="0"/>
          </a:p>
        </p:txBody>
      </p:sp>
      <p:sp>
        <p:nvSpPr>
          <p:cNvPr id="26629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2006211" y="1188586"/>
            <a:ext cx="6832988" cy="11458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Experts </a:t>
            </a:r>
            <a:r>
              <a:rPr lang="en-US" alt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technicians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专家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团队</a:t>
            </a:r>
            <a:endParaRPr lang="en-US" altLang="fr-FR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</a:t>
            </a:r>
            <a:r>
              <a:rPr lang="en-US" alt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specialized in automated logistics </a:t>
            </a:r>
            <a:r>
              <a:rPr lang="en-US" alt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solutions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</a:t>
            </a:r>
            <a:r>
              <a:rPr lang="zh-CN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致力于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研发自动化物流解决方案</a:t>
            </a:r>
            <a:endParaRPr lang="en-US" altLang="fr-FR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fr-F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8" name="Picture 3" descr="Q:\FIVES HOLDING\Dir Service\Sceau Service\Tampon service_new_Full_vect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415" y="1034705"/>
            <a:ext cx="1391950" cy="135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e 30"/>
          <p:cNvGrpSpPr/>
          <p:nvPr/>
        </p:nvGrpSpPr>
        <p:grpSpPr>
          <a:xfrm>
            <a:off x="589599" y="5000145"/>
            <a:ext cx="8268651" cy="1428848"/>
            <a:chOff x="326059" y="4852555"/>
            <a:chExt cx="8397766" cy="1428848"/>
          </a:xfrm>
        </p:grpSpPr>
        <p:sp>
          <p:nvSpPr>
            <p:cNvPr id="21" name="Rectangle 20"/>
            <p:cNvSpPr/>
            <p:nvPr/>
          </p:nvSpPr>
          <p:spPr>
            <a:xfrm>
              <a:off x="326059" y="4852555"/>
              <a:ext cx="8397766" cy="1335594"/>
            </a:xfrm>
            <a:prstGeom prst="rect">
              <a:avLst/>
            </a:prstGeom>
            <a:solidFill>
              <a:srgbClr val="AF0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59" name="TextBox 19"/>
            <p:cNvSpPr txBox="1">
              <a:spLocks noChangeArrowheads="1"/>
            </p:cNvSpPr>
            <p:nvPr/>
          </p:nvSpPr>
          <p:spPr bwMode="auto">
            <a:xfrm>
              <a:off x="3147237" y="5281129"/>
              <a:ext cx="2615610" cy="1000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fr-FR" sz="1300" dirty="0" smtClean="0">
                  <a:solidFill>
                    <a:srgbClr val="FFFFFF"/>
                  </a:solidFill>
                  <a:latin typeface="+mn-lt"/>
                </a:rPr>
                <a:t>Data analysis and consulting</a:t>
              </a:r>
            </a:p>
            <a:p>
              <a:pPr algn="ctr"/>
              <a:r>
                <a:rPr lang="en-US" altLang="fr-FR" sz="1300" dirty="0" smtClean="0">
                  <a:solidFill>
                    <a:srgbClr val="FFFFFF"/>
                  </a:solidFill>
                  <a:latin typeface="+mn-lt"/>
                </a:rPr>
                <a:t>Global service “on performance”</a:t>
              </a:r>
            </a:p>
            <a:p>
              <a:pPr algn="ctr"/>
              <a:r>
                <a:rPr lang="en-US" altLang="fr-FR" sz="1300" dirty="0" smtClean="0">
                  <a:solidFill>
                    <a:srgbClr val="FFFFFF"/>
                  </a:solidFill>
                  <a:latin typeface="+mn-lt"/>
                </a:rPr>
                <a:t>Training and </a:t>
              </a:r>
              <a:r>
                <a:rPr lang="en-US" altLang="fr-FR" sz="1300" dirty="0" smtClean="0">
                  <a:solidFill>
                    <a:srgbClr val="FFFFFF"/>
                  </a:solidFill>
                  <a:latin typeface="+mn-lt"/>
                </a:rPr>
                <a:t>audits</a:t>
              </a:r>
            </a:p>
            <a:p>
              <a:pPr algn="ctr"/>
              <a:r>
                <a:rPr lang="zh-CN" altLang="en-US" sz="1300" dirty="0">
                  <a:solidFill>
                    <a:srgbClr val="FFFFFF"/>
                  </a:solidFill>
                </a:rPr>
                <a:t>数据分析和绩效考核</a:t>
              </a:r>
              <a:endParaRPr lang="en-US" altLang="fr-FR" sz="1300" dirty="0">
                <a:solidFill>
                  <a:srgbClr val="FFFFFF"/>
                </a:solidFill>
              </a:endParaRPr>
            </a:p>
            <a:p>
              <a:pPr algn="ctr"/>
              <a:endParaRPr lang="en-US" altLang="fr-FR" sz="13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6645" name="TextBox 37"/>
            <p:cNvSpPr txBox="1">
              <a:spLocks noChangeArrowheads="1"/>
            </p:cNvSpPr>
            <p:nvPr/>
          </p:nvSpPr>
          <p:spPr bwMode="auto">
            <a:xfrm>
              <a:off x="390541" y="5381156"/>
              <a:ext cx="2661001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fr-FR" sz="1300" dirty="0" smtClean="0">
                  <a:solidFill>
                    <a:srgbClr val="FFFFFF"/>
                  </a:solidFill>
                  <a:latin typeface="+mn-lt"/>
                </a:rPr>
                <a:t>24/7 Hot line and on site support</a:t>
              </a:r>
            </a:p>
            <a:p>
              <a:pPr algn="ctr"/>
              <a:r>
                <a:rPr lang="en-US" altLang="fr-FR" sz="1300" dirty="0" smtClean="0">
                  <a:solidFill>
                    <a:srgbClr val="FFFFFF"/>
                  </a:solidFill>
                  <a:latin typeface="+mn-lt"/>
                </a:rPr>
                <a:t>Operational rump up </a:t>
              </a:r>
              <a:r>
                <a:rPr lang="en-US" altLang="fr-FR" sz="1300" dirty="0" smtClean="0">
                  <a:solidFill>
                    <a:srgbClr val="FFFFFF"/>
                  </a:solidFill>
                  <a:latin typeface="+mn-lt"/>
                </a:rPr>
                <a:t>support</a:t>
              </a:r>
            </a:p>
            <a:p>
              <a:pPr algn="ctr"/>
              <a:r>
                <a:rPr lang="en-US" altLang="fr-FR" sz="1300" dirty="0" smtClean="0">
                  <a:solidFill>
                    <a:srgbClr val="FFFFFF"/>
                  </a:solidFill>
                </a:rPr>
                <a:t>7</a:t>
              </a:r>
              <a:r>
                <a:rPr lang="zh-CN" altLang="en-US" sz="1300" dirty="0">
                  <a:solidFill>
                    <a:srgbClr val="FFFFFF"/>
                  </a:solidFill>
                </a:rPr>
                <a:t>天</a:t>
              </a:r>
              <a:r>
                <a:rPr lang="en-US" altLang="zh-CN" sz="1300" dirty="0">
                  <a:solidFill>
                    <a:srgbClr val="FFFFFF"/>
                  </a:solidFill>
                </a:rPr>
                <a:t>24</a:t>
              </a:r>
              <a:r>
                <a:rPr lang="zh-CN" altLang="en-US" sz="1300" dirty="0">
                  <a:solidFill>
                    <a:srgbClr val="FFFFFF"/>
                  </a:solidFill>
                </a:rPr>
                <a:t>小时热线和驻场支持服务</a:t>
              </a:r>
              <a:endParaRPr lang="en-US" altLang="fr-FR" sz="1300" dirty="0">
                <a:solidFill>
                  <a:srgbClr val="FFFFFF"/>
                </a:solidFill>
              </a:endParaRPr>
            </a:p>
            <a:p>
              <a:pPr algn="ctr"/>
              <a:endParaRPr lang="en-US" altLang="fr-FR" sz="1300" dirty="0" smtClean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6643" name="TextBox 50"/>
            <p:cNvSpPr txBox="1">
              <a:spLocks noChangeArrowheads="1"/>
            </p:cNvSpPr>
            <p:nvPr/>
          </p:nvSpPr>
          <p:spPr bwMode="auto">
            <a:xfrm>
              <a:off x="6124347" y="5281129"/>
              <a:ext cx="2488020" cy="1000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fr-FR" sz="1300" dirty="0" smtClean="0">
                  <a:solidFill>
                    <a:srgbClr val="FFFFFF"/>
                  </a:solidFill>
                  <a:latin typeface="+mn-lt"/>
                </a:rPr>
                <a:t>System and business evolution </a:t>
              </a:r>
            </a:p>
            <a:p>
              <a:pPr algn="ctr"/>
              <a:r>
                <a:rPr lang="en-US" altLang="fr-FR" sz="1300" dirty="0" smtClean="0">
                  <a:solidFill>
                    <a:srgbClr val="FFFFFF"/>
                  </a:solidFill>
                  <a:latin typeface="+mn-lt"/>
                </a:rPr>
                <a:t>Upgrades</a:t>
              </a:r>
            </a:p>
            <a:p>
              <a:pPr algn="ctr"/>
              <a:r>
                <a:rPr lang="en-US" altLang="fr-FR" sz="1300" dirty="0" smtClean="0">
                  <a:solidFill>
                    <a:srgbClr val="FFFFFF"/>
                  </a:solidFill>
                  <a:latin typeface="+mn-lt"/>
                </a:rPr>
                <a:t>Customer’s </a:t>
              </a:r>
              <a:r>
                <a:rPr lang="en-US" altLang="fr-FR" sz="1300" dirty="0" smtClean="0">
                  <a:solidFill>
                    <a:srgbClr val="FFFFFF"/>
                  </a:solidFill>
                  <a:latin typeface="+mn-lt"/>
                </a:rPr>
                <a:t>club</a:t>
              </a:r>
            </a:p>
            <a:p>
              <a:pPr algn="ctr"/>
              <a:r>
                <a:rPr lang="zh-CN" altLang="en-US" sz="1300" dirty="0" smtClean="0">
                  <a:solidFill>
                    <a:srgbClr val="FFFFFF"/>
                  </a:solidFill>
                </a:rPr>
                <a:t>系统</a:t>
              </a:r>
              <a:r>
                <a:rPr lang="zh-CN" altLang="en-US" sz="1300" dirty="0">
                  <a:solidFill>
                    <a:srgbClr val="FFFFFF"/>
                  </a:solidFill>
                </a:rPr>
                <a:t>和业务升级</a:t>
              </a:r>
              <a:endParaRPr lang="en-US" altLang="fr-FR" sz="1300" dirty="0">
                <a:solidFill>
                  <a:srgbClr val="FFFFFF"/>
                </a:solidFill>
              </a:endParaRPr>
            </a:p>
            <a:p>
              <a:pPr algn="ctr"/>
              <a:endParaRPr lang="en-US" altLang="fr-FR" sz="1300" dirty="0" smtClean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592352" y="3221673"/>
            <a:ext cx="2091001" cy="1962143"/>
            <a:chOff x="592352" y="3221673"/>
            <a:chExt cx="2091001" cy="1962143"/>
          </a:xfrm>
        </p:grpSpPr>
        <p:pic>
          <p:nvPicPr>
            <p:cNvPr id="39" name="Image 38" descr="Photo_Services_Maintenance.png"/>
            <p:cNvPicPr preferRelativeResize="0"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92352" y="3221673"/>
              <a:ext cx="2088000" cy="1636077"/>
            </a:xfrm>
            <a:prstGeom prst="rect">
              <a:avLst/>
            </a:prstGeom>
          </p:spPr>
        </p:pic>
        <p:pic>
          <p:nvPicPr>
            <p:cNvPr id="28" name="Image 27" descr="Photo_Services_Maintenance.png"/>
            <p:cNvPicPr preferRelativeResize="0">
              <a:picLocks/>
            </p:cNvPicPr>
            <p:nvPr/>
          </p:nvPicPr>
          <p:blipFill>
            <a:blip r:embed="rId5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95353" y="4854771"/>
              <a:ext cx="2088000" cy="329045"/>
            </a:xfrm>
            <a:prstGeom prst="rect">
              <a:avLst/>
            </a:prstGeom>
          </p:spPr>
        </p:pic>
      </p:grpSp>
      <p:grpSp>
        <p:nvGrpSpPr>
          <p:cNvPr id="30" name="Groupe 29"/>
          <p:cNvGrpSpPr/>
          <p:nvPr/>
        </p:nvGrpSpPr>
        <p:grpSpPr>
          <a:xfrm>
            <a:off x="589599" y="2644163"/>
            <a:ext cx="8268651" cy="2512846"/>
            <a:chOff x="589599" y="2644163"/>
            <a:chExt cx="8268651" cy="2512846"/>
          </a:xfrm>
        </p:grpSpPr>
        <p:sp>
          <p:nvSpPr>
            <p:cNvPr id="17" name="Rectangle 16"/>
            <p:cNvSpPr/>
            <p:nvPr/>
          </p:nvSpPr>
          <p:spPr bwMode="auto">
            <a:xfrm>
              <a:off x="3343275" y="2647785"/>
              <a:ext cx="2105025" cy="546486"/>
            </a:xfrm>
            <a:prstGeom prst="rect">
              <a:avLst/>
            </a:prstGeom>
            <a:solidFill>
              <a:srgbClr val="7A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rgbClr val="FFFFFF"/>
                  </a:solidFill>
                </a:rPr>
                <a:t>OPTIMIZATION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FFFFFF"/>
                  </a:solidFill>
                </a:rPr>
                <a:t>优化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6048374" y="2644163"/>
              <a:ext cx="2790825" cy="553733"/>
            </a:xfrm>
            <a:prstGeom prst="rect">
              <a:avLst/>
            </a:prstGeom>
            <a:solidFill>
              <a:srgbClr val="62B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rgbClr val="FFFFFF"/>
                  </a:solidFill>
                </a:rPr>
                <a:t>EVOLUTION</a:t>
              </a:r>
              <a:endParaRPr lang="en-US" sz="1400" b="1" dirty="0">
                <a:solidFill>
                  <a:srgbClr val="FFFFFF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 smtClean="0">
                  <a:solidFill>
                    <a:srgbClr val="FFFFFF"/>
                  </a:solidFill>
                </a:rPr>
                <a:t>升级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89599" y="2660539"/>
              <a:ext cx="2086926" cy="520981"/>
            </a:xfrm>
            <a:prstGeom prst="rect">
              <a:avLst/>
            </a:prstGeom>
            <a:solidFill>
              <a:srgbClr val="F1B4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rgbClr val="FFFFFF"/>
                  </a:solidFill>
                </a:rPr>
                <a:t>OPERATION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FFFFFF"/>
                  </a:solidFill>
                </a:rPr>
                <a:t>运营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e 19"/>
            <p:cNvGrpSpPr/>
            <p:nvPr/>
          </p:nvGrpSpPr>
          <p:grpSpPr>
            <a:xfrm>
              <a:off x="3338621" y="3242928"/>
              <a:ext cx="2095133" cy="1914081"/>
              <a:chOff x="3338621" y="3242928"/>
              <a:chExt cx="2095133" cy="1914081"/>
            </a:xfrm>
          </p:grpSpPr>
          <p:pic>
            <p:nvPicPr>
              <p:cNvPr id="45" name="Image 44" descr="03_Service_Optimization.jpg"/>
              <p:cNvPicPr preferRelativeResize="0"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338621" y="3242928"/>
                <a:ext cx="2088000" cy="1614822"/>
              </a:xfrm>
              <a:prstGeom prst="rect">
                <a:avLst/>
              </a:prstGeom>
            </p:spPr>
          </p:pic>
          <p:pic>
            <p:nvPicPr>
              <p:cNvPr id="29" name="Image 28" descr="03_Service_Optimization.jpg"/>
              <p:cNvPicPr preferRelativeResize="0">
                <a:picLocks/>
              </p:cNvPicPr>
              <p:nvPr/>
            </p:nvPicPr>
            <p:blipFill>
              <a:blip r:embed="rId7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345754" y="4857750"/>
                <a:ext cx="2088000" cy="299259"/>
              </a:xfrm>
              <a:prstGeom prst="rect">
                <a:avLst/>
              </a:prstGeom>
            </p:spPr>
          </p:pic>
        </p:grpSp>
        <p:pic>
          <p:nvPicPr>
            <p:cNvPr id="26" name="Espace réservé pour une image  4"/>
            <p:cNvPicPr preferRelativeResize="0">
              <a:picLocks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White">
            <a:xfrm>
              <a:off x="6048375" y="3243763"/>
              <a:ext cx="2809875" cy="1594937"/>
            </a:xfrm>
            <a:prstGeom prst="rect">
              <a:avLst/>
            </a:prstGeom>
          </p:spPr>
        </p:pic>
        <p:pic>
          <p:nvPicPr>
            <p:cNvPr id="27" name="Espace réservé pour une image  4"/>
            <p:cNvPicPr preferRelativeResize="0">
              <a:picLocks/>
            </p:cNvPicPr>
            <p:nvPr/>
          </p:nvPicPr>
          <p:blipFill>
            <a:blip r:embed="rId9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White">
            <a:xfrm>
              <a:off x="6048375" y="4829175"/>
              <a:ext cx="2809875" cy="266699"/>
            </a:xfrm>
            <a:prstGeom prst="rect">
              <a:avLst/>
            </a:prstGeom>
          </p:spPr>
        </p:pic>
      </p:grp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FIVES Intralogistics - China e-commerce - 19th Nov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 descr="Visuel_Titre2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6700" y="265112"/>
            <a:ext cx="8604000" cy="5890040"/>
          </a:xfrm>
        </p:spPr>
      </p:pic>
      <p:graphicFrame>
        <p:nvGraphicFramePr>
          <p:cNvPr id="16" name="Table Placeholder 15"/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4216897019"/>
              </p:ext>
            </p:extLst>
          </p:nvPr>
        </p:nvGraphicFramePr>
        <p:xfrm>
          <a:off x="266699" y="5305425"/>
          <a:ext cx="8610601" cy="946080"/>
        </p:xfrm>
        <a:graphic>
          <a:graphicData uri="http://schemas.openxmlformats.org/drawingml/2006/table">
            <a:tbl>
              <a:tblPr firstRow="1" bandRow="1">
                <a:effectLst/>
                <a:tableStyleId>{D113A9D2-9D6B-4929-AA2D-F23B5EE8CBE7}</a:tableStyleId>
              </a:tblPr>
              <a:tblGrid>
                <a:gridCol w="1346003"/>
                <a:gridCol w="2914658"/>
                <a:gridCol w="2084762"/>
                <a:gridCol w="2265178"/>
              </a:tblGrid>
              <a:tr h="618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 smtClean="0"/>
                        <a:t/>
                      </a:r>
                      <a:br>
                        <a:rPr lang="en-US" sz="1400" b="0" noProof="0" dirty="0" smtClean="0"/>
                      </a:br>
                      <a:r>
                        <a:rPr lang="en-US" sz="1400" b="0" noProof="0" dirty="0" smtClean="0"/>
                        <a:t>Listening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noProof="0" dirty="0" smtClean="0"/>
                        <a:t>倾听客户的声音</a:t>
                      </a:r>
                      <a:endParaRPr lang="en-US" sz="1200" b="0" noProof="0" dirty="0" smtClean="0"/>
                    </a:p>
                  </a:txBody>
                  <a:tcPr marL="180000" marR="54000" marT="72000" marB="23400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00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 smtClean="0"/>
                        <a:t/>
                      </a:r>
                      <a:br>
                        <a:rPr lang="en-US" sz="1400" b="0" noProof="0" dirty="0" smtClean="0"/>
                      </a:br>
                      <a:r>
                        <a:rPr lang="en-US" sz="1400" b="0" noProof="0" dirty="0" smtClean="0"/>
                        <a:t>+  State-of</a:t>
                      </a:r>
                      <a:r>
                        <a:rPr lang="en-US" sz="1400" b="0" baseline="0" noProof="0" dirty="0" smtClean="0"/>
                        <a:t> the art </a:t>
                      </a:r>
                      <a:r>
                        <a:rPr lang="en-US" sz="1400" b="0" baseline="0" noProof="0" dirty="0" smtClean="0"/>
                        <a:t>technology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baseline="0" noProof="0" dirty="0" smtClean="0"/>
                        <a:t>尖端技术</a:t>
                      </a:r>
                      <a:endParaRPr lang="en-US" sz="1400" b="0" noProof="0" dirty="0" smtClean="0"/>
                    </a:p>
                  </a:txBody>
                  <a:tcPr marL="180000" marR="54000" marT="72000" marB="23400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007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noProof="0" dirty="0" smtClean="0"/>
                        <a:t/>
                      </a:r>
                      <a:br>
                        <a:rPr lang="en-US" sz="1400" b="0" noProof="0" dirty="0" smtClean="0"/>
                      </a:br>
                      <a:r>
                        <a:rPr lang="en-US" sz="1400" b="0" noProof="0" dirty="0" smtClean="0"/>
                        <a:t>+   Innovative</a:t>
                      </a:r>
                      <a:r>
                        <a:rPr lang="en-US" sz="1400" b="0" baseline="0" noProof="0" dirty="0" smtClean="0"/>
                        <a:t> </a:t>
                      </a:r>
                      <a:r>
                        <a:rPr lang="en-US" sz="1400" b="0" baseline="0" noProof="0" dirty="0" smtClean="0"/>
                        <a:t>culture</a:t>
                      </a:r>
                    </a:p>
                    <a:p>
                      <a:pPr algn="ctr"/>
                      <a:r>
                        <a:rPr lang="zh-CN" altLang="en-US" sz="1400" b="0" baseline="0" noProof="0" dirty="0" smtClean="0"/>
                        <a:t>创新文化</a:t>
                      </a:r>
                      <a:endParaRPr lang="en-US" sz="1400" b="0" noProof="0" dirty="0" smtClean="0"/>
                    </a:p>
                  </a:txBody>
                  <a:tcPr marL="180000" marR="0" marT="72000" marB="23400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007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noProof="0" dirty="0" smtClean="0"/>
                        <a:t/>
                      </a:r>
                      <a:br>
                        <a:rPr lang="en-US" sz="1400" b="0" noProof="0" dirty="0" smtClean="0"/>
                      </a:br>
                      <a:r>
                        <a:rPr lang="en-US" sz="1400" b="0" noProof="0" dirty="0" smtClean="0"/>
                        <a:t>=    Ultimate</a:t>
                      </a:r>
                      <a:r>
                        <a:rPr lang="en-US" sz="1400" b="0" baseline="0" noProof="0" dirty="0" smtClean="0"/>
                        <a:t> </a:t>
                      </a:r>
                      <a:r>
                        <a:rPr lang="en-US" sz="1400" b="0" baseline="0" noProof="0" dirty="0" smtClean="0"/>
                        <a:t>solutions</a:t>
                      </a:r>
                    </a:p>
                    <a:p>
                      <a:pPr algn="ctr"/>
                      <a:r>
                        <a:rPr lang="zh-CN" altLang="en-US" sz="1400" b="0" baseline="0" noProof="0" dirty="0" smtClean="0"/>
                        <a:t>最优方案</a:t>
                      </a:r>
                      <a:endParaRPr lang="en-US" sz="1400" b="0" noProof="0" dirty="0" smtClean="0"/>
                    </a:p>
                  </a:txBody>
                  <a:tcPr marL="180000" marR="0" marT="72000" marB="23400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007C"/>
                    </a:solidFill>
                  </a:tcPr>
                </a:tc>
              </a:tr>
            </a:tbl>
          </a:graphicData>
        </a:graphic>
      </p:graphicFrame>
      <p:sp>
        <p:nvSpPr>
          <p:cNvPr id="7" name="Espace réservé du texte 3"/>
          <p:cNvSpPr txBox="1">
            <a:spLocks/>
          </p:cNvSpPr>
          <p:nvPr/>
        </p:nvSpPr>
        <p:spPr>
          <a:xfrm>
            <a:off x="360627" y="361507"/>
            <a:ext cx="6991518" cy="495743"/>
          </a:xfrm>
          <a:prstGeom prst="rect">
            <a:avLst/>
          </a:prstGeom>
          <a:solidFill>
            <a:srgbClr val="AF007C">
              <a:alpha val="70000"/>
            </a:srgbClr>
          </a:solidFill>
        </p:spPr>
        <p:txBody>
          <a:bodyPr vert="horz" lIns="0" tIns="0" rIns="0" bIns="0" rtlCol="0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5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dirty="0" smtClean="0">
              <a:solidFill>
                <a:schemeClr val="bg1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5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    Build your customized solution with </a:t>
            </a:r>
            <a:r>
              <a:rPr lang="en-US" sz="1600" b="1" dirty="0" smtClean="0">
                <a:solidFill>
                  <a:schemeClr val="bg1"/>
                </a:solidFill>
              </a:rPr>
              <a:t>Fives 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    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法孚根据客户要求量身定制解决方案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5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5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FIVES Intralogistics - China e-commerce - 19th Nov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73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Innovation success – solutions “out of the box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zh-CN" altLang="en-US" dirty="0" smtClean="0"/>
              <a:t>创新取胜</a:t>
            </a:r>
            <a:r>
              <a:rPr lang="en-US" altLang="zh-CN" dirty="0" smtClean="0"/>
              <a:t>-</a:t>
            </a:r>
            <a:r>
              <a:rPr lang="zh-CN" altLang="en-US" dirty="0" smtClean="0"/>
              <a:t>“别出一格”的方案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FIVES Intralogistics - China e-commerce - 19th Nov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88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76225" y="466725"/>
            <a:ext cx="7142163" cy="8318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fr-FR" dirty="0" err="1" smtClean="0"/>
              <a:t>Chronopost</a:t>
            </a:r>
            <a:endParaRPr lang="en-GB" altLang="fr-FR" dirty="0" smtClean="0"/>
          </a:p>
          <a:p>
            <a:pPr>
              <a:spcBef>
                <a:spcPct val="0"/>
              </a:spcBef>
            </a:pPr>
            <a:r>
              <a:rPr lang="en-GB" altLang="fr-FR" dirty="0" smtClean="0">
                <a:solidFill>
                  <a:srgbClr val="888B8D"/>
                </a:solidFill>
              </a:rPr>
              <a:t>Express </a:t>
            </a:r>
            <a:r>
              <a:rPr lang="en-GB" altLang="fr-FR" dirty="0" err="1" smtClean="0">
                <a:solidFill>
                  <a:srgbClr val="888B8D"/>
                </a:solidFill>
              </a:rPr>
              <a:t>Courrier</a:t>
            </a:r>
            <a:r>
              <a:rPr lang="en-GB" altLang="fr-FR" dirty="0" smtClean="0">
                <a:solidFill>
                  <a:srgbClr val="888B8D"/>
                </a:solidFill>
              </a:rPr>
              <a:t> </a:t>
            </a:r>
            <a:r>
              <a:rPr lang="zh-CN" altLang="en-US" dirty="0" smtClean="0">
                <a:solidFill>
                  <a:srgbClr val="888B8D"/>
                </a:solidFill>
              </a:rPr>
              <a:t>快递运输</a:t>
            </a:r>
            <a:endParaRPr lang="en-GB" altLang="fr-FR" dirty="0" smtClean="0">
              <a:solidFill>
                <a:srgbClr val="888B8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756" y="5352331"/>
            <a:ext cx="4326172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i="1" dirty="0" smtClean="0">
                <a:solidFill>
                  <a:schemeClr val="accent1"/>
                </a:solidFill>
              </a:rPr>
              <a:t>Two additional sorting systems put in operation in 2014 in Arras and Chilly Mazarin (France</a:t>
            </a:r>
            <a:r>
              <a:rPr lang="it-IT" sz="1400" i="1" dirty="0" smtClean="0">
                <a:solidFill>
                  <a:schemeClr val="accent1"/>
                </a:solidFill>
              </a:rPr>
              <a:t>)</a:t>
            </a:r>
            <a:br>
              <a:rPr lang="it-IT" sz="1400" i="1" dirty="0" smtClean="0">
                <a:solidFill>
                  <a:schemeClr val="accent1"/>
                </a:solidFill>
              </a:rPr>
            </a:br>
            <a:r>
              <a:rPr lang="it-IT" sz="1400" i="1" dirty="0" smtClean="0">
                <a:solidFill>
                  <a:schemeClr val="accent1"/>
                </a:solidFill>
              </a:rPr>
              <a:t>2014</a:t>
            </a:r>
            <a:r>
              <a:rPr lang="zh-CN" altLang="en-US" sz="1400" i="1" dirty="0" smtClean="0">
                <a:solidFill>
                  <a:schemeClr val="accent1"/>
                </a:solidFill>
              </a:rPr>
              <a:t>年在法国的</a:t>
            </a:r>
            <a:r>
              <a:rPr lang="it-IT" altLang="zh-CN" sz="1400" i="1" dirty="0">
                <a:solidFill>
                  <a:schemeClr val="accent1"/>
                </a:solidFill>
              </a:rPr>
              <a:t>Arras</a:t>
            </a:r>
            <a:r>
              <a:rPr lang="zh-CN" altLang="en-US" sz="1400" i="1" dirty="0" smtClean="0">
                <a:solidFill>
                  <a:schemeClr val="accent1"/>
                </a:solidFill>
              </a:rPr>
              <a:t>和</a:t>
            </a:r>
            <a:r>
              <a:rPr lang="it-IT" altLang="zh-CN" sz="1400" i="1" dirty="0">
                <a:solidFill>
                  <a:schemeClr val="accent1"/>
                </a:solidFill>
              </a:rPr>
              <a:t>Chilly Mazarin </a:t>
            </a:r>
            <a:r>
              <a:rPr lang="zh-CN" altLang="en-US" sz="1400" i="1" dirty="0" smtClean="0">
                <a:solidFill>
                  <a:schemeClr val="accent1"/>
                </a:solidFill>
              </a:rPr>
              <a:t>，法孚又新供货了</a:t>
            </a:r>
            <a:r>
              <a:rPr lang="en-US" altLang="zh-CN" sz="1400" i="1" dirty="0" smtClean="0">
                <a:solidFill>
                  <a:schemeClr val="accent1"/>
                </a:solidFill>
              </a:rPr>
              <a:t>2</a:t>
            </a:r>
            <a:r>
              <a:rPr lang="zh-CN" altLang="en-US" sz="1400" i="1" dirty="0" smtClean="0">
                <a:solidFill>
                  <a:schemeClr val="accent1"/>
                </a:solidFill>
              </a:rPr>
              <a:t>套分拣系统</a:t>
            </a:r>
            <a:endParaRPr lang="it-IT" sz="1400" i="1" dirty="0">
              <a:solidFill>
                <a:schemeClr val="accent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808" y="1427108"/>
            <a:ext cx="6481463" cy="364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692081"/>
              </p:ext>
            </p:extLst>
          </p:nvPr>
        </p:nvGraphicFramePr>
        <p:xfrm>
          <a:off x="5027029" y="3654688"/>
          <a:ext cx="3857652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4512"/>
                <a:gridCol w="2143140"/>
              </a:tblGrid>
              <a:tr h="450645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Customer: Chronopost – Lyon, </a:t>
                      </a:r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France</a:t>
                      </a:r>
                    </a:p>
                    <a:p>
                      <a:pPr marL="0" algn="ctr" defTabSz="914400" rtl="0" eaLnBrk="1" latinLnBrk="0" hangingPunct="1"/>
                      <a:r>
                        <a:rPr lang="zh-CN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客户：</a:t>
                      </a:r>
                      <a:r>
                        <a:rPr lang="it-IT" altLang="zh-CN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Chronopost</a:t>
                      </a:r>
                      <a:r>
                        <a:rPr lang="en-US" altLang="zh-CN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CN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法国 里昂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3712"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Type of </a:t>
                      </a:r>
                      <a:r>
                        <a:rPr lang="it-IT" sz="1100" dirty="0" smtClean="0"/>
                        <a:t>sorter</a:t>
                      </a:r>
                    </a:p>
                    <a:p>
                      <a:r>
                        <a:rPr lang="zh-CN" altLang="en-US" sz="1100" dirty="0" smtClean="0"/>
                        <a:t>分拣机型号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SBIR MD-W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Object </a:t>
                      </a:r>
                      <a:r>
                        <a:rPr lang="en-US" sz="1100" dirty="0" smtClean="0"/>
                        <a:t>type</a:t>
                      </a:r>
                    </a:p>
                    <a:p>
                      <a:r>
                        <a:rPr lang="zh-CN" altLang="en-US" sz="1100" dirty="0" smtClean="0"/>
                        <a:t>处理物品种类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Parcels and </a:t>
                      </a:r>
                      <a:r>
                        <a:rPr lang="en-US" sz="1400" dirty="0" smtClean="0"/>
                        <a:t>flyers</a:t>
                      </a:r>
                    </a:p>
                    <a:p>
                      <a:pPr algn="ctr"/>
                      <a:r>
                        <a:rPr lang="zh-CN" altLang="en-US" sz="1400" dirty="0" smtClean="0"/>
                        <a:t>包裹和小件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Date of </a:t>
                      </a:r>
                      <a:r>
                        <a:rPr lang="it-IT" sz="1100" dirty="0" smtClean="0"/>
                        <a:t>completion</a:t>
                      </a:r>
                    </a:p>
                    <a:p>
                      <a:r>
                        <a:rPr lang="zh-CN" altLang="en-US" sz="1100" dirty="0" smtClean="0"/>
                        <a:t>竣工日期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2013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System </a:t>
                      </a:r>
                      <a:r>
                        <a:rPr lang="it-IT" sz="1100" dirty="0" smtClean="0"/>
                        <a:t>capacity</a:t>
                      </a:r>
                    </a:p>
                    <a:p>
                      <a:r>
                        <a:rPr lang="zh-CN" altLang="en-US" sz="1100" dirty="0" smtClean="0"/>
                        <a:t>系统处理能力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10.000</a:t>
                      </a:r>
                      <a:r>
                        <a:rPr lang="it-IT" sz="1400" baseline="0" dirty="0" smtClean="0"/>
                        <a:t> pph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N°</a:t>
                      </a:r>
                      <a:r>
                        <a:rPr lang="it-IT" sz="1100" baseline="0" dirty="0" smtClean="0"/>
                        <a:t> of </a:t>
                      </a:r>
                      <a:r>
                        <a:rPr lang="it-IT" sz="1100" baseline="0" dirty="0" smtClean="0"/>
                        <a:t>destinations</a:t>
                      </a:r>
                    </a:p>
                    <a:p>
                      <a:r>
                        <a:rPr lang="zh-CN" altLang="en-US" sz="1100" baseline="0" dirty="0" smtClean="0"/>
                        <a:t>格口数量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133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FIVES Intralogistics - China e-commerce - 19th Nov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76225" y="466725"/>
            <a:ext cx="7142163" cy="83185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altLang="fr-FR" dirty="0" err="1" smtClean="0"/>
              <a:t>Dispeo</a:t>
            </a:r>
            <a:r>
              <a:rPr lang="en-GB" altLang="fr-FR" dirty="0" smtClean="0"/>
              <a:t> – 3 </a:t>
            </a:r>
            <a:r>
              <a:rPr lang="en-GB" altLang="fr-FR" dirty="0" err="1" smtClean="0"/>
              <a:t>Suisses</a:t>
            </a:r>
            <a:r>
              <a:rPr lang="en-GB" altLang="fr-FR" dirty="0" smtClean="0"/>
              <a:t> (Otto Group)</a:t>
            </a:r>
          </a:p>
          <a:p>
            <a:pPr>
              <a:spcBef>
                <a:spcPct val="0"/>
              </a:spcBef>
            </a:pPr>
            <a:r>
              <a:rPr lang="en-GB" altLang="fr-FR" dirty="0" smtClean="0">
                <a:solidFill>
                  <a:srgbClr val="888B8D"/>
                </a:solidFill>
              </a:rPr>
              <a:t>Order fulfilment for </a:t>
            </a:r>
            <a:r>
              <a:rPr lang="en-GB" altLang="fr-FR" dirty="0" smtClean="0">
                <a:solidFill>
                  <a:srgbClr val="888B8D"/>
                </a:solidFill>
              </a:rPr>
              <a:t>e-commerce </a:t>
            </a:r>
            <a:r>
              <a:rPr lang="zh-CN" altLang="en-US" dirty="0" smtClean="0">
                <a:solidFill>
                  <a:srgbClr val="888B8D"/>
                </a:solidFill>
              </a:rPr>
              <a:t>电商行业的订单分拣</a:t>
            </a:r>
            <a:endParaRPr lang="en-GB" altLang="fr-FR" dirty="0" smtClean="0">
              <a:solidFill>
                <a:srgbClr val="888B8D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25" y="1298575"/>
            <a:ext cx="6522722" cy="489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0395"/>
              </p:ext>
            </p:extLst>
          </p:nvPr>
        </p:nvGraphicFramePr>
        <p:xfrm>
          <a:off x="5280877" y="2746594"/>
          <a:ext cx="3655582" cy="34440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8982"/>
                <a:gridCol w="2086600"/>
              </a:tblGrid>
              <a:tr h="387402">
                <a:tc gridSpan="2">
                  <a:txBody>
                    <a:bodyPr/>
                    <a:lstStyle/>
                    <a:p>
                      <a:r>
                        <a:rPr lang="it-IT" sz="1400" dirty="0" smtClean="0"/>
                        <a:t>Customer: 3 Suisses (Otto Group</a:t>
                      </a:r>
                      <a:r>
                        <a:rPr lang="it-IT" sz="1400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客户：</a:t>
                      </a:r>
                      <a:r>
                        <a:rPr lang="it-IT" altLang="zh-CN" sz="1400" dirty="0" smtClean="0"/>
                        <a:t>3 Suisses (Otto Group)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Type of </a:t>
                      </a:r>
                      <a:r>
                        <a:rPr lang="it-IT" sz="1200" dirty="0" smtClean="0"/>
                        <a:t>sorter</a:t>
                      </a:r>
                    </a:p>
                    <a:p>
                      <a:r>
                        <a:rPr lang="zh-CN" altLang="en-US" sz="1200" dirty="0" smtClean="0"/>
                        <a:t>分拣机型号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n°2 SBIR SD </a:t>
                      </a:r>
                      <a:endParaRPr lang="it-IT" sz="1200" dirty="0" smtClean="0"/>
                    </a:p>
                    <a:p>
                      <a:pPr algn="ctr"/>
                      <a:r>
                        <a:rPr lang="it-IT" sz="1200" dirty="0" smtClean="0"/>
                        <a:t>2</a:t>
                      </a:r>
                      <a:r>
                        <a:rPr lang="zh-CN" altLang="en-US" sz="1200" dirty="0" smtClean="0"/>
                        <a:t>台交叉带分拣机 </a:t>
                      </a:r>
                      <a:r>
                        <a:rPr lang="en-US" altLang="zh-CN" sz="1200" dirty="0" smtClean="0"/>
                        <a:t>SBIR SD</a:t>
                      </a:r>
                      <a:r>
                        <a:rPr lang="it-IT" sz="1200" dirty="0" smtClean="0"/>
                        <a:t> 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Object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/>
                        <a:t>type</a:t>
                      </a:r>
                    </a:p>
                    <a:p>
                      <a:r>
                        <a:rPr lang="zh-CN" altLang="en-US" sz="1200" baseline="0" dirty="0" smtClean="0"/>
                        <a:t>处理物品种类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Flat textile items + </a:t>
                      </a:r>
                      <a:r>
                        <a:rPr lang="en-US" sz="1200" dirty="0" smtClean="0"/>
                        <a:t>boxes</a:t>
                      </a:r>
                    </a:p>
                    <a:p>
                      <a:pPr algn="ctr"/>
                      <a:r>
                        <a:rPr lang="zh-CN" altLang="en-US" sz="1200" dirty="0" smtClean="0"/>
                        <a:t>平装纺织品</a:t>
                      </a:r>
                      <a:r>
                        <a:rPr lang="en-US" altLang="zh-CN" sz="1200" dirty="0" smtClean="0"/>
                        <a:t>+</a:t>
                      </a:r>
                      <a:r>
                        <a:rPr lang="zh-CN" altLang="en-US" sz="1200" dirty="0" smtClean="0"/>
                        <a:t>盒子</a:t>
                      </a:r>
                      <a:endParaRPr lang="en-US" sz="1200" dirty="0"/>
                    </a:p>
                  </a:txBody>
                  <a:tcPr anchor="ctr"/>
                </a:tc>
              </a:tr>
              <a:tr h="639862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Date of </a:t>
                      </a:r>
                      <a:r>
                        <a:rPr lang="it-IT" sz="1200" dirty="0" smtClean="0"/>
                        <a:t>completion</a:t>
                      </a:r>
                    </a:p>
                    <a:p>
                      <a:r>
                        <a:rPr lang="zh-CN" altLang="en-US" sz="1200" dirty="0" smtClean="0"/>
                        <a:t>竣工日期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2013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System </a:t>
                      </a:r>
                      <a:r>
                        <a:rPr lang="it-IT" sz="1200" dirty="0" smtClean="0"/>
                        <a:t>capacity</a:t>
                      </a:r>
                    </a:p>
                    <a:p>
                      <a:r>
                        <a:rPr lang="zh-CN" altLang="en-US" sz="1200" dirty="0" smtClean="0"/>
                        <a:t>系统处理能力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26.000</a:t>
                      </a:r>
                      <a:r>
                        <a:rPr lang="it-IT" sz="1200" baseline="0" dirty="0" smtClean="0"/>
                        <a:t> pph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Sorter </a:t>
                      </a:r>
                      <a:r>
                        <a:rPr lang="en-US" sz="1200" dirty="0" smtClean="0"/>
                        <a:t>development</a:t>
                      </a:r>
                    </a:p>
                    <a:p>
                      <a:r>
                        <a:rPr lang="zh-CN" altLang="en-US" sz="1200" dirty="0" smtClean="0"/>
                        <a:t>分拣机长度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 x 295 m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N°</a:t>
                      </a:r>
                      <a:r>
                        <a:rPr lang="it-IT" sz="1200" baseline="0" dirty="0" smtClean="0"/>
                        <a:t> of </a:t>
                      </a:r>
                      <a:r>
                        <a:rPr lang="it-IT" sz="1200" baseline="0" dirty="0" smtClean="0"/>
                        <a:t>destinations</a:t>
                      </a:r>
                    </a:p>
                    <a:p>
                      <a:r>
                        <a:rPr lang="zh-CN" altLang="en-US" sz="1200" baseline="0" dirty="0" smtClean="0"/>
                        <a:t>格口数量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1.036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294" y="1567327"/>
            <a:ext cx="2740481" cy="182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FIVES Intralogistics - China e-commerce - 19th Nov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altLang="fr-FR" dirty="0" smtClean="0"/>
              <a:t>Mango</a:t>
            </a:r>
          </a:p>
          <a:p>
            <a:pPr>
              <a:spcBef>
                <a:spcPct val="0"/>
              </a:spcBef>
            </a:pPr>
            <a:r>
              <a:rPr lang="en-GB" altLang="fr-FR" dirty="0" smtClean="0">
                <a:solidFill>
                  <a:srgbClr val="888B8D"/>
                </a:solidFill>
              </a:rPr>
              <a:t>Order Fulfilment for </a:t>
            </a:r>
            <a:r>
              <a:rPr lang="en-GB" altLang="fr-FR" dirty="0" smtClean="0">
                <a:solidFill>
                  <a:srgbClr val="888B8D"/>
                </a:solidFill>
              </a:rPr>
              <a:t>garments </a:t>
            </a:r>
            <a:r>
              <a:rPr lang="zh-CN" altLang="en-US" dirty="0" smtClean="0">
                <a:solidFill>
                  <a:srgbClr val="888B8D"/>
                </a:solidFill>
              </a:rPr>
              <a:t>服装行业订单分拣</a:t>
            </a:r>
            <a:endParaRPr lang="en-GB" altLang="fr-FR" dirty="0" smtClean="0">
              <a:solidFill>
                <a:srgbClr val="888B8D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4759" y="1308587"/>
            <a:ext cx="6094845" cy="34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880130"/>
              </p:ext>
            </p:extLst>
          </p:nvPr>
        </p:nvGraphicFramePr>
        <p:xfrm>
          <a:off x="237115" y="3251709"/>
          <a:ext cx="4079021" cy="33142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5637"/>
                <a:gridCol w="1733384"/>
              </a:tblGrid>
              <a:tr h="300046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Customer: MANGO</a:t>
                      </a:r>
                      <a:r>
                        <a:rPr lang="it-IT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Spain</a:t>
                      </a:r>
                    </a:p>
                    <a:p>
                      <a:pPr marL="0" algn="ctr" defTabSz="914400" rtl="0" eaLnBrk="1" latinLnBrk="0" hangingPunct="1"/>
                      <a:r>
                        <a:rPr lang="zh-CN" alt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客户：</a:t>
                      </a:r>
                      <a:r>
                        <a:rPr lang="it-IT" altLang="zh-CN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MANGO </a:t>
                      </a:r>
                      <a:r>
                        <a:rPr lang="en-US" altLang="zh-CN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zh-CN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西班牙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0077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Type of </a:t>
                      </a:r>
                      <a:r>
                        <a:rPr lang="it-IT" sz="1200" dirty="0" smtClean="0"/>
                        <a:t>sorter</a:t>
                      </a:r>
                    </a:p>
                    <a:p>
                      <a:r>
                        <a:rPr lang="zh-CN" altLang="en-US" sz="1200" dirty="0" smtClean="0"/>
                        <a:t>分拣机型号</a:t>
                      </a:r>
                      <a:endParaRPr lang="en-US" sz="120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n°2 SBIR SD + </a:t>
                      </a:r>
                    </a:p>
                    <a:p>
                      <a:pPr algn="ctr"/>
                      <a:r>
                        <a:rPr lang="it-IT" sz="1200" dirty="0" smtClean="0"/>
                        <a:t>n°1 SBIR </a:t>
                      </a:r>
                      <a:r>
                        <a:rPr lang="it-IT" sz="1200" dirty="0" smtClean="0"/>
                        <a:t>MD</a:t>
                      </a:r>
                    </a:p>
                  </a:txBody>
                  <a:tcPr marL="84406" marR="84406" anchor="ctr"/>
                </a:tc>
              </a:tr>
              <a:tr h="30004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Object </a:t>
                      </a:r>
                      <a:r>
                        <a:rPr lang="en-US" sz="1200" dirty="0" smtClean="0"/>
                        <a:t>type</a:t>
                      </a:r>
                    </a:p>
                    <a:p>
                      <a:r>
                        <a:rPr lang="zh-CN" altLang="en-US" sz="1200" dirty="0" smtClean="0"/>
                        <a:t>处理物品种类</a:t>
                      </a:r>
                      <a:endParaRPr lang="en-US" sz="120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Textiles</a:t>
                      </a:r>
                    </a:p>
                    <a:p>
                      <a:pPr algn="ctr"/>
                      <a:r>
                        <a:rPr lang="zh-CN" altLang="en-US" sz="1200" dirty="0" smtClean="0"/>
                        <a:t>纺织品</a:t>
                      </a:r>
                      <a:endParaRPr lang="en-US" sz="1200" dirty="0"/>
                    </a:p>
                  </a:txBody>
                  <a:tcPr marL="84406" marR="84406" anchor="ctr"/>
                </a:tc>
              </a:tr>
              <a:tr h="370948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Date of </a:t>
                      </a:r>
                      <a:r>
                        <a:rPr lang="it-IT" sz="1200" dirty="0" smtClean="0"/>
                        <a:t>completion</a:t>
                      </a:r>
                    </a:p>
                    <a:p>
                      <a:r>
                        <a:rPr lang="zh-CN" altLang="en-US" sz="1200" dirty="0" smtClean="0"/>
                        <a:t>竣工日期</a:t>
                      </a:r>
                      <a:endParaRPr lang="en-US" sz="120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In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baseline="0" dirty="0" smtClean="0"/>
                        <a:t>progress</a:t>
                      </a:r>
                    </a:p>
                    <a:p>
                      <a:pPr algn="ctr"/>
                      <a:r>
                        <a:rPr lang="zh-CN" altLang="en-US" sz="1200" baseline="0" dirty="0" smtClean="0"/>
                        <a:t>项目执行中</a:t>
                      </a:r>
                      <a:endParaRPr lang="en-US" sz="1200" dirty="0"/>
                    </a:p>
                  </a:txBody>
                  <a:tcPr marL="84406" marR="84406" anchor="ctr"/>
                </a:tc>
              </a:tr>
              <a:tr h="317721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Max.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dirty="0" smtClean="0"/>
                        <a:t>System </a:t>
                      </a:r>
                      <a:r>
                        <a:rPr lang="it-IT" sz="1200" dirty="0" smtClean="0"/>
                        <a:t>capacity</a:t>
                      </a:r>
                    </a:p>
                    <a:p>
                      <a:r>
                        <a:rPr lang="zh-CN" altLang="en-US" sz="1200" dirty="0" smtClean="0"/>
                        <a:t>最大系统处理能力</a:t>
                      </a:r>
                      <a:endParaRPr lang="en-US" sz="120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27.000 + 6.500</a:t>
                      </a:r>
                      <a:r>
                        <a:rPr lang="it-IT" sz="1200" baseline="0" dirty="0" smtClean="0"/>
                        <a:t> pph</a:t>
                      </a:r>
                      <a:endParaRPr lang="en-US" sz="1200" dirty="0"/>
                    </a:p>
                  </a:txBody>
                  <a:tcPr marL="84406" marR="84406" anchor="ctr"/>
                </a:tc>
              </a:tr>
              <a:tr h="39237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r>
                        <a:rPr lang="en-US" sz="1200" baseline="0" dirty="0" smtClean="0"/>
                        <a:t> sorters </a:t>
                      </a:r>
                      <a:r>
                        <a:rPr lang="en-US" sz="1200" baseline="0" dirty="0" smtClean="0"/>
                        <a:t>development</a:t>
                      </a:r>
                    </a:p>
                    <a:p>
                      <a:r>
                        <a:rPr lang="zh-CN" altLang="en-US" sz="1200" baseline="0" dirty="0" smtClean="0"/>
                        <a:t>分拣机总长度</a:t>
                      </a:r>
                      <a:endParaRPr lang="en-US" sz="120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675</a:t>
                      </a:r>
                      <a:r>
                        <a:rPr lang="en-US" sz="1200" baseline="0" dirty="0" smtClean="0"/>
                        <a:t> m</a:t>
                      </a:r>
                      <a:endParaRPr lang="en-US" sz="1200" dirty="0"/>
                    </a:p>
                  </a:txBody>
                  <a:tcPr marL="84406" marR="84406" anchor="ctr"/>
                </a:tc>
              </a:tr>
              <a:tr h="317721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N° of </a:t>
                      </a:r>
                      <a:r>
                        <a:rPr lang="it-IT" sz="1200" dirty="0" smtClean="0"/>
                        <a:t>destinations</a:t>
                      </a:r>
                    </a:p>
                    <a:p>
                      <a:r>
                        <a:rPr lang="zh-CN" altLang="en-US" sz="1200" dirty="0" smtClean="0"/>
                        <a:t>格口数量</a:t>
                      </a:r>
                      <a:endParaRPr lang="en-US" sz="120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450</a:t>
                      </a:r>
                      <a:endParaRPr lang="en-US" sz="1200" dirty="0"/>
                    </a:p>
                  </a:txBody>
                  <a:tcPr marL="84406" marR="84406" anchor="ctr"/>
                </a:tc>
              </a:tr>
            </a:tbl>
          </a:graphicData>
        </a:graphic>
      </p:graphicFrame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FIVES Intralogistics - China e-commerce - 19th Nov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Technologies and </a:t>
            </a:r>
            <a:r>
              <a:rPr lang="en-US" dirty="0" smtClean="0"/>
              <a:t>Solutions </a:t>
            </a:r>
            <a:r>
              <a:rPr lang="zh-CN" altLang="en-US" dirty="0" smtClean="0"/>
              <a:t>技术和解决方案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FIVES Intralogistics - China e-commerce - 19th Nov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88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smtClean="0"/>
              <a:t>Our Products and </a:t>
            </a:r>
            <a:r>
              <a:rPr lang="it-IT" dirty="0" smtClean="0"/>
              <a:t>Solutions </a:t>
            </a:r>
            <a:r>
              <a:rPr lang="zh-CN" altLang="en-US" dirty="0" smtClean="0"/>
              <a:t>我们的产品和方案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Video </a:t>
            </a:r>
            <a:r>
              <a:rPr lang="it-IT" dirty="0" err="1" smtClean="0">
                <a:solidFill>
                  <a:srgbClr val="FF0000"/>
                </a:solidFill>
              </a:rPr>
              <a:t>of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Chronopost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Corbas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Video </a:t>
            </a:r>
            <a:r>
              <a:rPr lang="it-IT" dirty="0" err="1" smtClean="0">
                <a:solidFill>
                  <a:srgbClr val="FF0000"/>
                </a:solidFill>
              </a:rPr>
              <a:t>of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Arsta</a:t>
            </a:r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err="1" smtClean="0">
                <a:solidFill>
                  <a:srgbClr val="FF0000"/>
                </a:solidFill>
              </a:rPr>
              <a:t>Remark</a:t>
            </a:r>
            <a:r>
              <a:rPr lang="it-IT" dirty="0" smtClean="0">
                <a:solidFill>
                  <a:srgbClr val="FF0000"/>
                </a:solidFill>
              </a:rPr>
              <a:t> – </a:t>
            </a:r>
            <a:r>
              <a:rPr lang="it-IT" dirty="0" err="1" smtClean="0">
                <a:solidFill>
                  <a:srgbClr val="FF0000"/>
                </a:solidFill>
              </a:rPr>
              <a:t>embed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both</a:t>
            </a:r>
            <a:r>
              <a:rPr lang="it-IT" dirty="0" smtClean="0">
                <a:solidFill>
                  <a:srgbClr val="FF0000"/>
                </a:solidFill>
              </a:rPr>
              <a:t> in slide </a:t>
            </a:r>
            <a:r>
              <a:rPr lang="it-IT" dirty="0" err="1" smtClean="0">
                <a:solidFill>
                  <a:srgbClr val="FF0000"/>
                </a:solidFill>
              </a:rPr>
              <a:t>with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simultaneous</a:t>
            </a:r>
            <a:r>
              <a:rPr lang="it-IT" dirty="0" smtClean="0">
                <a:solidFill>
                  <a:srgbClr val="FF0000"/>
                </a:solidFill>
              </a:rPr>
              <a:t> start side </a:t>
            </a:r>
            <a:r>
              <a:rPr lang="it-IT" dirty="0" err="1" smtClean="0">
                <a:solidFill>
                  <a:srgbClr val="FF0000"/>
                </a:solidFill>
              </a:rPr>
              <a:t>by</a:t>
            </a:r>
            <a:r>
              <a:rPr lang="it-IT" dirty="0" smtClean="0">
                <a:solidFill>
                  <a:srgbClr val="FF0000"/>
                </a:solidFill>
              </a:rPr>
              <a:t> side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FIVES Intralogistics - China e-commerce - 19th Nov 2015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smtClean="0"/>
              <a:t>The smart logistic </a:t>
            </a:r>
            <a:r>
              <a:rPr lang="it-IT" dirty="0" smtClean="0"/>
              <a:t>center </a:t>
            </a:r>
            <a:r>
              <a:rPr lang="zh-CN" altLang="en-US" dirty="0" smtClean="0"/>
              <a:t>智能物流中心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smtClean="0">
                <a:solidFill>
                  <a:srgbClr val="AF007C"/>
                </a:solidFill>
              </a:rPr>
              <a:t>CHALLENGE</a:t>
            </a:r>
            <a:r>
              <a:rPr lang="it-IT" dirty="0" smtClean="0"/>
              <a:t>:</a:t>
            </a:r>
          </a:p>
          <a:p>
            <a:r>
              <a:rPr lang="zh-CN" altLang="en-US" dirty="0" smtClean="0"/>
              <a:t>面临的</a:t>
            </a:r>
            <a:r>
              <a:rPr lang="zh-CN" altLang="en-US" sz="1800" dirty="0">
                <a:solidFill>
                  <a:srgbClr val="AF007C"/>
                </a:solidFill>
              </a:rPr>
              <a:t>挑战</a:t>
            </a:r>
            <a:r>
              <a:rPr lang="zh-CN" altLang="en-US" dirty="0" smtClean="0"/>
              <a:t>：</a:t>
            </a:r>
            <a:endParaRPr lang="it-IT" dirty="0" smtClean="0"/>
          </a:p>
          <a:p>
            <a:pPr>
              <a:buClr>
                <a:srgbClr val="AF007C"/>
              </a:buClr>
              <a:buFont typeface="Wingdings" pitchFamily="2" charset="2"/>
              <a:buChar char="Ø"/>
            </a:pPr>
            <a:endParaRPr lang="it-IT" dirty="0" smtClean="0"/>
          </a:p>
          <a:p>
            <a:pPr>
              <a:buClr>
                <a:srgbClr val="AF007C"/>
              </a:buClr>
              <a:buFont typeface="Wingdings" pitchFamily="2" charset="2"/>
              <a:buChar char="Ø"/>
            </a:pPr>
            <a:r>
              <a:rPr lang="it-IT" dirty="0" smtClean="0"/>
              <a:t> Increasing </a:t>
            </a:r>
            <a:r>
              <a:rPr lang="it-IT" dirty="0" smtClean="0">
                <a:solidFill>
                  <a:srgbClr val="AF007C"/>
                </a:solidFill>
              </a:rPr>
              <a:t>urbanization</a:t>
            </a:r>
            <a:r>
              <a:rPr lang="it-IT" dirty="0" smtClean="0"/>
              <a:t> (Cities are growing</a:t>
            </a:r>
            <a:r>
              <a:rPr lang="it-IT" dirty="0" smtClean="0"/>
              <a:t>!)</a:t>
            </a:r>
            <a:br>
              <a:rPr lang="it-IT" dirty="0" smtClean="0"/>
            </a:br>
            <a:r>
              <a:rPr lang="it-IT" dirty="0" smtClean="0"/>
              <a:t>    </a:t>
            </a:r>
            <a:r>
              <a:rPr lang="zh-CN" altLang="en-US" dirty="0" smtClean="0">
                <a:solidFill>
                  <a:srgbClr val="AF007C"/>
                </a:solidFill>
              </a:rPr>
              <a:t>城市化</a:t>
            </a:r>
            <a:r>
              <a:rPr lang="zh-CN" altLang="en-US" dirty="0" smtClean="0"/>
              <a:t>进程加快（城市在发展</a:t>
            </a:r>
            <a:r>
              <a:rPr lang="en-US" altLang="zh-CN" dirty="0" smtClean="0"/>
              <a:t>!)</a:t>
            </a:r>
            <a:endParaRPr lang="it-IT" dirty="0" smtClean="0"/>
          </a:p>
          <a:p>
            <a:pPr>
              <a:buClr>
                <a:srgbClr val="AF007C"/>
              </a:buClr>
              <a:buFont typeface="Wingdings" pitchFamily="2" charset="2"/>
              <a:buChar char="Ø"/>
            </a:pPr>
            <a:endParaRPr lang="it-IT" dirty="0" smtClean="0"/>
          </a:p>
          <a:p>
            <a:pPr>
              <a:buClr>
                <a:srgbClr val="AF007C"/>
              </a:buClr>
              <a:buFont typeface="Wingdings" pitchFamily="2" charset="2"/>
              <a:buChar char="Ø"/>
            </a:pPr>
            <a:r>
              <a:rPr lang="it-IT" dirty="0" smtClean="0"/>
              <a:t> Increasing </a:t>
            </a:r>
            <a:r>
              <a:rPr lang="it-IT" dirty="0" smtClean="0">
                <a:solidFill>
                  <a:srgbClr val="AF007C"/>
                </a:solidFill>
              </a:rPr>
              <a:t>volumes</a:t>
            </a:r>
            <a:r>
              <a:rPr lang="it-IT" dirty="0" smtClean="0"/>
              <a:t> of on-line </a:t>
            </a:r>
            <a:r>
              <a:rPr lang="it-IT" dirty="0" smtClean="0"/>
              <a:t>purchases</a:t>
            </a:r>
          </a:p>
          <a:p>
            <a:pPr>
              <a:buClr>
                <a:srgbClr val="AF007C"/>
              </a:buClr>
            </a:pPr>
            <a:r>
              <a:rPr lang="it-IT" dirty="0"/>
              <a:t> </a:t>
            </a:r>
            <a:r>
              <a:rPr lang="it-IT" dirty="0" smtClean="0"/>
              <a:t>   </a:t>
            </a:r>
            <a:r>
              <a:rPr lang="zh-CN" altLang="en-US" dirty="0" smtClean="0"/>
              <a:t>日益增长的在线购物</a:t>
            </a:r>
            <a:r>
              <a:rPr lang="zh-CN" altLang="en-US" dirty="0" smtClean="0">
                <a:solidFill>
                  <a:srgbClr val="AF007C"/>
                </a:solidFill>
              </a:rPr>
              <a:t>交易量</a:t>
            </a:r>
            <a:endParaRPr lang="it-IT" dirty="0" smtClean="0">
              <a:solidFill>
                <a:srgbClr val="AF007C"/>
              </a:solidFill>
            </a:endParaRPr>
          </a:p>
          <a:p>
            <a:pPr>
              <a:buClr>
                <a:srgbClr val="AF007C"/>
              </a:buClr>
              <a:buFont typeface="Wingdings" pitchFamily="2" charset="2"/>
              <a:buChar char="Ø"/>
            </a:pPr>
            <a:endParaRPr lang="it-IT" dirty="0" smtClean="0"/>
          </a:p>
          <a:p>
            <a:pPr>
              <a:buClr>
                <a:srgbClr val="AF007C"/>
              </a:buClr>
              <a:buFont typeface="Wingdings" pitchFamily="2" charset="2"/>
              <a:buChar char="Ø"/>
            </a:pPr>
            <a:r>
              <a:rPr lang="it-IT" dirty="0" smtClean="0"/>
              <a:t> Increasing </a:t>
            </a:r>
            <a:r>
              <a:rPr lang="it-IT" dirty="0" smtClean="0">
                <a:solidFill>
                  <a:srgbClr val="AF007C"/>
                </a:solidFill>
              </a:rPr>
              <a:t>service levels </a:t>
            </a:r>
            <a:r>
              <a:rPr lang="it-IT" dirty="0" smtClean="0"/>
              <a:t>expected: shorter time between order and </a:t>
            </a:r>
            <a:r>
              <a:rPr lang="it-IT" dirty="0" smtClean="0"/>
              <a:t>delivery</a:t>
            </a:r>
          </a:p>
          <a:p>
            <a:pPr>
              <a:buClr>
                <a:srgbClr val="AF007C"/>
              </a:buClr>
            </a:pPr>
            <a:r>
              <a:rPr lang="it-IT" dirty="0"/>
              <a:t> </a:t>
            </a:r>
            <a:r>
              <a:rPr lang="it-IT" dirty="0" smtClean="0"/>
              <a:t>   </a:t>
            </a:r>
            <a:r>
              <a:rPr lang="zh-CN" altLang="en-US" dirty="0" smtClean="0"/>
              <a:t>日益增长的</a:t>
            </a:r>
            <a:r>
              <a:rPr lang="zh-CN" altLang="en-US" dirty="0" smtClean="0">
                <a:solidFill>
                  <a:srgbClr val="AF007C"/>
                </a:solidFill>
              </a:rPr>
              <a:t>服务水平</a:t>
            </a:r>
            <a:r>
              <a:rPr lang="zh-CN" altLang="en-US" dirty="0" smtClean="0"/>
              <a:t>需求：从下单到送达的时间越来越短</a:t>
            </a:r>
            <a:endParaRPr lang="it-IT" dirty="0" smtClean="0"/>
          </a:p>
          <a:p>
            <a:pPr>
              <a:buClr>
                <a:srgbClr val="AF007C"/>
              </a:buClr>
            </a:pPr>
            <a:endParaRPr lang="it-IT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FIVES Intralogistics - China e-commerce - 19th Nov 2015</a:t>
            </a:r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70 years of </a:t>
            </a:r>
            <a:r>
              <a:rPr lang="en-US" dirty="0" smtClean="0"/>
              <a:t>successes </a:t>
            </a:r>
            <a:br>
              <a:rPr lang="en-US" dirty="0" smtClean="0"/>
            </a:br>
            <a:r>
              <a:rPr lang="en-US" dirty="0" smtClean="0"/>
              <a:t>70</a:t>
            </a:r>
            <a:r>
              <a:rPr lang="zh-CN" altLang="en-US" dirty="0" smtClean="0"/>
              <a:t>多年的成就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FIVES Intralogistics - China e-commerce - 19th Nov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88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Major customers in </a:t>
            </a:r>
            <a:r>
              <a:rPr lang="en-US" dirty="0" smtClean="0"/>
              <a:t>Distribution </a:t>
            </a:r>
            <a:r>
              <a:rPr lang="zh-CN" altLang="en-US" dirty="0" smtClean="0"/>
              <a:t>配送市场主要客户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063" y="2203265"/>
            <a:ext cx="1956391" cy="51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1646" y="5645151"/>
            <a:ext cx="1403830" cy="6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444" y="5837165"/>
            <a:ext cx="2093913" cy="30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6378" y="3101458"/>
            <a:ext cx="11144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363" y="3403416"/>
            <a:ext cx="9334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4923" y="2197191"/>
            <a:ext cx="1524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625" y="2297999"/>
            <a:ext cx="1971675" cy="48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logo_gsk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2" t="14464" r="10438" b="13384"/>
          <a:stretch>
            <a:fillRect/>
          </a:stretch>
        </p:blipFill>
        <p:spPr bwMode="auto">
          <a:xfrm>
            <a:off x="2466975" y="4829175"/>
            <a:ext cx="14287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202" y="4049735"/>
            <a:ext cx="1897793" cy="51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801" y="2361314"/>
            <a:ext cx="12001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0691" y="3038752"/>
            <a:ext cx="762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5332413"/>
            <a:ext cx="12842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0820" y="4145317"/>
            <a:ext cx="895018" cy="89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71950" y="4657208"/>
            <a:ext cx="1095375" cy="743467"/>
          </a:xfrm>
          <a:prstGeom prst="rect">
            <a:avLst/>
          </a:prstGeom>
        </p:spPr>
      </p:pic>
      <p:pic>
        <p:nvPicPr>
          <p:cNvPr id="29" name="Picture 1149" descr="logo jules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3138" y="1604953"/>
            <a:ext cx="679973" cy="18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5" descr="Amazon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93466" y="4301175"/>
            <a:ext cx="1230116" cy="251633"/>
          </a:xfrm>
          <a:prstGeom prst="rect">
            <a:avLst/>
          </a:prstGeom>
          <a:noFill/>
        </p:spPr>
      </p:pic>
      <p:pic>
        <p:nvPicPr>
          <p:cNvPr id="37" name="Picture 34" descr="ucob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69903" y="3220979"/>
            <a:ext cx="1849422" cy="57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7" descr="logo godo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803" y="1595321"/>
            <a:ext cx="1026648" cy="22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logo safilo.jp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447" y="1577655"/>
            <a:ext cx="553196" cy="251633"/>
          </a:xfrm>
          <a:prstGeom prst="rect">
            <a:avLst/>
          </a:prstGeom>
        </p:spPr>
      </p:pic>
      <p:pic>
        <p:nvPicPr>
          <p:cNvPr id="41" name="Picture 40" descr="c-Log.jp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29753" y="1502253"/>
            <a:ext cx="887067" cy="408904"/>
          </a:xfrm>
          <a:prstGeom prst="rect">
            <a:avLst/>
          </a:prstGeom>
        </p:spPr>
      </p:pic>
      <p:pic>
        <p:nvPicPr>
          <p:cNvPr id="42" name="Image 53" descr="yamato_logo.gif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880" b="12986"/>
          <a:stretch>
            <a:fillRect/>
          </a:stretch>
        </p:blipFill>
        <p:spPr bwMode="auto">
          <a:xfrm>
            <a:off x="2537231" y="5810250"/>
            <a:ext cx="136048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 descr="Somfy.jpg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446" y="5936135"/>
            <a:ext cx="829179" cy="216000"/>
          </a:xfrm>
          <a:prstGeom prst="rect">
            <a:avLst/>
          </a:prstGeom>
        </p:spPr>
      </p:pic>
      <p:pic>
        <p:nvPicPr>
          <p:cNvPr id="58" name="Picture 57" descr="Maximo.png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128" y="4696492"/>
            <a:ext cx="896648" cy="755072"/>
          </a:xfrm>
          <a:prstGeom prst="rect">
            <a:avLst/>
          </a:prstGeom>
        </p:spPr>
      </p:pic>
      <p:pic>
        <p:nvPicPr>
          <p:cNvPr id="62" name="Picture 61" descr="Materiel.net.png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278" b="41111"/>
          <a:stretch>
            <a:fillRect/>
          </a:stretch>
        </p:blipFill>
        <p:spPr>
          <a:xfrm>
            <a:off x="5469579" y="3325998"/>
            <a:ext cx="1884097" cy="350652"/>
          </a:xfrm>
          <a:prstGeom prst="rect">
            <a:avLst/>
          </a:prstGeom>
        </p:spPr>
      </p:pic>
      <p:pic>
        <p:nvPicPr>
          <p:cNvPr id="66" name="Picture 65" descr="Polo Ralph-Lauren.png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822" y="2382082"/>
            <a:ext cx="1223807" cy="288000"/>
          </a:xfrm>
          <a:prstGeom prst="rect">
            <a:avLst/>
          </a:prstGeom>
        </p:spPr>
      </p:pic>
      <p:pic>
        <p:nvPicPr>
          <p:cNvPr id="70" name="Picture 69" descr="Calvin Klein jeans.jpg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167" y="4073156"/>
            <a:ext cx="459858" cy="459858"/>
          </a:xfrm>
          <a:prstGeom prst="rect">
            <a:avLst/>
          </a:prstGeom>
        </p:spPr>
      </p:pic>
      <p:pic>
        <p:nvPicPr>
          <p:cNvPr id="74" name="Picture 73" descr="Otto.jpg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611" y="1587600"/>
            <a:ext cx="698618" cy="252000"/>
          </a:xfrm>
          <a:prstGeom prst="rect">
            <a:avLst/>
          </a:prstGeom>
        </p:spPr>
      </p:pic>
      <p:pic>
        <p:nvPicPr>
          <p:cNvPr id="78" name="Picture 77" descr="Mango.png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34" y="1587462"/>
            <a:ext cx="1225913" cy="241338"/>
          </a:xfrm>
          <a:prstGeom prst="rect">
            <a:avLst/>
          </a:prstGeom>
        </p:spPr>
      </p:pic>
      <p:pic>
        <p:nvPicPr>
          <p:cNvPr id="82" name="Picture 81" descr="Mayoral.jpg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148" y="1436304"/>
            <a:ext cx="653975" cy="360000"/>
          </a:xfrm>
          <a:prstGeom prst="rect">
            <a:avLst/>
          </a:prstGeom>
        </p:spPr>
      </p:pic>
      <p:pic>
        <p:nvPicPr>
          <p:cNvPr id="86" name="Picture 102" descr="logo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1810" y="4175882"/>
            <a:ext cx="1118490" cy="445570"/>
          </a:xfrm>
          <a:prstGeom prst="rect">
            <a:avLst/>
          </a:prstGeom>
          <a:noFill/>
        </p:spPr>
      </p:pic>
      <p:pic>
        <p:nvPicPr>
          <p:cNvPr id="87" name="Picture 24" descr="logo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47" y="4914136"/>
            <a:ext cx="729073" cy="54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90" descr="logo 3Si.bmp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700" y="4783873"/>
            <a:ext cx="739700" cy="684906"/>
          </a:xfrm>
          <a:prstGeom prst="rect">
            <a:avLst/>
          </a:prstGeom>
        </p:spPr>
      </p:pic>
      <p:pic>
        <p:nvPicPr>
          <p:cNvPr id="96" name="Picture 74" descr="Haband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8574" y="4180835"/>
            <a:ext cx="821052" cy="432000"/>
          </a:xfrm>
          <a:prstGeom prst="rect">
            <a:avLst/>
          </a:prstGeom>
          <a:noFill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FIVES Intralogistics - China e-commerce - 19th Nov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99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Major customers in </a:t>
            </a:r>
            <a:r>
              <a:rPr lang="en-US" dirty="0" smtClean="0"/>
              <a:t>Courier </a:t>
            </a:r>
            <a:r>
              <a:rPr lang="zh-CN" altLang="en-US" dirty="0" smtClean="0"/>
              <a:t>快递行业主要客户</a:t>
            </a:r>
            <a:endParaRPr lang="en-US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153" y="4692465"/>
            <a:ext cx="167163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71" y="1369109"/>
            <a:ext cx="1394788" cy="53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9" descr="DHL su sfondo gial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0917" y="2376785"/>
            <a:ext cx="1555668" cy="37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1" descr="U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0239" y="2052012"/>
            <a:ext cx="837193" cy="828759"/>
          </a:xfrm>
          <a:prstGeom prst="rect">
            <a:avLst/>
          </a:prstGeom>
          <a:noFill/>
        </p:spPr>
      </p:pic>
      <p:pic>
        <p:nvPicPr>
          <p:cNvPr id="17" name="Picture 2" descr="C:\Documents and Settings\wm0365\My Documents\ｴﾝｼﾞﾆｱﾘﾝｸﾞ\客先別\ヤマト運輸\標準\ヤマト運輸ロゴ.t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652" y="3410561"/>
            <a:ext cx="1297495" cy="74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fedex_ground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729"/>
          <a:stretch>
            <a:fillRect/>
          </a:stretch>
        </p:blipFill>
        <p:spPr bwMode="auto">
          <a:xfrm>
            <a:off x="4094931" y="2324498"/>
            <a:ext cx="1572236" cy="583507"/>
          </a:xfrm>
          <a:prstGeom prst="rect">
            <a:avLst/>
          </a:prstGeom>
          <a:noFill/>
        </p:spPr>
      </p:pic>
      <p:pic>
        <p:nvPicPr>
          <p:cNvPr id="19" name="Picture 28" descr="FedEx_Express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153"/>
          <a:stretch>
            <a:fillRect/>
          </a:stretch>
        </p:blipFill>
        <p:spPr bwMode="auto">
          <a:xfrm>
            <a:off x="2431269" y="2418304"/>
            <a:ext cx="1481531" cy="566016"/>
          </a:xfrm>
          <a:prstGeom prst="rect">
            <a:avLst/>
          </a:prstGeom>
          <a:noFill/>
        </p:spPr>
      </p:pic>
      <p:pic>
        <p:nvPicPr>
          <p:cNvPr id="20" name="Picture 2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550" y="2397040"/>
            <a:ext cx="1651216" cy="5872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1" name="Picture 20" descr="mnglogo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165" y="3349186"/>
            <a:ext cx="897327" cy="1071905"/>
          </a:xfrm>
          <a:prstGeom prst="rect">
            <a:avLst/>
          </a:prstGeom>
        </p:spPr>
      </p:pic>
      <p:pic>
        <p:nvPicPr>
          <p:cNvPr id="24" name="Image 23" descr="tollipec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260" y="3439634"/>
            <a:ext cx="1458432" cy="729216"/>
          </a:xfrm>
          <a:prstGeom prst="rect">
            <a:avLst/>
          </a:prstGeom>
        </p:spPr>
      </p:pic>
      <p:pic>
        <p:nvPicPr>
          <p:cNvPr id="25" name="Image 24" descr="purolatologo_7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66" y="4476094"/>
            <a:ext cx="2679072" cy="750140"/>
          </a:xfrm>
          <a:prstGeom prst="rect">
            <a:avLst/>
          </a:prstGeom>
        </p:spPr>
      </p:pic>
      <p:pic>
        <p:nvPicPr>
          <p:cNvPr id="26" name="Image 25" descr="Canpar_logo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11" y="1383929"/>
            <a:ext cx="1959267" cy="477079"/>
          </a:xfrm>
          <a:prstGeom prst="rect">
            <a:avLst/>
          </a:prstGeom>
        </p:spPr>
      </p:pic>
      <p:pic>
        <p:nvPicPr>
          <p:cNvPr id="27" name="Image 26" descr="logo-chronopost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10762" y="4358396"/>
            <a:ext cx="2315207" cy="788585"/>
          </a:xfrm>
          <a:prstGeom prst="rect">
            <a:avLst/>
          </a:prstGeom>
        </p:spPr>
      </p:pic>
      <p:pic>
        <p:nvPicPr>
          <p:cNvPr id="28" name="Image 27" descr="Logo_EXAPAQ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8091" y="3157871"/>
            <a:ext cx="612112" cy="1086907"/>
          </a:xfrm>
          <a:prstGeom prst="rect">
            <a:avLst/>
          </a:prstGeom>
        </p:spPr>
      </p:pic>
      <p:pic>
        <p:nvPicPr>
          <p:cNvPr id="29" name="Image 28" descr="express_sodexi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785" y="5373187"/>
            <a:ext cx="1810389" cy="619828"/>
          </a:xfrm>
          <a:prstGeom prst="rect">
            <a:avLst/>
          </a:prstGeom>
        </p:spPr>
      </p:pic>
      <p:pic>
        <p:nvPicPr>
          <p:cNvPr id="30" name="Image 29" descr="sans-titre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557" y="5581888"/>
            <a:ext cx="2691255" cy="454304"/>
          </a:xfrm>
          <a:prstGeom prst="rect">
            <a:avLst/>
          </a:prstGeom>
        </p:spPr>
      </p:pic>
      <p:pic>
        <p:nvPicPr>
          <p:cNvPr id="31" name="Image 39" descr="ttl_sagawa-logo.gif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9849" y="3491388"/>
            <a:ext cx="1541721" cy="6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 descr="Fukuyama Transporting Co | Logistics Company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135829" y="1336750"/>
            <a:ext cx="19351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 33" descr="Korea_Express.pn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38" y="5322127"/>
            <a:ext cx="2383465" cy="738874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FIVES Intralogistics - China e-commerce - 19th Nov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99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Major customers in </a:t>
            </a:r>
            <a:r>
              <a:rPr lang="en-US" dirty="0" smtClean="0"/>
              <a:t>Postal </a:t>
            </a:r>
            <a:r>
              <a:rPr lang="zh-CN" altLang="en-US" dirty="0" smtClean="0"/>
              <a:t>邮政行业主要客户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616" y="1420842"/>
            <a:ext cx="2705934" cy="78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8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8098" y="3593294"/>
            <a:ext cx="2205277" cy="80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1" descr="usp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58212" y="2528985"/>
            <a:ext cx="2206299" cy="661890"/>
          </a:xfrm>
          <a:prstGeom prst="rect">
            <a:avLst/>
          </a:prstGeom>
          <a:noFill/>
        </p:spPr>
      </p:pic>
      <p:pic>
        <p:nvPicPr>
          <p:cNvPr id="12" name="Picture 11" descr="Posten Meddelande.tif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8235" y="1318437"/>
            <a:ext cx="1059750" cy="946297"/>
          </a:xfrm>
          <a:prstGeom prst="rect">
            <a:avLst/>
          </a:prstGeom>
        </p:spPr>
      </p:pic>
      <p:pic>
        <p:nvPicPr>
          <p:cNvPr id="13" name="Picture 12" descr="Correos Logo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05" y="2519406"/>
            <a:ext cx="1486882" cy="656863"/>
          </a:xfrm>
          <a:prstGeom prst="rect">
            <a:avLst/>
          </a:prstGeom>
        </p:spPr>
      </p:pic>
      <p:pic>
        <p:nvPicPr>
          <p:cNvPr id="14" name="Picture 13" descr="dp-dhl_logo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86822" y="2506353"/>
            <a:ext cx="3216031" cy="640884"/>
          </a:xfrm>
          <a:prstGeom prst="rect">
            <a:avLst/>
          </a:prstGeom>
        </p:spPr>
      </p:pic>
      <p:pic>
        <p:nvPicPr>
          <p:cNvPr id="17" name="Image 16" descr="China_Post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15" y="3581624"/>
            <a:ext cx="2972242" cy="880130"/>
          </a:xfrm>
          <a:prstGeom prst="rect">
            <a:avLst/>
          </a:prstGeom>
        </p:spPr>
      </p:pic>
      <p:pic>
        <p:nvPicPr>
          <p:cNvPr id="18" name="Image 17" descr="Greek_Post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743" y="1331930"/>
            <a:ext cx="1563011" cy="961854"/>
          </a:xfrm>
          <a:prstGeom prst="rect">
            <a:avLst/>
          </a:prstGeom>
        </p:spPr>
      </p:pic>
      <p:pic>
        <p:nvPicPr>
          <p:cNvPr id="19" name="Image 18" descr="Italian_Post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010" y="3496340"/>
            <a:ext cx="942754" cy="942754"/>
          </a:xfrm>
          <a:prstGeom prst="rect">
            <a:avLst/>
          </a:prstGeom>
        </p:spPr>
      </p:pic>
      <p:pic>
        <p:nvPicPr>
          <p:cNvPr id="20" name="Image 19" descr="Japan_Post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4" y="4844796"/>
            <a:ext cx="2381700" cy="1079990"/>
          </a:xfrm>
          <a:prstGeom prst="rect">
            <a:avLst/>
          </a:prstGeom>
        </p:spPr>
      </p:pic>
      <p:pic>
        <p:nvPicPr>
          <p:cNvPr id="22" name="Image 21" descr="Russian_Post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37" y="4872920"/>
            <a:ext cx="2068037" cy="1042635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55380" y="4976037"/>
            <a:ext cx="3046126" cy="680484"/>
          </a:xfrm>
          <a:prstGeom prst="rect">
            <a:avLst/>
          </a:prstGeom>
          <a:noFill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FIVES Intralogistics - China e-commerce - 19th Nov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99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FIVES Intralogistics - China e-commerce - 19th Nov 2015</a:t>
            </a:r>
            <a:endParaRPr lang="en-GB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64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smtClean="0"/>
              <a:t>The smart logistic </a:t>
            </a:r>
            <a:r>
              <a:rPr lang="it-IT" dirty="0" smtClean="0"/>
              <a:t>center</a:t>
            </a:r>
            <a:r>
              <a:rPr lang="zh-CN" altLang="en-US" dirty="0"/>
              <a:t>智能物流中心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 impacts on the </a:t>
            </a:r>
            <a:r>
              <a:rPr lang="it-IT" dirty="0" smtClean="0">
                <a:solidFill>
                  <a:srgbClr val="AF007C"/>
                </a:solidFill>
              </a:rPr>
              <a:t>LOGISTIC CENTER</a:t>
            </a:r>
            <a:r>
              <a:rPr lang="it-IT" dirty="0" smtClean="0"/>
              <a:t>:</a:t>
            </a:r>
          </a:p>
          <a:p>
            <a:r>
              <a:rPr lang="zh-CN" altLang="en-US" dirty="0" smtClean="0"/>
              <a:t>对</a:t>
            </a:r>
            <a:r>
              <a:rPr lang="zh-CN" altLang="en-US" dirty="0" smtClean="0">
                <a:solidFill>
                  <a:srgbClr val="AF007C"/>
                </a:solidFill>
              </a:rPr>
              <a:t>物流处理中心</a:t>
            </a:r>
            <a:r>
              <a:rPr lang="zh-CN" altLang="en-US" dirty="0" smtClean="0"/>
              <a:t>的影响：</a:t>
            </a:r>
            <a:endParaRPr lang="it-IT" dirty="0" smtClean="0"/>
          </a:p>
          <a:p>
            <a:pPr>
              <a:buClr>
                <a:srgbClr val="AF007C"/>
              </a:buClr>
              <a:buFont typeface="Wingdings" pitchFamily="2" charset="2"/>
              <a:buChar char="Ø"/>
            </a:pPr>
            <a:endParaRPr lang="it-IT" dirty="0" smtClean="0"/>
          </a:p>
          <a:p>
            <a:pPr>
              <a:buClr>
                <a:srgbClr val="AF007C"/>
              </a:buClr>
              <a:buFont typeface="Wingdings" pitchFamily="2" charset="2"/>
              <a:buChar char="Ø"/>
            </a:pPr>
            <a:r>
              <a:rPr lang="it-IT" dirty="0" smtClean="0"/>
              <a:t> More orders/shipments to be handled in </a:t>
            </a:r>
            <a:r>
              <a:rPr lang="it-IT" dirty="0" smtClean="0">
                <a:solidFill>
                  <a:srgbClr val="AF007C"/>
                </a:solidFill>
              </a:rPr>
              <a:t>less space </a:t>
            </a:r>
            <a:r>
              <a:rPr lang="it-IT" dirty="0" smtClean="0"/>
              <a:t>– space will be more expensive and difficult to obtain in crowded </a:t>
            </a:r>
            <a:r>
              <a:rPr lang="it-IT" dirty="0" smtClean="0"/>
              <a:t>cities</a:t>
            </a:r>
          </a:p>
          <a:p>
            <a:pPr>
              <a:buClr>
                <a:srgbClr val="AF007C"/>
              </a:buClr>
            </a:pPr>
            <a:r>
              <a:rPr lang="it-IT" dirty="0"/>
              <a:t> </a:t>
            </a:r>
            <a:r>
              <a:rPr lang="it-IT" dirty="0" smtClean="0"/>
              <a:t>   </a:t>
            </a:r>
            <a:r>
              <a:rPr lang="zh-CN" altLang="en-US" dirty="0" smtClean="0">
                <a:solidFill>
                  <a:srgbClr val="AF007C"/>
                </a:solidFill>
              </a:rPr>
              <a:t>有限空间</a:t>
            </a:r>
            <a:r>
              <a:rPr lang="zh-CN" altLang="en-US" dirty="0" smtClean="0"/>
              <a:t>内需要处理越来越多的订单</a:t>
            </a:r>
            <a:r>
              <a:rPr lang="en-US" altLang="zh-CN" dirty="0" smtClean="0"/>
              <a:t>/</a:t>
            </a:r>
            <a:r>
              <a:rPr lang="zh-CN" altLang="en-US" dirty="0" smtClean="0"/>
              <a:t>出货</a:t>
            </a:r>
            <a:r>
              <a:rPr lang="en-US" altLang="zh-CN" dirty="0" smtClean="0"/>
              <a:t>- </a:t>
            </a:r>
            <a:r>
              <a:rPr lang="zh-CN" altLang="en-US" dirty="0" smtClean="0"/>
              <a:t>场地成本升高，在大城市很难获取足够空间</a:t>
            </a:r>
            <a:endParaRPr lang="it-IT" dirty="0" smtClean="0"/>
          </a:p>
          <a:p>
            <a:pPr>
              <a:buClr>
                <a:srgbClr val="AF007C"/>
              </a:buClr>
              <a:buFont typeface="Wingdings" pitchFamily="2" charset="2"/>
              <a:buChar char="Ø"/>
            </a:pPr>
            <a:r>
              <a:rPr lang="it-IT" dirty="0" smtClean="0"/>
              <a:t> The </a:t>
            </a:r>
            <a:r>
              <a:rPr lang="it-IT" dirty="0" smtClean="0">
                <a:solidFill>
                  <a:srgbClr val="AF007C"/>
                </a:solidFill>
              </a:rPr>
              <a:t>performances</a:t>
            </a:r>
            <a:r>
              <a:rPr lang="it-IT" dirty="0" smtClean="0"/>
              <a:t> will be pushed to higher values: more throughput, more accuracy, less tolerance to </a:t>
            </a:r>
            <a:r>
              <a:rPr lang="it-IT" dirty="0" smtClean="0"/>
              <a:t>interruptions</a:t>
            </a:r>
            <a:endParaRPr lang="it-IT" dirty="0"/>
          </a:p>
          <a:p>
            <a:pPr>
              <a:buClr>
                <a:srgbClr val="AF007C"/>
              </a:buClr>
            </a:pPr>
            <a:r>
              <a:rPr lang="it-IT" dirty="0" smtClean="0"/>
              <a:t> </a:t>
            </a:r>
            <a:r>
              <a:rPr lang="it-IT" dirty="0" smtClean="0"/>
              <a:t>   </a:t>
            </a:r>
            <a:r>
              <a:rPr lang="zh-CN" altLang="en-US" dirty="0" smtClean="0"/>
              <a:t>对</a:t>
            </a:r>
            <a:r>
              <a:rPr lang="zh-CN" altLang="en-US" dirty="0" smtClean="0">
                <a:solidFill>
                  <a:srgbClr val="AF007C"/>
                </a:solidFill>
              </a:rPr>
              <a:t>系统处理能力</a:t>
            </a:r>
            <a:r>
              <a:rPr lang="zh-CN" altLang="en-US" dirty="0" smtClean="0"/>
              <a:t>要求越来越高：更高的处理量，处理更精确，系统干预越来越少</a:t>
            </a:r>
            <a:endParaRPr lang="it-IT" dirty="0" smtClean="0"/>
          </a:p>
          <a:p>
            <a:pPr>
              <a:buClr>
                <a:srgbClr val="AF007C"/>
              </a:buClr>
              <a:buFont typeface="Wingdings" pitchFamily="2" charset="2"/>
              <a:buChar char="Ø"/>
            </a:pPr>
            <a:r>
              <a:rPr lang="it-IT" dirty="0" smtClean="0"/>
              <a:t> In the highly density populated areas the “</a:t>
            </a:r>
            <a:r>
              <a:rPr lang="it-IT" dirty="0" smtClean="0">
                <a:solidFill>
                  <a:srgbClr val="AF007C"/>
                </a:solidFill>
              </a:rPr>
              <a:t>zero emission</a:t>
            </a:r>
            <a:r>
              <a:rPr lang="it-IT" dirty="0" smtClean="0"/>
              <a:t>” will become a </a:t>
            </a:r>
            <a:r>
              <a:rPr lang="it-IT" dirty="0" smtClean="0"/>
              <a:t>must</a:t>
            </a:r>
          </a:p>
          <a:p>
            <a:pPr>
              <a:buClr>
                <a:srgbClr val="AF007C"/>
              </a:buClr>
            </a:pPr>
            <a:r>
              <a:rPr lang="it-IT" dirty="0"/>
              <a:t> </a:t>
            </a:r>
            <a:r>
              <a:rPr lang="it-IT" dirty="0" smtClean="0"/>
              <a:t>   </a:t>
            </a:r>
            <a:r>
              <a:rPr lang="zh-CN" altLang="en-US" dirty="0" smtClean="0"/>
              <a:t>对于人口密集地区，必须做到“</a:t>
            </a:r>
            <a:r>
              <a:rPr lang="zh-CN" altLang="en-US" dirty="0" smtClean="0">
                <a:solidFill>
                  <a:srgbClr val="AF007C"/>
                </a:solidFill>
              </a:rPr>
              <a:t>零排放</a:t>
            </a:r>
            <a:r>
              <a:rPr lang="zh-CN" altLang="en-US" dirty="0" smtClean="0"/>
              <a:t>”</a:t>
            </a:r>
            <a:endParaRPr lang="it-IT" dirty="0" smtClean="0"/>
          </a:p>
          <a:p>
            <a:pPr>
              <a:buClr>
                <a:srgbClr val="AF007C"/>
              </a:buClr>
            </a:pPr>
            <a:endParaRPr lang="it-IT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FIVES Intralogistics - China e-commerce - 19th Nov 2015</a:t>
            </a: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smtClean="0"/>
              <a:t>The smart logistic </a:t>
            </a:r>
            <a:r>
              <a:rPr lang="it-IT" dirty="0" smtClean="0"/>
              <a:t>center</a:t>
            </a:r>
            <a:r>
              <a:rPr lang="zh-CN" altLang="en-US" dirty="0"/>
              <a:t>智能物流中心</a:t>
            </a:r>
            <a:endParaRPr lang="it-IT" altLang="zh-CN" dirty="0"/>
          </a:p>
          <a:p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108364"/>
            <a:ext cx="8328025" cy="5044786"/>
          </a:xfrm>
        </p:spPr>
        <p:txBody>
          <a:bodyPr/>
          <a:lstStyle/>
          <a:p>
            <a:r>
              <a:rPr lang="it-IT" dirty="0" smtClean="0"/>
              <a:t>What is </a:t>
            </a:r>
            <a:r>
              <a:rPr lang="it-IT" dirty="0" smtClean="0">
                <a:solidFill>
                  <a:srgbClr val="AF007C"/>
                </a:solidFill>
              </a:rPr>
              <a:t>FIVES OFFER </a:t>
            </a:r>
            <a:r>
              <a:rPr lang="it-IT" dirty="0" smtClean="0"/>
              <a:t>to respond to these needs</a:t>
            </a:r>
            <a:r>
              <a:rPr lang="it-IT" dirty="0" smtClean="0"/>
              <a:t>?</a:t>
            </a:r>
          </a:p>
          <a:p>
            <a:r>
              <a:rPr lang="zh-CN" altLang="en-US" dirty="0" smtClean="0"/>
              <a:t>对于上述需求，</a:t>
            </a:r>
            <a:r>
              <a:rPr lang="zh-CN" altLang="en-US" dirty="0" smtClean="0">
                <a:solidFill>
                  <a:srgbClr val="AF007C"/>
                </a:solidFill>
              </a:rPr>
              <a:t>法孚</a:t>
            </a:r>
            <a:r>
              <a:rPr lang="zh-CN" altLang="en-US" dirty="0" smtClean="0"/>
              <a:t>能够做些什么呢？</a:t>
            </a:r>
            <a:endParaRPr lang="it-IT" dirty="0" smtClean="0"/>
          </a:p>
          <a:p>
            <a:pPr>
              <a:buClr>
                <a:srgbClr val="AF007C"/>
              </a:buClr>
              <a:buFont typeface="Wingdings" pitchFamily="2" charset="2"/>
              <a:buChar char="Ø"/>
            </a:pPr>
            <a:r>
              <a:rPr lang="it-IT" dirty="0" smtClean="0"/>
              <a:t> The </a:t>
            </a:r>
            <a:r>
              <a:rPr lang="it-IT" dirty="0" smtClean="0">
                <a:solidFill>
                  <a:srgbClr val="AF007C"/>
                </a:solidFill>
              </a:rPr>
              <a:t>most advanced technological solutions </a:t>
            </a:r>
            <a:r>
              <a:rPr lang="it-IT" dirty="0" smtClean="0"/>
              <a:t>based on </a:t>
            </a:r>
            <a:r>
              <a:rPr lang="it-IT" dirty="0" smtClean="0">
                <a:solidFill>
                  <a:srgbClr val="AF007C"/>
                </a:solidFill>
              </a:rPr>
              <a:t>state of the art </a:t>
            </a:r>
            <a:r>
              <a:rPr lang="it-IT" dirty="0" smtClean="0"/>
              <a:t>own products – in particular the GENI-belt cross belt </a:t>
            </a:r>
            <a:r>
              <a:rPr lang="it-IT" dirty="0" smtClean="0"/>
              <a:t>sorter</a:t>
            </a:r>
          </a:p>
          <a:p>
            <a:pPr>
              <a:buClr>
                <a:srgbClr val="AF007C"/>
              </a:buClr>
            </a:pPr>
            <a:r>
              <a:rPr lang="it-IT" dirty="0"/>
              <a:t> </a:t>
            </a:r>
            <a:r>
              <a:rPr lang="it-IT" dirty="0" smtClean="0"/>
              <a:t>   </a:t>
            </a:r>
            <a:r>
              <a:rPr lang="zh-CN" altLang="en-US" dirty="0" smtClean="0"/>
              <a:t>基于</a:t>
            </a:r>
            <a:r>
              <a:rPr lang="zh-CN" altLang="en-US" dirty="0" smtClean="0">
                <a:solidFill>
                  <a:srgbClr val="AF007C"/>
                </a:solidFill>
              </a:rPr>
              <a:t>自主研发</a:t>
            </a:r>
            <a:r>
              <a:rPr lang="zh-CN" altLang="en-US" dirty="0" smtClean="0"/>
              <a:t>的</a:t>
            </a:r>
            <a:r>
              <a:rPr lang="zh-CN" altLang="en-US" dirty="0" smtClean="0">
                <a:solidFill>
                  <a:srgbClr val="AF007C"/>
                </a:solidFill>
              </a:rPr>
              <a:t>最先进的技术方案</a:t>
            </a:r>
            <a:r>
              <a:rPr lang="en-US" altLang="zh-CN" dirty="0" smtClean="0"/>
              <a:t>- </a:t>
            </a:r>
            <a:r>
              <a:rPr lang="zh-CN" altLang="en-US" dirty="0" smtClean="0"/>
              <a:t>特别是交叉带分拣机</a:t>
            </a:r>
            <a:r>
              <a:rPr lang="it-IT" altLang="zh-CN" dirty="0" smtClean="0"/>
              <a:t>GENI-belt</a:t>
            </a:r>
            <a:endParaRPr lang="it-IT" dirty="0" smtClean="0"/>
          </a:p>
          <a:p>
            <a:pPr>
              <a:buClr>
                <a:srgbClr val="AF007C"/>
              </a:buClr>
              <a:buFont typeface="Wingdings" pitchFamily="2" charset="2"/>
              <a:buChar char="Ø"/>
            </a:pPr>
            <a:r>
              <a:rPr lang="it-IT" dirty="0" smtClean="0"/>
              <a:t> </a:t>
            </a:r>
            <a:r>
              <a:rPr lang="it-IT" dirty="0" smtClean="0">
                <a:solidFill>
                  <a:srgbClr val="AF007C"/>
                </a:solidFill>
              </a:rPr>
              <a:t>Ultimate performances</a:t>
            </a:r>
            <a:r>
              <a:rPr lang="it-IT" dirty="0" smtClean="0"/>
              <a:t>, designed, proven and tested in several severe applications worldwide. </a:t>
            </a:r>
            <a:endParaRPr lang="it-IT" dirty="0" smtClean="0"/>
          </a:p>
          <a:p>
            <a:pPr>
              <a:buClr>
                <a:srgbClr val="AF007C"/>
              </a:buClr>
            </a:pPr>
            <a:r>
              <a:rPr lang="it-IT" dirty="0"/>
              <a:t> </a:t>
            </a:r>
            <a:r>
              <a:rPr lang="it-IT" dirty="0" smtClean="0"/>
              <a:t>   </a:t>
            </a:r>
            <a:r>
              <a:rPr lang="zh-CN" altLang="en-US" dirty="0" smtClean="0">
                <a:solidFill>
                  <a:srgbClr val="AF007C"/>
                </a:solidFill>
              </a:rPr>
              <a:t>最优处理能力</a:t>
            </a:r>
            <a:r>
              <a:rPr lang="zh-CN" altLang="en-US" dirty="0" smtClean="0"/>
              <a:t>，在全球范围内的多个应用行业得到了验证。</a:t>
            </a:r>
            <a:endParaRPr lang="it-IT" dirty="0" smtClean="0"/>
          </a:p>
          <a:p>
            <a:pPr>
              <a:buClr>
                <a:srgbClr val="AF007C"/>
              </a:buClr>
              <a:buFont typeface="Wingdings" pitchFamily="2" charset="2"/>
              <a:buChar char="Ø"/>
            </a:pPr>
            <a:r>
              <a:rPr lang="it-IT" dirty="0" smtClean="0"/>
              <a:t> A solid tradition in </a:t>
            </a:r>
            <a:r>
              <a:rPr lang="it-IT" dirty="0" smtClean="0">
                <a:solidFill>
                  <a:srgbClr val="AF007C"/>
                </a:solidFill>
              </a:rPr>
              <a:t>sustainable innovation</a:t>
            </a:r>
            <a:r>
              <a:rPr lang="it-IT" dirty="0" smtClean="0"/>
              <a:t>, recently confirmed by the </a:t>
            </a:r>
            <a:r>
              <a:rPr lang="it-IT" dirty="0" smtClean="0">
                <a:solidFill>
                  <a:srgbClr val="AF007C"/>
                </a:solidFill>
              </a:rPr>
              <a:t>ENGINEERED SUSTAINABILITY</a:t>
            </a:r>
            <a:r>
              <a:rPr lang="it-IT" dirty="0" smtClean="0"/>
              <a:t> recognition given to the </a:t>
            </a:r>
            <a:r>
              <a:rPr lang="it-IT" dirty="0" smtClean="0"/>
              <a:t>GENI-belt</a:t>
            </a:r>
          </a:p>
          <a:p>
            <a:pPr>
              <a:buClr>
                <a:srgbClr val="AF007C"/>
              </a:buClr>
            </a:pPr>
            <a:r>
              <a:rPr lang="it-IT" dirty="0"/>
              <a:t> </a:t>
            </a:r>
            <a:r>
              <a:rPr lang="it-IT" dirty="0" smtClean="0"/>
              <a:t>  </a:t>
            </a:r>
            <a:r>
              <a:rPr lang="zh-CN" altLang="en-US" dirty="0" smtClean="0"/>
              <a:t>一贯保持</a:t>
            </a:r>
            <a:r>
              <a:rPr lang="zh-CN" altLang="en-US" dirty="0" smtClean="0">
                <a:solidFill>
                  <a:srgbClr val="AF007C"/>
                </a:solidFill>
              </a:rPr>
              <a:t>持续创新</a:t>
            </a:r>
            <a:r>
              <a:rPr lang="zh-CN" altLang="en-US" dirty="0" smtClean="0"/>
              <a:t>方针，最近</a:t>
            </a:r>
            <a:r>
              <a:rPr lang="it-IT" altLang="zh-CN" dirty="0" smtClean="0"/>
              <a:t>GENI-belt</a:t>
            </a:r>
            <a:r>
              <a:rPr lang="zh-CN" altLang="en-US" dirty="0" smtClean="0"/>
              <a:t>获得了</a:t>
            </a:r>
            <a:r>
              <a:rPr lang="it-IT" altLang="zh-CN" dirty="0">
                <a:solidFill>
                  <a:srgbClr val="AF007C"/>
                </a:solidFill>
              </a:rPr>
              <a:t>ENGINEERED SUSTAINABILITY</a:t>
            </a:r>
            <a:r>
              <a:rPr lang="it-IT" altLang="zh-CN" dirty="0"/>
              <a:t> </a:t>
            </a:r>
            <a:r>
              <a:rPr lang="zh-CN" altLang="en-US" dirty="0" smtClean="0"/>
              <a:t>认证。</a:t>
            </a:r>
            <a:endParaRPr lang="it-IT" altLang="zh-CN" dirty="0" smtClean="0"/>
          </a:p>
          <a:p>
            <a:pPr marL="285750" indent="-285750">
              <a:buClr>
                <a:srgbClr val="AF007C"/>
              </a:buClr>
              <a:buFont typeface="Wingdings" pitchFamily="2" charset="2"/>
              <a:buChar char="Ø"/>
            </a:pPr>
            <a:r>
              <a:rPr lang="it-IT" altLang="zh-CN" dirty="0"/>
              <a:t>The attitude and the capacity to listen and to develop solutions as a real business </a:t>
            </a:r>
            <a:r>
              <a:rPr lang="it-IT" altLang="zh-CN" dirty="0" smtClean="0"/>
              <a:t>partner</a:t>
            </a:r>
          </a:p>
          <a:p>
            <a:pPr>
              <a:buClr>
                <a:srgbClr val="AF007C"/>
              </a:buClr>
            </a:pPr>
            <a:r>
              <a:rPr lang="it-IT" altLang="zh-CN" dirty="0"/>
              <a:t> </a:t>
            </a:r>
            <a:r>
              <a:rPr lang="it-IT" altLang="zh-CN" dirty="0" smtClean="0"/>
              <a:t>    </a:t>
            </a:r>
            <a:r>
              <a:rPr lang="zh-CN" altLang="en-US" dirty="0" smtClean="0"/>
              <a:t>作为一个真正的商业合作伙伴，倾听客户的声音，有能力为客户提供研发解决方案。</a:t>
            </a:r>
            <a:endParaRPr lang="it-IT" altLang="zh-CN" dirty="0"/>
          </a:p>
          <a:p>
            <a:pPr>
              <a:buClr>
                <a:srgbClr val="AF007C"/>
              </a:buClr>
            </a:pPr>
            <a:endParaRPr lang="it-IT" dirty="0" smtClean="0"/>
          </a:p>
          <a:p>
            <a:pPr>
              <a:buClr>
                <a:srgbClr val="AF007C"/>
              </a:buClr>
              <a:buFont typeface="Wingdings" pitchFamily="2" charset="2"/>
              <a:buChar char="Ø"/>
            </a:pPr>
            <a:endParaRPr lang="it-IT" dirty="0" smtClean="0"/>
          </a:p>
          <a:p>
            <a:pPr>
              <a:buClr>
                <a:srgbClr val="AF007C"/>
              </a:buClr>
            </a:pPr>
            <a:endParaRPr lang="it-IT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FIVES Intralogistics - China e-commerce - 19th Nov 2015</a:t>
            </a: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88443" y="4833939"/>
            <a:ext cx="8666632" cy="14220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Fives, an </a:t>
            </a:r>
            <a:r>
              <a:rPr lang="en-US" dirty="0" smtClean="0"/>
              <a:t>international industrial engineering </a:t>
            </a:r>
            <a:r>
              <a:rPr lang="en-US" dirty="0" smtClean="0"/>
              <a:t>Group</a:t>
            </a:r>
            <a:br>
              <a:rPr lang="en-US" dirty="0" smtClean="0"/>
            </a:br>
            <a:r>
              <a:rPr lang="zh-CN" altLang="en-US" dirty="0" smtClean="0"/>
              <a:t>法孚，</a:t>
            </a:r>
            <a:r>
              <a:rPr lang="zh-CN" altLang="en-US" dirty="0" smtClean="0"/>
              <a:t>是</a:t>
            </a:r>
            <a:r>
              <a:rPr lang="zh-CN" altLang="en-US" dirty="0"/>
              <a:t>一个国际化的工业工程集团</a:t>
            </a:r>
            <a:endParaRPr lang="fr-FR" altLang="zh-CN" dirty="0"/>
          </a:p>
          <a:p>
            <a:endParaRPr lang="en-US" dirty="0" smtClean="0"/>
          </a:p>
          <a:p>
            <a:endParaRPr lang="fr-FR" dirty="0"/>
          </a:p>
        </p:txBody>
      </p:sp>
      <p:grpSp>
        <p:nvGrpSpPr>
          <p:cNvPr id="5" name="Groupe 37"/>
          <p:cNvGrpSpPr>
            <a:grpSpLocks noChangeAspect="1"/>
          </p:cNvGrpSpPr>
          <p:nvPr/>
        </p:nvGrpSpPr>
        <p:grpSpPr>
          <a:xfrm>
            <a:off x="1167678" y="1302953"/>
            <a:ext cx="7293347" cy="2198060"/>
            <a:chOff x="4187868" y="4238743"/>
            <a:chExt cx="7346151" cy="2089599"/>
          </a:xfrm>
        </p:grpSpPr>
        <p:pic>
          <p:nvPicPr>
            <p:cNvPr id="6" name="Picture 3" descr="C:\Users\kbrondino\AppData\Local\Microsoft\Windows\Temporary Internet Files\Content.Outlook\196E9Z1T\LogoTagline_HD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868" y="4238743"/>
              <a:ext cx="2696796" cy="1255500"/>
            </a:xfrm>
            <a:prstGeom prst="rect">
              <a:avLst/>
            </a:prstGeom>
            <a:noFill/>
          </p:spPr>
        </p:pic>
        <p:sp>
          <p:nvSpPr>
            <p:cNvPr id="25" name="ZoneTexte 24"/>
            <p:cNvSpPr txBox="1"/>
            <p:nvPr/>
          </p:nvSpPr>
          <p:spPr>
            <a:xfrm>
              <a:off x="7273340" y="4265584"/>
              <a:ext cx="4260679" cy="2062758"/>
            </a:xfrm>
            <a:prstGeom prst="rect">
              <a:avLst/>
            </a:prstGeom>
            <a:noFill/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Fives designs and supplies </a:t>
              </a: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machines,  process equipment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and </a:t>
              </a: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production lines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for the </a:t>
              </a: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world’s biggest industrial players</a:t>
              </a: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.</a:t>
              </a:r>
            </a:p>
            <a:p>
              <a:pPr>
                <a:lnSpc>
                  <a:spcPts val="27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法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孚专注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于为</a:t>
              </a:r>
              <a:r>
                <a:rPr lang="zh-CN" alt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世界最大工业行业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提供</a:t>
              </a:r>
              <a:r>
                <a:rPr lang="zh-CN" alt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工艺</a:t>
              </a: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</a:rPr>
                <a:t>设备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，</a:t>
              </a: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</a:rPr>
                <a:t>生产线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以及</a:t>
              </a: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</a:rPr>
                <a:t>工程设施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的设计与供货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</a:rPr>
                <a:t>。</a:t>
              </a:r>
              <a:endParaRPr lang="fr-FR" altLang="zh-CN" sz="12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>
                <a:lnSpc>
                  <a:spcPts val="2700"/>
                </a:lnSpc>
              </a:pPr>
              <a:endParaRPr lang="fr-FR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629525" y="0"/>
            <a:ext cx="1514475" cy="103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onnecteur droit 32"/>
          <p:cNvCxnSpPr/>
          <p:nvPr/>
        </p:nvCxnSpPr>
        <p:spPr>
          <a:xfrm>
            <a:off x="3768036" y="1293646"/>
            <a:ext cx="0" cy="1321200"/>
          </a:xfrm>
          <a:prstGeom prst="line">
            <a:avLst/>
          </a:prstGeom>
          <a:ln w="12700">
            <a:solidFill>
              <a:srgbClr val="AF00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 34" descr="TEST_TISCO_JUMBO PROPRE_B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6158" y="3270250"/>
            <a:ext cx="3298337" cy="2111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e 20"/>
          <p:cNvGrpSpPr/>
          <p:nvPr/>
        </p:nvGrpSpPr>
        <p:grpSpPr>
          <a:xfrm>
            <a:off x="3345336" y="3274115"/>
            <a:ext cx="1869050" cy="2799474"/>
            <a:chOff x="3345336" y="3274115"/>
            <a:chExt cx="1869050" cy="2799474"/>
          </a:xfrm>
        </p:grpSpPr>
        <p:pic>
          <p:nvPicPr>
            <p:cNvPr id="23" name="Image 22" descr="CryoEpinale-mai08 (130)_BD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5336" y="3274115"/>
              <a:ext cx="1867370" cy="279947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Image 15" descr="CryoEpinale-mai08 (130)_BD.jpg"/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347016" y="4833938"/>
              <a:ext cx="1867370" cy="123128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" name="Groupe 19"/>
          <p:cNvGrpSpPr/>
          <p:nvPr/>
        </p:nvGrpSpPr>
        <p:grpSpPr>
          <a:xfrm>
            <a:off x="353822" y="3270701"/>
            <a:ext cx="2836964" cy="2125264"/>
            <a:chOff x="353822" y="3270701"/>
            <a:chExt cx="2836964" cy="2125264"/>
          </a:xfrm>
        </p:grpSpPr>
        <p:pic>
          <p:nvPicPr>
            <p:cNvPr id="34" name="Image 33" descr="Forest-Liné Modumill TI-PROPRE_BD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822" y="3270701"/>
              <a:ext cx="2835284" cy="21252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Image 16" descr="Forest-Liné Modumill TI-PROPRE_BD.jpg"/>
            <p:cNvPicPr>
              <a:picLocks noChangeAspect="1"/>
            </p:cNvPicPr>
            <p:nvPr/>
          </p:nvPicPr>
          <p:blipFill>
            <a:blip r:embed="rId7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55502" y="4833257"/>
              <a:ext cx="2835284" cy="5543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8" name="Image 17" descr="TEST_TISCO_JUMBO PROPRE_BD.jpg"/>
          <p:cNvPicPr>
            <a:picLocks noChangeAspect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7838" y="4833938"/>
            <a:ext cx="3298337" cy="539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FIVES Intralogistics - China e-commerce - 19th Nov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66175" y="496487"/>
            <a:ext cx="8037853" cy="588034"/>
          </a:xfr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700" dirty="0" smtClean="0"/>
              <a:t>An international organization based on a worldwide network of </a:t>
            </a:r>
            <a:r>
              <a:rPr lang="en-US" sz="1700" dirty="0" smtClean="0"/>
              <a:t>subsidiaries</a:t>
            </a:r>
          </a:p>
          <a:p>
            <a:pPr lvl="0">
              <a:spcBef>
                <a:spcPct val="0"/>
              </a:spcBef>
              <a:spcAft>
                <a:spcPts val="0"/>
              </a:spcAft>
              <a:defRPr/>
            </a:pPr>
            <a:r>
              <a:rPr lang="zh-CN" altLang="en-US" sz="1700" dirty="0" smtClean="0"/>
              <a:t>法</a:t>
            </a:r>
            <a:r>
              <a:rPr lang="zh-CN" altLang="en-US" sz="1700" dirty="0"/>
              <a:t>孚是一个国家化集团组织，子公司遍布</a:t>
            </a:r>
            <a:r>
              <a:rPr lang="zh-CN" altLang="en-US" sz="1700" dirty="0" smtClean="0"/>
              <a:t>全球。</a:t>
            </a:r>
            <a:endParaRPr lang="en-US" sz="1700" dirty="0" smtClean="0"/>
          </a:p>
          <a:p>
            <a:pPr lvl="0">
              <a:spcBef>
                <a:spcPct val="0"/>
              </a:spcBef>
              <a:spcAft>
                <a:spcPts val="0"/>
              </a:spcAft>
              <a:defRPr/>
            </a:pPr>
            <a:endParaRPr lang="en-US" sz="1700" dirty="0"/>
          </a:p>
        </p:txBody>
      </p:sp>
      <p:pic>
        <p:nvPicPr>
          <p:cNvPr id="1027" name="Picture 3" descr="Q:\ELEMENTS GRAPHIQUES &amp; SONORES\Cartes implantations\Carte_Avril201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430" y="1587636"/>
            <a:ext cx="8238331" cy="44990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13"/>
          <p:cNvSpPr txBox="1"/>
          <p:nvPr/>
        </p:nvSpPr>
        <p:spPr>
          <a:xfrm>
            <a:off x="5649693" y="2851945"/>
            <a:ext cx="339837" cy="164148"/>
          </a:xfrm>
          <a:prstGeom prst="rect">
            <a:avLst/>
          </a:prstGeom>
          <a:noFill/>
        </p:spPr>
        <p:txBody>
          <a:bodyPr wrap="none" lIns="0" tIns="0" rIns="0" bIns="0" rtlCol="0" anchor="b" anchorCtr="1">
            <a:spAutoFit/>
          </a:bodyPr>
          <a:lstStyle/>
          <a:p>
            <a:pPr algn="r"/>
            <a:r>
              <a:rPr lang="en-US" sz="1600" baseline="-25000" smtClean="0">
                <a:solidFill>
                  <a:srgbClr val="AF007C"/>
                </a:solidFill>
              </a:rPr>
              <a:t>about</a:t>
            </a:r>
            <a:endParaRPr lang="en-US" sz="1600" baseline="-25000">
              <a:solidFill>
                <a:srgbClr val="AF007C"/>
              </a:solidFill>
            </a:endParaRPr>
          </a:p>
        </p:txBody>
      </p:sp>
      <p:grpSp>
        <p:nvGrpSpPr>
          <p:cNvPr id="5" name="Groupe 18"/>
          <p:cNvGrpSpPr/>
          <p:nvPr/>
        </p:nvGrpSpPr>
        <p:grpSpPr>
          <a:xfrm>
            <a:off x="5467352" y="2534851"/>
            <a:ext cx="2069421" cy="1255069"/>
            <a:chOff x="3477267" y="4938847"/>
            <a:chExt cx="2069421" cy="1255069"/>
          </a:xfrm>
        </p:grpSpPr>
        <p:cxnSp>
          <p:nvCxnSpPr>
            <p:cNvPr id="11" name="Straight Connector 15"/>
            <p:cNvCxnSpPr/>
            <p:nvPr/>
          </p:nvCxnSpPr>
          <p:spPr>
            <a:xfrm>
              <a:off x="4060426" y="5445126"/>
              <a:ext cx="0" cy="403015"/>
            </a:xfrm>
            <a:prstGeom prst="line">
              <a:avLst/>
            </a:prstGeom>
            <a:ln w="12700">
              <a:solidFill>
                <a:srgbClr val="AF00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4025323" y="5409086"/>
              <a:ext cx="1521365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 err="1" smtClean="0">
                  <a:solidFill>
                    <a:schemeClr val="bg1"/>
                  </a:solidFill>
                </a:rPr>
                <a:t>subsidiaires</a:t>
              </a:r>
              <a:r>
                <a:rPr lang="en-US" sz="900" dirty="0" smtClean="0">
                  <a:solidFill>
                    <a:schemeClr val="bg1"/>
                  </a:solidFill>
                </a:rPr>
                <a:t> and commercial offices </a:t>
              </a:r>
              <a:br>
                <a:rPr lang="en-US" sz="900" dirty="0" smtClean="0">
                  <a:solidFill>
                    <a:schemeClr val="bg1"/>
                  </a:solidFill>
                </a:rPr>
              </a:br>
              <a:r>
                <a:rPr lang="en-US" sz="900" dirty="0" smtClean="0">
                  <a:solidFill>
                    <a:schemeClr val="bg1"/>
                  </a:solidFill>
                </a:rPr>
                <a:t>in about 30 </a:t>
              </a:r>
              <a:r>
                <a:rPr lang="en-US" sz="900" dirty="0" smtClean="0">
                  <a:solidFill>
                    <a:schemeClr val="bg1"/>
                  </a:solidFill>
                </a:rPr>
                <a:t>countries</a:t>
              </a:r>
            </a:p>
            <a:p>
              <a:r>
                <a:rPr lang="zh-CN" altLang="en-US" sz="900" dirty="0">
                  <a:solidFill>
                    <a:schemeClr val="bg1"/>
                  </a:solidFill>
                </a:rPr>
                <a:t>分部和办公室，遍布</a:t>
              </a:r>
              <a:r>
                <a:rPr lang="en-US" altLang="zh-CN" sz="900" dirty="0">
                  <a:solidFill>
                    <a:schemeClr val="bg1"/>
                  </a:solidFill>
                </a:rPr>
                <a:t>30</a:t>
              </a:r>
              <a:r>
                <a:rPr lang="zh-CN" altLang="en-US" sz="900" dirty="0">
                  <a:solidFill>
                    <a:schemeClr val="bg1"/>
                  </a:solidFill>
                </a:rPr>
                <a:t>多个</a:t>
              </a:r>
              <a:r>
                <a:rPr lang="zh-CN" altLang="en-US" sz="900" dirty="0" smtClean="0">
                  <a:solidFill>
                    <a:schemeClr val="bg1"/>
                  </a:solidFill>
                </a:rPr>
                <a:t>国家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13"/>
            <p:cNvSpPr txBox="1"/>
            <p:nvPr/>
          </p:nvSpPr>
          <p:spPr>
            <a:xfrm>
              <a:off x="3477267" y="4938847"/>
              <a:ext cx="1086062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4000" spc="-150" dirty="0" smtClean="0">
                  <a:solidFill>
                    <a:srgbClr val="AF007C"/>
                  </a:solidFill>
                </a:rPr>
                <a:t>90</a:t>
              </a:r>
              <a:endParaRPr lang="en-US" sz="4000" spc="-150" dirty="0">
                <a:solidFill>
                  <a:srgbClr val="AF007C"/>
                </a:solidFill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6580" y="5315149"/>
            <a:ext cx="1584715" cy="7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e 7"/>
          <p:cNvGrpSpPr/>
          <p:nvPr/>
        </p:nvGrpSpPr>
        <p:grpSpPr>
          <a:xfrm>
            <a:off x="781797" y="4865629"/>
            <a:ext cx="1666125" cy="944531"/>
            <a:chOff x="781797" y="4865629"/>
            <a:chExt cx="1666125" cy="944531"/>
          </a:xfrm>
        </p:grpSpPr>
        <p:sp>
          <p:nvSpPr>
            <p:cNvPr id="22" name="Rectangle 21"/>
            <p:cNvSpPr/>
            <p:nvPr/>
          </p:nvSpPr>
          <p:spPr>
            <a:xfrm>
              <a:off x="923923" y="4904096"/>
              <a:ext cx="1523999" cy="6858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6" name="TextBox 13"/>
            <p:cNvSpPr txBox="1"/>
            <p:nvPr/>
          </p:nvSpPr>
          <p:spPr>
            <a:xfrm>
              <a:off x="1335326" y="4865629"/>
              <a:ext cx="960198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b" anchorCtr="1">
              <a:spAutoFit/>
            </a:bodyPr>
            <a:lstStyle/>
            <a:p>
              <a:pPr algn="r"/>
              <a:r>
                <a:rPr lang="en-US" sz="4800" spc="-150" baseline="-25000" smtClean="0">
                  <a:solidFill>
                    <a:srgbClr val="AF007C"/>
                  </a:solidFill>
                </a:rPr>
                <a:t>8,000</a:t>
              </a:r>
              <a:endParaRPr lang="en-US" sz="4800" spc="-150" baseline="-25000">
                <a:solidFill>
                  <a:srgbClr val="AF007C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18246" y="5389532"/>
              <a:ext cx="896346" cy="4206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aseline="-25000" dirty="0" smtClean="0">
                  <a:solidFill>
                    <a:schemeClr val="bg1">
                      <a:lumMod val="50000"/>
                    </a:schemeClr>
                  </a:solidFill>
                </a:rPr>
                <a:t>Employees</a:t>
              </a:r>
              <a:r>
                <a:rPr lang="zh-CN" altLang="en-US" sz="1600" baseline="-25000" dirty="0" smtClean="0">
                  <a:solidFill>
                    <a:schemeClr val="bg1">
                      <a:lumMod val="50000"/>
                    </a:schemeClr>
                  </a:solidFill>
                </a:rPr>
                <a:t>员工</a:t>
              </a:r>
              <a:endParaRPr lang="en-US" sz="1600" baseline="-25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8" name="Straight Connector 15"/>
            <p:cNvCxnSpPr/>
            <p:nvPr/>
          </p:nvCxnSpPr>
          <p:spPr>
            <a:xfrm>
              <a:off x="1545559" y="5444148"/>
              <a:ext cx="0" cy="223507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rgbClr val="AF00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3"/>
            <p:cNvSpPr txBox="1"/>
            <p:nvPr/>
          </p:nvSpPr>
          <p:spPr>
            <a:xfrm>
              <a:off x="781797" y="5115854"/>
              <a:ext cx="553529" cy="3282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b" anchorCtr="1">
              <a:spAutoFit/>
            </a:bodyPr>
            <a:lstStyle/>
            <a:p>
              <a:pPr algn="r"/>
              <a:r>
                <a:rPr lang="en-US" sz="1600" baseline="-25000" dirty="0" smtClean="0">
                  <a:solidFill>
                    <a:srgbClr val="AF007C"/>
                  </a:solidFill>
                </a:rPr>
                <a:t>Close </a:t>
              </a:r>
              <a:r>
                <a:rPr lang="en-US" sz="1600" baseline="-25000" dirty="0" smtClean="0">
                  <a:solidFill>
                    <a:srgbClr val="AF007C"/>
                  </a:solidFill>
                </a:rPr>
                <a:t>to</a:t>
              </a:r>
            </a:p>
            <a:p>
              <a:pPr algn="r"/>
              <a:r>
                <a:rPr lang="zh-CN" altLang="en-US" sz="1600" baseline="-25000" dirty="0">
                  <a:solidFill>
                    <a:srgbClr val="AF007C"/>
                  </a:solidFill>
                </a:rPr>
                <a:t>约</a:t>
              </a:r>
              <a:endParaRPr lang="en-US" sz="1600" baseline="-25000" dirty="0">
                <a:solidFill>
                  <a:srgbClr val="AF007C"/>
                </a:solidFill>
              </a:endParaRPr>
            </a:p>
          </p:txBody>
        </p:sp>
      </p:grpSp>
      <p:sp>
        <p:nvSpPr>
          <p:cNvPr id="19" name="TextBox 7"/>
          <p:cNvSpPr txBox="1"/>
          <p:nvPr/>
        </p:nvSpPr>
        <p:spPr>
          <a:xfrm>
            <a:off x="-185110" y="2081676"/>
            <a:ext cx="396329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600" spc="-150" dirty="0" smtClean="0">
                <a:solidFill>
                  <a:srgbClr val="AF007C"/>
                </a:solidFill>
              </a:rPr>
              <a:t>€</a:t>
            </a:r>
            <a:r>
              <a:rPr lang="en-US" sz="5400" spc="-150" dirty="0" smtClean="0">
                <a:solidFill>
                  <a:srgbClr val="AF007C"/>
                </a:solidFill>
              </a:rPr>
              <a:t>1,626 </a:t>
            </a:r>
            <a:r>
              <a:rPr lang="en-US" sz="3600" spc="-150" dirty="0" smtClean="0">
                <a:solidFill>
                  <a:srgbClr val="AF007C"/>
                </a:solidFill>
              </a:rPr>
              <a:t>million</a:t>
            </a:r>
          </a:p>
          <a:p>
            <a:pPr algn="r"/>
            <a:r>
              <a:rPr lang="zh-CN" altLang="en-US" sz="3600" spc="-150" dirty="0" smtClean="0">
                <a:solidFill>
                  <a:srgbClr val="AF007C"/>
                </a:solidFill>
              </a:rPr>
              <a:t>百万</a:t>
            </a:r>
            <a:endParaRPr lang="en-US" sz="4400" spc="-150" dirty="0">
              <a:solidFill>
                <a:srgbClr val="AF007C"/>
              </a:solidFill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1635096" y="2956147"/>
            <a:ext cx="14996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of </a:t>
            </a:r>
            <a:r>
              <a:rPr lang="en-US" sz="1000" dirty="0" smtClean="0">
                <a:solidFill>
                  <a:schemeClr val="bg1"/>
                </a:solidFill>
              </a:rPr>
              <a:t>sales</a:t>
            </a:r>
          </a:p>
          <a:p>
            <a:r>
              <a:rPr lang="zh-CN" altLang="en-US" sz="1000" dirty="0" smtClean="0">
                <a:solidFill>
                  <a:schemeClr val="bg1"/>
                </a:solidFill>
              </a:rPr>
              <a:t>销售额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10"/>
          <p:cNvCxnSpPr/>
          <p:nvPr/>
        </p:nvCxnSpPr>
        <p:spPr>
          <a:xfrm>
            <a:off x="1588102" y="2846618"/>
            <a:ext cx="0" cy="263417"/>
          </a:xfrm>
          <a:prstGeom prst="line">
            <a:avLst/>
          </a:prstGeom>
          <a:ln w="12700">
            <a:solidFill>
              <a:srgbClr val="AF00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FIVES Intralogistics - China e-commerce - 19th Nov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266176" y="466343"/>
            <a:ext cx="7343313" cy="831600"/>
          </a:xfrm>
        </p:spPr>
        <p:txBody>
          <a:bodyPr/>
          <a:lstStyle/>
          <a:p>
            <a:r>
              <a:rPr lang="en-US" dirty="0" smtClean="0"/>
              <a:t>Fives is organized around teams of dedicated </a:t>
            </a:r>
            <a:r>
              <a:rPr lang="en-US" dirty="0" smtClean="0"/>
              <a:t>experts</a:t>
            </a:r>
            <a:br>
              <a:rPr lang="en-US" dirty="0" smtClean="0"/>
            </a:br>
            <a:r>
              <a:rPr lang="zh-CN" altLang="en-US" dirty="0" smtClean="0"/>
              <a:t>法孚</a:t>
            </a:r>
            <a:r>
              <a:rPr lang="zh-CN" altLang="en-US" dirty="0" smtClean="0"/>
              <a:t>在</a:t>
            </a:r>
            <a:r>
              <a:rPr lang="zh-CN" altLang="en-US" dirty="0"/>
              <a:t>各个领域都有自己的</a:t>
            </a:r>
            <a:r>
              <a:rPr lang="zh-CN" altLang="en-US" dirty="0" smtClean="0"/>
              <a:t>专家团队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216322" y="1225997"/>
            <a:ext cx="884216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200" b="1" dirty="0" smtClean="0">
              <a:solidFill>
                <a:srgbClr val="AF007C"/>
              </a:solidFill>
            </a:endParaRPr>
          </a:p>
          <a:p>
            <a:pPr marL="0" lvl="1"/>
            <a:endParaRPr lang="en-US" sz="1200" dirty="0" smtClean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4163" y="1768510"/>
            <a:ext cx="8545938" cy="4405278"/>
          </a:xfrm>
          <a:prstGeom prst="rect">
            <a:avLst/>
          </a:prstGeom>
          <a:solidFill>
            <a:srgbClr val="AF007C"/>
          </a:solidFill>
          <a:ln>
            <a:solidFill>
              <a:srgbClr val="AF0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pic>
        <p:nvPicPr>
          <p:cNvPr id="29" name="Picture 3" descr="C:\Users\kbrondino\AppData\Local\Microsoft\Windows\Temporary Internet Files\Content.Outlook\196E9Z1T\LogoTagline_HD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61430" y="3041059"/>
            <a:ext cx="2175692" cy="1931078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561443" y="4488068"/>
            <a:ext cx="2573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charset="0"/>
                <a:cs typeface="Arial" charset="0"/>
              </a:rPr>
              <a:t>Cutting Tools I Abrasives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088106" y="2619215"/>
            <a:ext cx="13544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Aluminium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542197" y="3532410"/>
            <a:ext cx="1460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Automation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760560" y="3056635"/>
            <a:ext cx="1387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Combustion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647664" y="2301400"/>
            <a:ext cx="13186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Chemtec</a:t>
            </a:r>
            <a:endParaRPr lang="en-US" sz="14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34478" y="5340954"/>
            <a:ext cx="23487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Cryogenics | Energy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419368" y="3968602"/>
            <a:ext cx="1593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Filling | Sealing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32511" y="4950674"/>
            <a:ext cx="25448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Grinding | Ultra Precision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087759" y="5396520"/>
            <a:ext cx="12464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Induction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884371" y="4682776"/>
            <a:ext cx="239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Intralogistics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049706" y="3721206"/>
            <a:ext cx="15550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Manufacturing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995173" y="5513084"/>
            <a:ext cx="968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Glass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63153" y="4207839"/>
            <a:ext cx="14853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Maintenance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8475" y="2734801"/>
            <a:ext cx="27039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Metal Cutting | Composites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958891" y="2256099"/>
            <a:ext cx="19741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Sugar | Bioenergy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075822" y="2156344"/>
            <a:ext cx="8199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Steel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954396" y="3221466"/>
            <a:ext cx="17292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Piping Solutions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610042" y="5072117"/>
            <a:ext cx="27039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Cement | Minerals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FIVES Intralogistics - China e-commerce - 19th Nov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Intralogistics </a:t>
            </a:r>
            <a:r>
              <a:rPr lang="fr-FR" dirty="0" smtClean="0"/>
              <a:t>solutions </a:t>
            </a:r>
            <a:br>
              <a:rPr lang="fr-FR" dirty="0" smtClean="0"/>
            </a:br>
            <a:r>
              <a:rPr lang="fr-FR" altLang="zh-CN" dirty="0" smtClean="0"/>
              <a:t>Intralogistics</a:t>
            </a:r>
            <a:r>
              <a:rPr lang="zh-CN" altLang="en-US" dirty="0" smtClean="0"/>
              <a:t>的物流方案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FIVES Intralogistics - China e-commerce - 19th Nov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32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Q:\ELEMENTS GRAPHIQUES &amp; SONORES\Cartes implantations\Carte_Avril201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34" y="935660"/>
            <a:ext cx="7729871" cy="42317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66177" y="496487"/>
            <a:ext cx="7142400" cy="502973"/>
          </a:xfrm>
        </p:spPr>
        <p:txBody>
          <a:bodyPr>
            <a:normAutofit lnSpcReduction="10000"/>
          </a:bodyPr>
          <a:lstStyle/>
          <a:p>
            <a:pPr lvl="0">
              <a:spcBef>
                <a:spcPct val="0"/>
              </a:spcBef>
              <a:spcAft>
                <a:spcPts val="0"/>
              </a:spcAft>
              <a:defRPr/>
            </a:pPr>
            <a:r>
              <a:rPr lang="en-US" dirty="0" smtClean="0"/>
              <a:t>Innovating for optimizing </a:t>
            </a:r>
            <a:r>
              <a:rPr lang="en-US" dirty="0" smtClean="0"/>
              <a:t>solutions </a:t>
            </a:r>
            <a:br>
              <a:rPr lang="en-US" dirty="0" smtClean="0"/>
            </a:br>
            <a:r>
              <a:rPr lang="zh-CN" altLang="en-US" dirty="0" smtClean="0"/>
              <a:t>最新科技 最优方案</a:t>
            </a:r>
            <a:endParaRPr lang="en-US" dirty="0" smtClean="0"/>
          </a:p>
          <a:p>
            <a:pPr lvl="0">
              <a:spcBef>
                <a:spcPct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5" name="Groupe 24"/>
          <p:cNvGrpSpPr/>
          <p:nvPr/>
        </p:nvGrpSpPr>
        <p:grpSpPr>
          <a:xfrm>
            <a:off x="893135" y="4639139"/>
            <a:ext cx="2473839" cy="1460893"/>
            <a:chOff x="2913330" y="4107516"/>
            <a:chExt cx="2473839" cy="1460893"/>
          </a:xfrm>
        </p:grpSpPr>
        <p:sp>
          <p:nvSpPr>
            <p:cNvPr id="31" name="TextBox 13"/>
            <p:cNvSpPr txBox="1"/>
            <p:nvPr/>
          </p:nvSpPr>
          <p:spPr>
            <a:xfrm>
              <a:off x="2913330" y="4107516"/>
              <a:ext cx="1368039" cy="93871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1">
              <a:spAutoFit/>
            </a:bodyPr>
            <a:lstStyle/>
            <a:p>
              <a:pPr algn="r"/>
              <a:r>
                <a:rPr lang="en-US" sz="1050" dirty="0" smtClean="0">
                  <a:solidFill>
                    <a:srgbClr val="AF007C"/>
                  </a:solidFill>
                </a:rPr>
                <a:t>More </a:t>
              </a:r>
              <a:r>
                <a:rPr lang="en-US" sz="1050" dirty="0" smtClean="0">
                  <a:solidFill>
                    <a:srgbClr val="AF007C"/>
                  </a:solidFill>
                </a:rPr>
                <a:t>than</a:t>
              </a:r>
              <a:br>
                <a:rPr lang="en-US" sz="1050" dirty="0" smtClean="0">
                  <a:solidFill>
                    <a:srgbClr val="AF007C"/>
                  </a:solidFill>
                </a:rPr>
              </a:br>
              <a:r>
                <a:rPr lang="zh-CN" altLang="en-US" sz="1050" dirty="0" smtClean="0">
                  <a:solidFill>
                    <a:srgbClr val="AF007C"/>
                  </a:solidFill>
                </a:rPr>
                <a:t>超过</a:t>
              </a:r>
              <a:r>
                <a:rPr lang="en-US" sz="1050" dirty="0" smtClean="0">
                  <a:solidFill>
                    <a:srgbClr val="AF007C"/>
                  </a:solidFill>
                </a:rPr>
                <a:t> </a:t>
              </a:r>
              <a:endParaRPr lang="en-US" sz="1050" dirty="0" smtClean="0">
                <a:solidFill>
                  <a:srgbClr val="AF007C"/>
                </a:solidFill>
              </a:endParaRPr>
            </a:p>
            <a:p>
              <a:pPr algn="r"/>
              <a:r>
                <a:rPr lang="en-US" sz="4000" b="1" dirty="0" smtClean="0">
                  <a:solidFill>
                    <a:srgbClr val="AF007C"/>
                  </a:solidFill>
                </a:rPr>
                <a:t>2,000</a:t>
              </a:r>
              <a:endParaRPr lang="en-US" sz="2400" b="1" dirty="0">
                <a:solidFill>
                  <a:srgbClr val="AF007C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311036" y="4737412"/>
              <a:ext cx="107613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 err="1" smtClean="0">
                  <a:solidFill>
                    <a:srgbClr val="AF007C"/>
                  </a:solidFill>
                </a:rPr>
                <a:t>Installationsworldwide</a:t>
              </a:r>
              <a:r>
                <a:rPr lang="zh-CN" altLang="en-US" sz="1200" b="1" dirty="0" smtClean="0">
                  <a:solidFill>
                    <a:srgbClr val="AF007C"/>
                  </a:solidFill>
                </a:rPr>
                <a:t>全球项目施工案例</a:t>
              </a:r>
              <a:endParaRPr lang="en-US" sz="1200" b="1" baseline="-25000" dirty="0">
                <a:solidFill>
                  <a:srgbClr val="AF007C"/>
                </a:solidFill>
              </a:endParaRPr>
            </a:p>
          </p:txBody>
        </p:sp>
        <p:cxnSp>
          <p:nvCxnSpPr>
            <p:cNvPr id="33" name="Straight Connector 15"/>
            <p:cNvCxnSpPr/>
            <p:nvPr/>
          </p:nvCxnSpPr>
          <p:spPr>
            <a:xfrm flipH="1">
              <a:off x="4302631" y="4409253"/>
              <a:ext cx="13" cy="73334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AF00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e 33"/>
          <p:cNvGrpSpPr/>
          <p:nvPr/>
        </p:nvGrpSpPr>
        <p:grpSpPr>
          <a:xfrm>
            <a:off x="3136564" y="3759381"/>
            <a:ext cx="2636867" cy="1383401"/>
            <a:chOff x="616693" y="1728530"/>
            <a:chExt cx="2636867" cy="1383401"/>
          </a:xfrm>
        </p:grpSpPr>
        <p:sp>
          <p:nvSpPr>
            <p:cNvPr id="35" name="TextBox 13"/>
            <p:cNvSpPr txBox="1"/>
            <p:nvPr/>
          </p:nvSpPr>
          <p:spPr>
            <a:xfrm>
              <a:off x="616693" y="1728530"/>
              <a:ext cx="1105786" cy="769441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1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AF007C"/>
                  </a:solidFill>
                </a:rPr>
                <a:t>10</a:t>
              </a:r>
              <a:r>
                <a:rPr lang="en-US" sz="1100" b="1" dirty="0" smtClean="0">
                  <a:solidFill>
                    <a:srgbClr val="AF007C"/>
                  </a:solidFill>
                </a:rPr>
                <a:t> </a:t>
              </a:r>
              <a:r>
                <a:rPr lang="en-US" sz="1000" b="1" dirty="0" smtClean="0">
                  <a:solidFill>
                    <a:srgbClr val="AF007C"/>
                  </a:solidFill>
                </a:rPr>
                <a:t>million</a:t>
              </a:r>
              <a:r>
                <a:rPr lang="zh-CN" altLang="en-US" sz="1000" b="1" dirty="0" smtClean="0">
                  <a:solidFill>
                    <a:srgbClr val="AF007C"/>
                  </a:solidFill>
                </a:rPr>
                <a:t>百万</a:t>
              </a:r>
              <a:endParaRPr lang="en-US" sz="2400" b="1" dirty="0">
                <a:solidFill>
                  <a:srgbClr val="AF007C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698979" y="2465600"/>
              <a:ext cx="155458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solidFill>
                    <a:srgbClr val="AF007C"/>
                  </a:solidFill>
                </a:rPr>
                <a:t>parcels delivered every </a:t>
              </a:r>
              <a:r>
                <a:rPr lang="en-US" sz="1200" b="1" dirty="0" smtClean="0">
                  <a:solidFill>
                    <a:srgbClr val="AF007C"/>
                  </a:solidFill>
                </a:rPr>
                <a:t>day</a:t>
              </a:r>
              <a:br>
                <a:rPr lang="en-US" sz="1200" b="1" dirty="0" smtClean="0">
                  <a:solidFill>
                    <a:srgbClr val="AF007C"/>
                  </a:solidFill>
                </a:rPr>
              </a:br>
              <a:r>
                <a:rPr lang="zh-CN" altLang="en-US" sz="1200" b="1" dirty="0" smtClean="0">
                  <a:solidFill>
                    <a:srgbClr val="AF007C"/>
                  </a:solidFill>
                </a:rPr>
                <a:t>每天分拣的包裹量</a:t>
              </a:r>
              <a:endParaRPr lang="en-US" sz="1200" b="1" baseline="-25000" dirty="0">
                <a:solidFill>
                  <a:srgbClr val="AF007C"/>
                </a:solidFill>
              </a:endParaRPr>
            </a:p>
          </p:txBody>
        </p:sp>
        <p:cxnSp>
          <p:nvCxnSpPr>
            <p:cNvPr id="37" name="Straight Connector 15"/>
            <p:cNvCxnSpPr/>
            <p:nvPr/>
          </p:nvCxnSpPr>
          <p:spPr>
            <a:xfrm>
              <a:off x="1733123" y="2126808"/>
              <a:ext cx="0" cy="72000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AF00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 37"/>
          <p:cNvGrpSpPr/>
          <p:nvPr/>
        </p:nvGrpSpPr>
        <p:grpSpPr>
          <a:xfrm>
            <a:off x="4820055" y="1949603"/>
            <a:ext cx="2059175" cy="1205593"/>
            <a:chOff x="4947681" y="2109088"/>
            <a:chExt cx="2059175" cy="1205593"/>
          </a:xfrm>
        </p:grpSpPr>
        <p:sp>
          <p:nvSpPr>
            <p:cNvPr id="39" name="TextBox 13"/>
            <p:cNvSpPr txBox="1"/>
            <p:nvPr/>
          </p:nvSpPr>
          <p:spPr>
            <a:xfrm>
              <a:off x="4947681" y="2302053"/>
              <a:ext cx="818717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1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70</a:t>
              </a:r>
              <a:r>
                <a:rPr lang="zh-CN" altLang="en-US" b="1" dirty="0" smtClean="0">
                  <a:solidFill>
                    <a:schemeClr val="bg1"/>
                  </a:solidFill>
                </a:rPr>
                <a:t>年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689736" y="2299018"/>
              <a:ext cx="131712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years of </a:t>
              </a:r>
              <a:br>
                <a:rPr lang="en-US" sz="1200" b="1" dirty="0" smtClean="0">
                  <a:solidFill>
                    <a:schemeClr val="bg1"/>
                  </a:solidFill>
                </a:rPr>
              </a:br>
              <a:r>
                <a:rPr lang="en-US" sz="1200" b="1" dirty="0" smtClean="0">
                  <a:solidFill>
                    <a:schemeClr val="bg1"/>
                  </a:solidFill>
                </a:rPr>
                <a:t>experience in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intralogistics</a:t>
              </a:r>
              <a:br>
                <a:rPr lang="en-US" sz="1200" b="1" dirty="0" smtClean="0">
                  <a:solidFill>
                    <a:schemeClr val="bg1"/>
                  </a:solidFill>
                </a:rPr>
              </a:br>
              <a:r>
                <a:rPr lang="zh-CN" altLang="en-US" sz="1200" b="1" dirty="0" smtClean="0">
                  <a:solidFill>
                    <a:schemeClr val="bg1"/>
                  </a:solidFill>
                </a:rPr>
                <a:t>在物流行业的经验</a:t>
              </a:r>
              <a:endParaRPr lang="en-US" sz="1200" b="1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41" name="Straight Connector 15"/>
            <p:cNvCxnSpPr/>
            <p:nvPr/>
          </p:nvCxnSpPr>
          <p:spPr>
            <a:xfrm flipH="1">
              <a:off x="5681331" y="2109088"/>
              <a:ext cx="13" cy="73334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Image 25" descr="CArte_Implantation_Intralogistics_23_0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81325" y="4816549"/>
            <a:ext cx="1664964" cy="1127052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FIVES Intralogistics - China e-commerce - 19th Nov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ves_Intralogistics_PPT_template v2007">
  <a:themeElements>
    <a:clrScheme name="Fives">
      <a:dk1>
        <a:srgbClr val="000000"/>
      </a:dk1>
      <a:lt1>
        <a:srgbClr val="FFFFFF"/>
      </a:lt1>
      <a:dk2>
        <a:srgbClr val="000000"/>
      </a:dk2>
      <a:lt2>
        <a:srgbClr val="D9D9D6"/>
      </a:lt2>
      <a:accent1>
        <a:srgbClr val="AF007C"/>
      </a:accent1>
      <a:accent2>
        <a:srgbClr val="888B8D"/>
      </a:accent2>
      <a:accent3>
        <a:srgbClr val="F1B434"/>
      </a:accent3>
      <a:accent4>
        <a:srgbClr val="EF6079"/>
      </a:accent4>
      <a:accent5>
        <a:srgbClr val="7AB800"/>
      </a:accent5>
      <a:accent6>
        <a:srgbClr val="62B5E5"/>
      </a:accent6>
      <a:hlink>
        <a:srgbClr val="707372"/>
      </a:hlink>
      <a:folHlink>
        <a:srgbClr val="AF007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AF007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AF007C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ves_Specialism_7_11" id="{FFE68C61-4F95-4A85-8824-4DF14B3207E7}" vid="{A8E0A9C5-2727-4EA9-9B1A-3E424A579B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Fives_Intralogistics_PPT_template v2007</Template>
  <TotalTime>4801</TotalTime>
  <Words>1229</Words>
  <Application>Microsoft Office PowerPoint</Application>
  <PresentationFormat>全屏显示(4:3)</PresentationFormat>
  <Paragraphs>256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黑体</vt:lpstr>
      <vt:lpstr>Arial</vt:lpstr>
      <vt:lpstr>Calibri</vt:lpstr>
      <vt:lpstr>Wingdings</vt:lpstr>
      <vt:lpstr>Fives_Intralogistics_PPT_template v2007</vt:lpstr>
      <vt:lpstr>5° e-commerce players annual meeting 第五届电子商务与物流企业家年会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Intralogistics solutions  Intralogistics的物流方案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Innovation success – solutions “out of the box” 创新取胜-“别出一格”的方案</vt:lpstr>
      <vt:lpstr>PowerPoint 演示文稿</vt:lpstr>
      <vt:lpstr>PowerPoint 演示文稿</vt:lpstr>
      <vt:lpstr>PowerPoint 演示文稿</vt:lpstr>
      <vt:lpstr>Technologies and Solutions 技术和解决方案</vt:lpstr>
      <vt:lpstr>PowerPoint 演示文稿</vt:lpstr>
      <vt:lpstr>70 years of successes  70多年的成就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Fives</dc:title>
  <dc:creator>Bertrand Faure</dc:creator>
  <cp:lastModifiedBy>Hester Zhou</cp:lastModifiedBy>
  <cp:revision>321</cp:revision>
  <dcterms:created xsi:type="dcterms:W3CDTF">2014-04-17T15:41:00Z</dcterms:created>
  <dcterms:modified xsi:type="dcterms:W3CDTF">2015-12-15T08:06:51Z</dcterms:modified>
</cp:coreProperties>
</file>