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Lst>
  <p:notesMasterIdLst>
    <p:notesMasterId r:id="rId8"/>
  </p:notesMasterIdLst>
  <p:sldIdLst>
    <p:sldId id="295" r:id="rId4"/>
    <p:sldId id="297" r:id="rId5"/>
    <p:sldId id="299" r:id="rId6"/>
    <p:sldId id="259" r:id="rId7"/>
    <p:sldId id="332" r:id="rId9"/>
    <p:sldId id="305" r:id="rId10"/>
    <p:sldId id="373" r:id="rId11"/>
    <p:sldId id="263" r:id="rId12"/>
    <p:sldId id="351" r:id="rId13"/>
    <p:sldId id="352" r:id="rId14"/>
    <p:sldId id="353" r:id="rId15"/>
    <p:sldId id="354" r:id="rId16"/>
    <p:sldId id="355" r:id="rId17"/>
    <p:sldId id="318" r:id="rId18"/>
    <p:sldId id="320" r:id="rId19"/>
    <p:sldId id="326" r:id="rId20"/>
    <p:sldId id="323" r:id="rId21"/>
    <p:sldId id="324"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F5C43"/>
    <a:srgbClr val="CFB820"/>
    <a:srgbClr val="208ECF"/>
    <a:srgbClr val="4D4CCF"/>
    <a:srgbClr val="5ABB00"/>
    <a:srgbClr val="CF9520"/>
    <a:srgbClr val="249ADC"/>
    <a:srgbClr val="49C5E7"/>
    <a:srgbClr val="1B77A8"/>
    <a:srgbClr val="288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3" autoAdjust="0"/>
    <p:restoredTop sz="94660"/>
  </p:normalViewPr>
  <p:slideViewPr>
    <p:cSldViewPr>
      <p:cViewPr>
        <p:scale>
          <a:sx n="66" d="100"/>
          <a:sy n="66" d="100"/>
        </p:scale>
        <p:origin x="-1716" y="-456"/>
      </p:cViewPr>
      <p:guideLst>
        <p:guide orient="horz" pos="1619"/>
        <p:guide pos="924"/>
        <p:guide pos="2202"/>
        <p:guide pos="3479"/>
        <p:guide pos="46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D0F50-EB88-486E-9B0F-03F1DB2158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22F51-8595-434B-96EE-0074A5AD51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022F51-8595-434B-96EE-0074A5AD517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022F51-8595-434B-96EE-0074A5AD517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ea typeface="宋体" pitchFamily="2" charset="-122"/>
              </a:rPr>
            </a:fld>
            <a:endParaRPr lang="en-US" altLang="zh-CN" sz="1200" dirty="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ea typeface="宋体" pitchFamily="2" charset="-122"/>
              </a:rPr>
            </a:fld>
            <a:endParaRPr lang="en-US" altLang="zh-CN" sz="1200" dirty="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ea typeface="宋体" pitchFamily="2" charset="-122"/>
              </a:rPr>
            </a:fld>
            <a:endParaRPr lang="en-US" altLang="zh-CN" sz="1200" dirty="0">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ea typeface="宋体" pitchFamily="2" charset="-122"/>
              </a:rPr>
            </a:fld>
            <a:endParaRPr lang="en-US" altLang="zh-CN" sz="1200" dirty="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en-US" altLang="zh-CN"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225" name="组合 8"/>
          <p:cNvGrpSpPr/>
          <p:nvPr/>
        </p:nvGrpSpPr>
        <p:grpSpPr>
          <a:xfrm>
            <a:off x="225425" y="171450"/>
            <a:ext cx="8689975" cy="3133725"/>
            <a:chOff x="225425" y="228600"/>
            <a:chExt cx="8689975" cy="4178300"/>
          </a:xfrm>
        </p:grpSpPr>
        <p:pic>
          <p:nvPicPr>
            <p:cNvPr id="9226" name="Picture 4" descr="WorldNetwork"/>
            <p:cNvPicPr>
              <a:picLocks noChangeAspect="1"/>
            </p:cNvPicPr>
            <p:nvPr userDrawn="1"/>
          </p:nvPicPr>
          <p:blipFill>
            <a:blip r:embed="rId2"/>
            <a:srcRect/>
            <a:stretch>
              <a:fillRect/>
            </a:stretch>
          </p:blipFill>
          <p:spPr>
            <a:xfrm>
              <a:off x="225425" y="228600"/>
              <a:ext cx="8689975" cy="4178300"/>
            </a:xfrm>
            <a:prstGeom prst="rect">
              <a:avLst/>
            </a:prstGeom>
            <a:noFill/>
            <a:ln w="9525">
              <a:noFill/>
              <a:miter/>
            </a:ln>
          </p:spPr>
        </p:pic>
        <p:grpSp>
          <p:nvGrpSpPr>
            <p:cNvPr id="9227" name="组合 11"/>
            <p:cNvGrpSpPr/>
            <p:nvPr userDrawn="1"/>
          </p:nvGrpSpPr>
          <p:grpSpPr>
            <a:xfrm>
              <a:off x="1490662" y="1423143"/>
              <a:ext cx="447675" cy="447675"/>
              <a:chOff x="1519237" y="1651743"/>
              <a:chExt cx="447675" cy="447675"/>
            </a:xfrm>
          </p:grpSpPr>
          <p:sp>
            <p:nvSpPr>
              <p:cNvPr id="32" name="椭圆 31"/>
              <p:cNvSpPr/>
              <p:nvPr/>
            </p:nvSpPr>
            <p:spPr>
              <a:xfrm>
                <a:off x="1519237" y="1651743"/>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3" name="KSO_Shape"/>
              <p:cNvSpPr/>
              <p:nvPr/>
            </p:nvSpPr>
            <p:spPr bwMode="auto">
              <a:xfrm>
                <a:off x="1609725" y="1704975"/>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9230" name="组合 12"/>
            <p:cNvGrpSpPr/>
            <p:nvPr userDrawn="1"/>
          </p:nvGrpSpPr>
          <p:grpSpPr>
            <a:xfrm>
              <a:off x="2747962" y="2985243"/>
              <a:ext cx="447675" cy="447675"/>
              <a:chOff x="1519237" y="1651743"/>
              <a:chExt cx="447675" cy="447675"/>
            </a:xfrm>
          </p:grpSpPr>
          <p:sp>
            <p:nvSpPr>
              <p:cNvPr id="30" name="椭圆 29"/>
              <p:cNvSpPr/>
              <p:nvPr/>
            </p:nvSpPr>
            <p:spPr>
              <a:xfrm>
                <a:off x="1519237" y="1651743"/>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1" name="KSO_Shape"/>
              <p:cNvSpPr/>
              <p:nvPr/>
            </p:nvSpPr>
            <p:spPr bwMode="auto">
              <a:xfrm>
                <a:off x="1609725" y="1704975"/>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9233" name="组合 13"/>
            <p:cNvGrpSpPr/>
            <p:nvPr userDrawn="1"/>
          </p:nvGrpSpPr>
          <p:grpSpPr>
            <a:xfrm>
              <a:off x="4738687" y="3117723"/>
              <a:ext cx="447675" cy="447675"/>
              <a:chOff x="1519237" y="1651743"/>
              <a:chExt cx="447675" cy="447675"/>
            </a:xfrm>
          </p:grpSpPr>
          <p:sp>
            <p:nvSpPr>
              <p:cNvPr id="28" name="椭圆 27"/>
              <p:cNvSpPr/>
              <p:nvPr/>
            </p:nvSpPr>
            <p:spPr>
              <a:xfrm>
                <a:off x="1519237" y="1651743"/>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9" name="KSO_Shape"/>
              <p:cNvSpPr/>
              <p:nvPr/>
            </p:nvSpPr>
            <p:spPr bwMode="auto">
              <a:xfrm>
                <a:off x="1609725" y="1704975"/>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9236" name="组合 14"/>
            <p:cNvGrpSpPr/>
            <p:nvPr userDrawn="1"/>
          </p:nvGrpSpPr>
          <p:grpSpPr>
            <a:xfrm>
              <a:off x="6100762" y="1566018"/>
              <a:ext cx="447675" cy="447675"/>
              <a:chOff x="1519237" y="1651743"/>
              <a:chExt cx="447675" cy="447675"/>
            </a:xfrm>
          </p:grpSpPr>
          <p:sp>
            <p:nvSpPr>
              <p:cNvPr id="26" name="椭圆 25"/>
              <p:cNvSpPr/>
              <p:nvPr/>
            </p:nvSpPr>
            <p:spPr>
              <a:xfrm>
                <a:off x="1519237" y="1651743"/>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7" name="KSO_Shape"/>
              <p:cNvSpPr/>
              <p:nvPr/>
            </p:nvSpPr>
            <p:spPr bwMode="auto">
              <a:xfrm>
                <a:off x="1609725" y="1704975"/>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grpSp>
          <p:nvGrpSpPr>
            <p:cNvPr id="9239" name="组合 15"/>
            <p:cNvGrpSpPr/>
            <p:nvPr userDrawn="1"/>
          </p:nvGrpSpPr>
          <p:grpSpPr>
            <a:xfrm>
              <a:off x="7488626" y="1185440"/>
              <a:ext cx="447675" cy="447675"/>
              <a:chOff x="1519237" y="1651743"/>
              <a:chExt cx="447675" cy="447675"/>
            </a:xfrm>
          </p:grpSpPr>
          <p:sp>
            <p:nvSpPr>
              <p:cNvPr id="24" name="椭圆 23"/>
              <p:cNvSpPr/>
              <p:nvPr/>
            </p:nvSpPr>
            <p:spPr>
              <a:xfrm>
                <a:off x="1519237" y="1651743"/>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5" name="KSO_Shape"/>
              <p:cNvSpPr/>
              <p:nvPr/>
            </p:nvSpPr>
            <p:spPr bwMode="auto">
              <a:xfrm>
                <a:off x="1609725" y="1704975"/>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cxnSp>
          <p:nvCxnSpPr>
            <p:cNvPr id="17" name="直接连接符 16"/>
            <p:cNvCxnSpPr>
              <a:stCxn id="17" idx="5"/>
              <a:endCxn id="20" idx="1"/>
            </p:cNvCxnSpPr>
            <p:nvPr/>
          </p:nvCxnSpPr>
          <p:spPr>
            <a:xfrm>
              <a:off x="1872777" y="1805258"/>
              <a:ext cx="940745" cy="124554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0" idx="5"/>
              <a:endCxn id="23" idx="2"/>
            </p:cNvCxnSpPr>
            <p:nvPr/>
          </p:nvCxnSpPr>
          <p:spPr>
            <a:xfrm flipV="1">
              <a:off x="3130077" y="3341561"/>
              <a:ext cx="1608610" cy="2579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3" idx="7"/>
              <a:endCxn id="26" idx="3"/>
            </p:cNvCxnSpPr>
            <p:nvPr/>
          </p:nvCxnSpPr>
          <p:spPr>
            <a:xfrm flipV="1">
              <a:off x="5120802" y="1948133"/>
              <a:ext cx="1045520" cy="123515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0" idx="7"/>
              <a:endCxn id="26" idx="2"/>
            </p:cNvCxnSpPr>
            <p:nvPr/>
          </p:nvCxnSpPr>
          <p:spPr>
            <a:xfrm flipV="1">
              <a:off x="3130077" y="1789856"/>
              <a:ext cx="2970685" cy="126094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6"/>
              <a:endCxn id="23" idx="1"/>
            </p:cNvCxnSpPr>
            <p:nvPr/>
          </p:nvCxnSpPr>
          <p:spPr>
            <a:xfrm>
              <a:off x="1938337" y="1646981"/>
              <a:ext cx="2865910" cy="153630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6" idx="6"/>
              <a:endCxn id="29" idx="2"/>
            </p:cNvCxnSpPr>
            <p:nvPr/>
          </p:nvCxnSpPr>
          <p:spPr>
            <a:xfrm flipV="1">
              <a:off x="6548437" y="1409278"/>
              <a:ext cx="940189" cy="38057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3" idx="6"/>
              <a:endCxn id="29" idx="3"/>
            </p:cNvCxnSpPr>
            <p:nvPr/>
          </p:nvCxnSpPr>
          <p:spPr>
            <a:xfrm flipV="1">
              <a:off x="5186362" y="1567555"/>
              <a:ext cx="2367824" cy="177400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9249" name="组合 33"/>
          <p:cNvGrpSpPr/>
          <p:nvPr/>
        </p:nvGrpSpPr>
        <p:grpSpPr>
          <a:xfrm>
            <a:off x="958850" y="3719513"/>
            <a:ext cx="601663" cy="452438"/>
            <a:chOff x="625003" y="5195170"/>
            <a:chExt cx="447675" cy="447675"/>
          </a:xfrm>
        </p:grpSpPr>
        <p:sp>
          <p:nvSpPr>
            <p:cNvPr id="35" name="椭圆 34"/>
            <p:cNvSpPr/>
            <p:nvPr/>
          </p:nvSpPr>
          <p:spPr>
            <a:xfrm>
              <a:off x="625003" y="5195170"/>
              <a:ext cx="447675" cy="447675"/>
            </a:xfrm>
            <a:prstGeom prst="ellipse">
              <a:avLst/>
            </a:prstGeom>
            <a:solidFill>
              <a:schemeClr val="accent1">
                <a:lumMod val="50000"/>
              </a:schemeClr>
            </a:solidFill>
            <a:ln w="190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6" name="KSO_Shape"/>
            <p:cNvSpPr/>
            <p:nvPr/>
          </p:nvSpPr>
          <p:spPr bwMode="auto">
            <a:xfrm>
              <a:off x="715491" y="5248402"/>
              <a:ext cx="247650" cy="313481"/>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7F7F7"/>
            </a:solidFill>
            <a:ln>
              <a:noFill/>
            </a:ln>
          </p:spPr>
          <p:txBody>
            <a:bodyPr anchor="ctr">
              <a:scene3d>
                <a:camera prst="orthographicFront"/>
                <a:lightRig rig="threePt" dir="t"/>
              </a:scene3d>
              <a:sp3d>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mn-lt"/>
                <a:ea typeface="+mn-ea"/>
                <a:cs typeface="+mn-cs"/>
              </a:endParaRPr>
            </a:p>
          </p:txBody>
        </p:sp>
      </p:grpSp>
      <p:sp>
        <p:nvSpPr>
          <p:cNvPr id="4" name="KSO_FD"/>
          <p:cNvSpPr>
            <a:spLocks noGrp="1"/>
          </p:cNvSpPr>
          <p:nvPr>
            <p:ph type="dt" sz="half" idx="2"/>
          </p:nvPr>
        </p:nvSpPr>
        <p:spPr>
          <a:xfrm>
            <a:off x="457200" y="4683919"/>
            <a:ext cx="2133600" cy="357188"/>
          </a:xfrm>
          <a:prstGeom prst="rect">
            <a:avLst/>
          </a:prstGeom>
        </p:spPr>
        <p:txBody>
          <a:bodyPr vert="horz" lIns="91440" tIns="45720" rIns="91440" bIns="45720" rtlCol="0" anchor="ctr"/>
          <a:lstStyle>
            <a:lvl1pPr algn="l">
              <a:defRPr sz="675">
                <a:solidFill>
                  <a:schemeClr val="tx1">
                    <a:tint val="75000"/>
                  </a:schemeClr>
                </a:solidFill>
              </a:defRPr>
            </a:lvl1pPr>
          </a:lstStyle>
          <a:p>
            <a:fld id="{530820CF-B880-4189-942D-D702A7CBA730}" type="datetimeFigureOut">
              <a:rPr lang="zh-CN" altLang="en-US" smtClean="0"/>
            </a:fld>
            <a:endParaRPr lang="zh-CN" altLang="en-US"/>
          </a:p>
        </p:txBody>
      </p:sp>
      <p:sp>
        <p:nvSpPr>
          <p:cNvPr id="5" name="KSO_FT"/>
          <p:cNvSpPr>
            <a:spLocks noGrp="1"/>
          </p:cNvSpPr>
          <p:nvPr>
            <p:ph type="ftr" sz="quarter" idx="3"/>
          </p:nvPr>
        </p:nvSpPr>
        <p:spPr>
          <a:xfrm>
            <a:off x="3124200" y="4683919"/>
            <a:ext cx="2895600" cy="357188"/>
          </a:xfrm>
          <a:prstGeom prst="rect">
            <a:avLst/>
          </a:prstGeom>
        </p:spPr>
        <p:txBody>
          <a:bodyPr vert="horz" lIns="91440" tIns="45720" rIns="91440" bIns="45720" rtlCol="0" anchor="ctr"/>
          <a:p>
            <a:endParaRPr lang="zh-CN" altLang="en-US"/>
          </a:p>
        </p:txBody>
      </p:sp>
      <p:sp>
        <p:nvSpPr>
          <p:cNvPr id="6" name="KSO_FN"/>
          <p:cNvSpPr>
            <a:spLocks noGrp="1"/>
          </p:cNvSpPr>
          <p:nvPr>
            <p:ph type="sldNum" sz="quarter" idx="4"/>
          </p:nvPr>
        </p:nvSpPr>
        <p:spPr>
          <a:xfrm>
            <a:off x="6553200" y="4683919"/>
            <a:ext cx="2133600" cy="357188"/>
          </a:xfrm>
          <a:prstGeom prst="rect">
            <a:avLst/>
          </a:prstGeom>
        </p:spPr>
        <p:txBody>
          <a:bodyPr vert="horz" lIns="91440" tIns="45720" rIns="91440" bIns="45720" rtlCol="0" anchor="ctr"/>
          <a:lstStyle>
            <a:lvl1pPr algn="r">
              <a:defRPr sz="675">
                <a:solidFill>
                  <a:schemeClr val="tx1">
                    <a:tint val="75000"/>
                  </a:schemeClr>
                </a:solidFill>
              </a:defRPr>
            </a:lvl1pPr>
          </a:lstStyle>
          <a:p>
            <a:fld id="{0C913308-F349-4B6D-A68A-DD1791B4A57B}" type="slidenum">
              <a:rPr lang="zh-CN" altLang="en-US" smtClean="0"/>
            </a:fld>
            <a:endParaRPr lang="zh-CN" altLang="en-US"/>
          </a:p>
        </p:txBody>
      </p:sp>
      <p:sp>
        <p:nvSpPr>
          <p:cNvPr id="9223" name="KSO_BC1"/>
          <p:cNvSpPr>
            <a:spLocks noGrp="1"/>
          </p:cNvSpPr>
          <p:nvPr>
            <p:ph type="subTitle" idx="1"/>
          </p:nvPr>
        </p:nvSpPr>
        <p:spPr>
          <a:xfrm>
            <a:off x="1733550" y="4064794"/>
            <a:ext cx="6400800" cy="314325"/>
          </a:xfrm>
          <a:prstGeom prst="rect">
            <a:avLst/>
          </a:prstGeom>
          <a:noFill/>
          <a:ln w="9525">
            <a:noFill/>
            <a:miter/>
          </a:ln>
        </p:spPr>
        <p:txBody>
          <a:bodyPr anchor="t"/>
          <a:lstStyle>
            <a:lvl1pPr marL="0" lvl="0" indent="0" algn="l">
              <a:buNone/>
              <a:defRPr sz="1350" kern="1200">
                <a:solidFill>
                  <a:schemeClr val="tx2"/>
                </a:solidFill>
              </a:defRPr>
            </a:lvl1pPr>
            <a:lvl2pPr marL="0" lvl="1" indent="0" algn="ctr">
              <a:buNone/>
              <a:defRPr sz="1350" kern="1200">
                <a:solidFill>
                  <a:schemeClr val="tx2"/>
                </a:solidFill>
              </a:defRPr>
            </a:lvl2pPr>
            <a:lvl3pPr marL="514350" lvl="2" indent="-514350" algn="ctr">
              <a:buNone/>
              <a:defRPr sz="1350" kern="1200">
                <a:solidFill>
                  <a:schemeClr val="tx2"/>
                </a:solidFill>
              </a:defRPr>
            </a:lvl3pPr>
            <a:lvl4pPr marL="771525" lvl="3" indent="-771525" algn="ctr">
              <a:buNone/>
              <a:defRPr sz="1350" kern="1200">
                <a:solidFill>
                  <a:schemeClr val="tx2"/>
                </a:solidFill>
              </a:defRPr>
            </a:lvl4pPr>
            <a:lvl5pPr marL="1028700" lvl="4" indent="-1028700" algn="ctr">
              <a:buNone/>
              <a:defRPr sz="1350" kern="1200">
                <a:solidFill>
                  <a:schemeClr val="tx2"/>
                </a:solidFill>
              </a:defRPr>
            </a:lvl5pPr>
          </a:lstStyle>
          <a:p>
            <a:pPr lvl="0"/>
            <a:r>
              <a:rPr lang="zh-CN" altLang="en-US" dirty="0"/>
              <a:t>单击此处编辑母版副标题样式</a:t>
            </a:r>
            <a:endParaRPr lang="zh-CN" altLang="en-US" dirty="0"/>
          </a:p>
        </p:txBody>
      </p:sp>
      <p:sp>
        <p:nvSpPr>
          <p:cNvPr id="2" name="KSO_BT1"/>
          <p:cNvSpPr>
            <a:spLocks noGrp="1"/>
          </p:cNvSpPr>
          <p:nvPr>
            <p:ph type="title"/>
          </p:nvPr>
        </p:nvSpPr>
        <p:spPr>
          <a:xfrm>
            <a:off x="1743075" y="3576638"/>
            <a:ext cx="6372225" cy="459581"/>
          </a:xfrm>
          <a:prstGeom prst="rect">
            <a:avLst/>
          </a:prstGeom>
        </p:spPr>
        <p:txBody>
          <a:bodyPr vert="horz" lIns="91440" tIns="45720" rIns="91440" bIns="45720" rtlCol="0" anchor="ctr"/>
          <a:p>
            <a:pPr lvl="0"/>
            <a:r>
              <a:rPr lang="zh-CN" altLang="en-US" dirty="0"/>
              <a:t>单击此处编辑母版标题样式</a:t>
            </a:r>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1800">
                <a:solidFill>
                  <a:schemeClr val="accent1"/>
                </a:solidFill>
              </a:defRPr>
            </a:lvl1pPr>
            <a:lvl2pPr>
              <a:defRPr sz="1200"/>
            </a:lvl2pPr>
          </a:lstStyle>
          <a:p>
            <a:pPr lvl="0"/>
            <a:r>
              <a:rPr lang="zh-CN" altLang="en-US" smtClean="0"/>
              <a:t>单击此处编辑母版文本样式</a:t>
            </a:r>
            <a:endParaRPr lang="zh-CN" altLang="en-US" smtClean="0"/>
          </a:p>
          <a:p>
            <a:pPr lvl="1"/>
            <a:r>
              <a:rPr lang="zh-CN" altLang="en-US" smtClean="0"/>
              <a:t>第二级</a:t>
            </a:r>
          </a:p>
        </p:txBody>
      </p:sp>
      <p:sp>
        <p:nvSpPr>
          <p:cNvPr id="4"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7" y="1581151"/>
            <a:ext cx="5995988" cy="926306"/>
          </a:xfrm>
        </p:spPr>
        <p:txBody>
          <a:bodyPr anchor="b">
            <a:normAutofit/>
          </a:bodyPr>
          <a:lstStyle>
            <a:lvl1pPr algn="ctr">
              <a:defRPr sz="2025">
                <a:solidFill>
                  <a:schemeClr val="tx2"/>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3038170" y="2550319"/>
            <a:ext cx="3067663" cy="268109"/>
          </a:xfrm>
          <a:prstGeom prst="roundRect">
            <a:avLst>
              <a:gd name="adj" fmla="val 50000"/>
            </a:avLst>
          </a:prstGeom>
          <a:solidFill>
            <a:schemeClr val="accent1"/>
          </a:solidFill>
        </p:spPr>
        <p:txBody>
          <a:bodyPr anchor="ctr">
            <a:normAutofit/>
          </a:bodyPr>
          <a:lstStyle>
            <a:lvl1pPr marL="0" indent="0" algn="ctr">
              <a:buNone/>
              <a:defRPr sz="900">
                <a:solidFill>
                  <a:schemeClr val="bg1"/>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2"/>
            <a:ext cx="3810000" cy="3699272"/>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4" name="KSO_BC2"/>
          <p:cNvSpPr>
            <a:spLocks noGrp="1"/>
          </p:cNvSpPr>
          <p:nvPr>
            <p:ph sz="half" idx="2"/>
          </p:nvPr>
        </p:nvSpPr>
        <p:spPr>
          <a:xfrm>
            <a:off x="4889500" y="933452"/>
            <a:ext cx="3820587" cy="3699272"/>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日期占位符 4"/>
          <p:cNvSpPr>
            <a:spLocks noGrp="1"/>
          </p:cNvSpPr>
          <p:nvPr>
            <p:ph type="dt" sz="half" idx="10"/>
          </p:nvPr>
        </p:nvSpPr>
        <p:spPr/>
        <p:txBody>
          <a:bodyPr/>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p>
            <a:endParaRPr lang="zh-CN" altLang="en-US"/>
          </a:p>
        </p:txBody>
      </p:sp>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032272"/>
            <a:ext cx="3868340"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4" name="KSO_BC1"/>
          <p:cNvSpPr>
            <a:spLocks noGrp="1"/>
          </p:cNvSpPr>
          <p:nvPr>
            <p:ph sz="half" idx="2"/>
          </p:nvPr>
        </p:nvSpPr>
        <p:spPr>
          <a:xfrm>
            <a:off x="824577" y="1650206"/>
            <a:ext cx="3868340" cy="2763441"/>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p>
        </p:txBody>
      </p:sp>
      <p:sp>
        <p:nvSpPr>
          <p:cNvPr id="6" name="KSO_BC2"/>
          <p:cNvSpPr>
            <a:spLocks noGrp="1"/>
          </p:cNvSpPr>
          <p:nvPr>
            <p:ph sz="quarter" idx="4"/>
          </p:nvPr>
        </p:nvSpPr>
        <p:spPr>
          <a:xfrm>
            <a:off x="4823885" y="1650206"/>
            <a:ext cx="3887391" cy="2763441"/>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7" name="日期占位符 6"/>
          <p:cNvSpPr>
            <a:spLocks noGrp="1"/>
          </p:cNvSpPr>
          <p:nvPr>
            <p:ph type="dt" sz="half" idx="10"/>
          </p:nvPr>
        </p:nvSpPr>
        <p:spPr/>
        <p:txBody>
          <a:bodyPr/>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p>
            <a:endParaRPr lang="zh-CN" altLang="en-US"/>
          </a:p>
        </p:txBody>
      </p:sp>
      <p:sp>
        <p:nvSpPr>
          <p:cNvPr id="9" name="灯片编号占位符 8"/>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400052"/>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3"/>
            <a:ext cx="4629150" cy="3655219"/>
          </a:xfrm>
        </p:spPr>
        <p:txBody>
          <a:bodyPr>
            <a:normAutofit/>
          </a:bodyPr>
          <a:lstStyle>
            <a:lvl1pPr>
              <a:defRPr sz="1125"/>
            </a:lvl1pPr>
            <a:lvl2pPr>
              <a:defRPr sz="1015"/>
            </a:lvl2pPr>
            <a:lvl3pPr>
              <a:defRPr sz="900"/>
            </a:lvl3pPr>
            <a:lvl4pPr>
              <a:defRPr sz="790"/>
            </a:lvl4pPr>
            <a:lvl5pPr>
              <a:defRPr sz="790"/>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p>
        </p:txBody>
      </p:sp>
      <p:sp>
        <p:nvSpPr>
          <p:cNvPr id="4" name="KSO_BC2"/>
          <p:cNvSpPr>
            <a:spLocks noGrp="1"/>
          </p:cNvSpPr>
          <p:nvPr>
            <p:ph type="body" sz="half" idx="2"/>
          </p:nvPr>
        </p:nvSpPr>
        <p:spPr>
          <a:xfrm>
            <a:off x="858443" y="1600202"/>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p>
        </p:txBody>
      </p:sp>
      <p:sp>
        <p:nvSpPr>
          <p:cNvPr id="5" name="日期占位符 4"/>
          <p:cNvSpPr>
            <a:spLocks noGrp="1"/>
          </p:cNvSpPr>
          <p:nvPr>
            <p:ph type="dt" sz="half" idx="10"/>
          </p:nvPr>
        </p:nvSpPr>
        <p:spPr/>
        <p:txBody>
          <a:bodyPr/>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p>
            <a:endParaRPr lang="zh-CN" altLang="en-US"/>
          </a:p>
        </p:txBody>
      </p:sp>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1"/>
            <a:ext cx="4629150" cy="3655219"/>
          </a:xfrm>
        </p:spPr>
        <p:txBody>
          <a:bodyPr vert="horz" lIns="91440" tIns="45720" rIns="91440" bIns="45720" rtlCol="0" anchor="t">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just" defTabSz="685800" rtl="0" eaLnBrk="1" latinLnBrk="0" hangingPunct="1">
              <a:lnSpc>
                <a:spcPct val="110000"/>
              </a:lnSpc>
              <a:spcBef>
                <a:spcPts val="1200"/>
              </a:spcBef>
              <a:spcAft>
                <a:spcPts val="0"/>
              </a:spcAft>
              <a:buClr>
                <a:schemeClr val="accent1"/>
              </a:buClr>
              <a:buSzPct val="60000"/>
              <a:buFont typeface="Wingdings" pitchFamily="2" charset="2"/>
              <a:buNone/>
              <a:defRPr/>
            </a:pPr>
            <a:r>
              <a:rPr kumimoji="0" lang="zh-CN" altLang="en-US" sz="2400" b="0" i="0" u="none" strike="noStrike" kern="1200" cap="none" spc="0" normalizeH="0" baseline="0" noProof="0" smtClean="0">
                <a:ln>
                  <a:noFill/>
                </a:ln>
                <a:solidFill>
                  <a:schemeClr val="accent1"/>
                </a:solidFill>
                <a:effectLst/>
                <a:uLnTx/>
                <a:uFillTx/>
                <a:latin typeface="+mn-ea"/>
                <a:ea typeface="+mn-ea"/>
                <a:cs typeface="+mn-cs"/>
              </a:rPr>
              <a:t>单击图标添加图片</a:t>
            </a:r>
            <a:endParaRPr kumimoji="0" lang="en-US" altLang="en-US" sz="2400" b="0" i="0" u="none" strike="noStrike" kern="1200" cap="none" spc="0" normalizeH="0" baseline="0" noProof="0" dirty="0">
              <a:ln>
                <a:noFill/>
              </a:ln>
              <a:solidFill>
                <a:schemeClr val="accent1"/>
              </a:solidFill>
              <a:effectLst/>
              <a:uLnTx/>
              <a:uFillTx/>
              <a:latin typeface="+mn-ea"/>
              <a:ea typeface="+mn-ea"/>
              <a:cs typeface="+mn-cs"/>
            </a:endParaRPr>
          </a:p>
        </p:txBody>
      </p:sp>
      <p:sp>
        <p:nvSpPr>
          <p:cNvPr id="4" name="KSO_BC2"/>
          <p:cNvSpPr>
            <a:spLocks noGrp="1"/>
          </p:cNvSpPr>
          <p:nvPr>
            <p:ph type="body" sz="half" idx="2"/>
          </p:nvPr>
        </p:nvSpPr>
        <p:spPr>
          <a:xfrm>
            <a:off x="934644"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p>
        </p:txBody>
      </p:sp>
      <p:sp>
        <p:nvSpPr>
          <p:cNvPr id="5" name="日期占位符 4"/>
          <p:cNvSpPr>
            <a:spLocks noGrp="1"/>
          </p:cNvSpPr>
          <p:nvPr>
            <p:ph type="dt" sz="half" idx="10"/>
          </p:nvPr>
        </p:nvSpPr>
        <p:spPr/>
        <p:txBody>
          <a:bodyPr/>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p>
            <a:endParaRPr lang="zh-CN" altLang="en-US"/>
          </a:p>
        </p:txBody>
      </p:sp>
      <p:sp>
        <p:nvSpPr>
          <p:cNvPr id="7" name="灯片编号占位符 6"/>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p>
        </p:txBody>
      </p:sp>
      <p:sp>
        <p:nvSpPr>
          <p:cNvPr id="4" name="日期占位符 3"/>
          <p:cNvSpPr>
            <a:spLocks noGrp="1"/>
          </p:cNvSpPr>
          <p:nvPr>
            <p:ph type="dt" sz="half" idx="10"/>
          </p:nvPr>
        </p:nvSpPr>
        <p:spPr/>
        <p:txBody>
          <a:bodyPr/>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灯片编号占位符 5"/>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273844"/>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2" y="273844"/>
            <a:ext cx="5949952" cy="4358879"/>
          </a:xfrm>
        </p:spPr>
        <p:txBody>
          <a:bodyPr vert="eaVert"/>
          <a:lstStyle/>
          <a:p>
            <a:pPr lvl="0"/>
            <a:r>
              <a:rPr lang="zh-CN" altLang="en-US" smtClean="0"/>
              <a:t>单击此处编辑母版文本样式</a:t>
            </a:r>
            <a:endParaRPr lang="zh-CN" altLang="en-US" smtClean="0"/>
          </a:p>
          <a:p>
            <a:pPr lvl="1"/>
            <a:r>
              <a:rPr lang="zh-CN" altLang="en-US" smtClean="0"/>
              <a:t>第二级</a:t>
            </a: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E9BD2"/>
            </a:gs>
            <a:gs pos="100000">
              <a:srgbClr val="033D7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423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4" descr="WorldNetwork"/>
          <p:cNvPicPr>
            <a:picLocks noChangeAspect="1"/>
          </p:cNvPicPr>
          <p:nvPr/>
        </p:nvPicPr>
        <p:blipFill>
          <a:blip r:embed="rId11"/>
          <a:srcRect l="2383" t="32600" r="5203" b="45000"/>
          <a:stretch>
            <a:fillRect/>
          </a:stretch>
        </p:blipFill>
        <p:spPr>
          <a:xfrm>
            <a:off x="-9525" y="-14287"/>
            <a:ext cx="9153525" cy="800100"/>
          </a:xfrm>
          <a:prstGeom prst="rect">
            <a:avLst/>
          </a:prstGeom>
          <a:noFill/>
          <a:ln w="9525">
            <a:noFill/>
            <a:miter/>
          </a:ln>
        </p:spPr>
      </p:pic>
      <p:sp>
        <p:nvSpPr>
          <p:cNvPr id="8" name="矩形 7"/>
          <p:cNvSpPr/>
          <p:nvPr/>
        </p:nvSpPr>
        <p:spPr>
          <a:xfrm>
            <a:off x="-9525" y="-14287"/>
            <a:ext cx="9153525" cy="800100"/>
          </a:xfrm>
          <a:prstGeom prst="rect">
            <a:avLst/>
          </a:prstGeom>
          <a:solidFill>
            <a:srgbClr val="0080B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KSO_FD"/>
          <p:cNvSpPr>
            <a:spLocks noGrp="1"/>
          </p:cNvSpPr>
          <p:nvPr>
            <p:ph type="dt" sz="half" idx="2"/>
          </p:nvPr>
        </p:nvSpPr>
        <p:spPr>
          <a:xfrm>
            <a:off x="628650" y="4810125"/>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530820CF-B880-4189-942D-D702A7CBA730}" type="datetimeFigureOut">
              <a:rPr lang="zh-CN" altLang="en-US" smtClean="0"/>
            </a:fld>
            <a:endParaRPr lang="zh-CN" altLang="en-US"/>
          </a:p>
        </p:txBody>
      </p:sp>
      <p:sp>
        <p:nvSpPr>
          <p:cNvPr id="5" name="KSO_FT"/>
          <p:cNvSpPr>
            <a:spLocks noGrp="1"/>
          </p:cNvSpPr>
          <p:nvPr>
            <p:ph type="ftr" sz="quarter" idx="3"/>
          </p:nvPr>
        </p:nvSpPr>
        <p:spPr>
          <a:xfrm>
            <a:off x="3028950" y="4810125"/>
            <a:ext cx="3086100" cy="273844"/>
          </a:xfrm>
          <a:prstGeom prst="rect">
            <a:avLst/>
          </a:prstGeom>
        </p:spPr>
        <p:txBody>
          <a:bodyPr vert="horz" lIns="91440" tIns="45720" rIns="91440" bIns="45720" rtlCol="0" anchor="ctr"/>
          <a:p>
            <a:endParaRPr lang="zh-CN" altLang="en-US"/>
          </a:p>
        </p:txBody>
      </p:sp>
      <p:sp>
        <p:nvSpPr>
          <p:cNvPr id="6" name="KSO_FN"/>
          <p:cNvSpPr>
            <a:spLocks noGrp="1"/>
          </p:cNvSpPr>
          <p:nvPr>
            <p:ph type="sldNum" sz="quarter" idx="4"/>
          </p:nvPr>
        </p:nvSpPr>
        <p:spPr>
          <a:xfrm>
            <a:off x="6457950" y="4810125"/>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0C913308-F349-4B6D-A68A-DD1791B4A57B}" type="slidenum">
              <a:rPr lang="zh-CN" altLang="en-US" smtClean="0"/>
            </a:fld>
            <a:endParaRPr lang="zh-CN" altLang="en-US"/>
          </a:p>
        </p:txBody>
      </p:sp>
      <p:sp>
        <p:nvSpPr>
          <p:cNvPr id="1031" name="KSO_BC1"/>
          <p:cNvSpPr>
            <a:spLocks noGrp="1"/>
          </p:cNvSpPr>
          <p:nvPr>
            <p:ph type="body" idx="1"/>
          </p:nvPr>
        </p:nvSpPr>
        <p:spPr>
          <a:xfrm>
            <a:off x="466725" y="842963"/>
            <a:ext cx="8215313" cy="3911204"/>
          </a:xfrm>
          <a:prstGeom prst="rect">
            <a:avLst/>
          </a:prstGeom>
          <a:noFill/>
          <a:ln w="9525">
            <a:noFill/>
            <a:miter/>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 name="KSO_BT1"/>
          <p:cNvSpPr>
            <a:spLocks noGrp="1"/>
          </p:cNvSpPr>
          <p:nvPr>
            <p:ph type="title"/>
          </p:nvPr>
        </p:nvSpPr>
        <p:spPr>
          <a:xfrm>
            <a:off x="466725" y="132160"/>
            <a:ext cx="8215313" cy="596504"/>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lvl1pPr algn="l" defTabSz="514350" rtl="0" eaLnBrk="1" latinLnBrk="0" hangingPunct="1">
        <a:lnSpc>
          <a:spcPct val="90000"/>
        </a:lnSpc>
        <a:spcBef>
          <a:spcPct val="0"/>
        </a:spcBef>
        <a:buNone/>
        <a:defRPr sz="2400" b="1" i="0" kern="1200" baseline="0">
          <a:solidFill>
            <a:schemeClr val="bg1"/>
          </a:solidFill>
          <a:effectLst>
            <a:outerShdw blurRad="50800" dist="38100" algn="l" rotWithShape="0">
              <a:prstClr val="black">
                <a:alpha val="40000"/>
              </a:prstClr>
            </a:outerShdw>
          </a:effectLst>
          <a:latin typeface="+mj-ea"/>
          <a:ea typeface="+mj-ea"/>
          <a:cs typeface="+mj-cs"/>
        </a:defRPr>
      </a:lvl1pPr>
    </p:titleStyle>
    <p:bodyStyle>
      <a:lvl1pPr marL="271780" indent="-271145" algn="just" defTabSz="514350" rtl="0" eaLnBrk="1" latinLnBrk="0" hangingPunct="1">
        <a:lnSpc>
          <a:spcPct val="110000"/>
        </a:lnSpc>
        <a:spcBef>
          <a:spcPts val="900"/>
        </a:spcBef>
        <a:spcAft>
          <a:spcPts val="0"/>
        </a:spcAft>
        <a:buClr>
          <a:schemeClr val="accent1"/>
        </a:buClr>
        <a:buSzPct val="60000"/>
        <a:buFont typeface="Wingdings" pitchFamily="2" charset="2"/>
        <a:buChar char="m"/>
        <a:defRPr lang="zh-CN" altLang="en-US" sz="1800" kern="1200" baseline="0" dirty="0" smtClean="0">
          <a:solidFill>
            <a:schemeClr val="accent1"/>
          </a:solidFill>
          <a:latin typeface="+mn-ea"/>
          <a:ea typeface="+mn-ea"/>
          <a:cs typeface="+mn-cs"/>
        </a:defRPr>
      </a:lvl1pPr>
      <a:lvl2pPr marL="271780" indent="-271145" algn="just" defTabSz="514350" rtl="0" eaLnBrk="1" latinLnBrk="0" hangingPunct="1">
        <a:lnSpc>
          <a:spcPct val="120000"/>
        </a:lnSpc>
        <a:spcBef>
          <a:spcPts val="0"/>
        </a:spcBef>
        <a:spcAft>
          <a:spcPts val="1200"/>
        </a:spcAft>
        <a:buClr>
          <a:schemeClr val="accent2">
            <a:lumMod val="60000"/>
            <a:lumOff val="40000"/>
          </a:schemeClr>
        </a:buClr>
        <a:buFont typeface="幼圆" pitchFamily="49" charset="-122"/>
        <a:buChar char=" "/>
        <a:defRPr sz="1200" kern="1200" baseline="0">
          <a:solidFill>
            <a:schemeClr val="tx1"/>
          </a:solidFill>
          <a:latin typeface="+mn-ea"/>
          <a:ea typeface="+mn-ea"/>
          <a:cs typeface="+mn-cs"/>
        </a:defRPr>
      </a:lvl2pPr>
      <a:lvl3pPr marL="643255" indent="-128270" algn="l" defTabSz="514350" rtl="0" eaLnBrk="1" latinLnBrk="0" hangingPunct="1">
        <a:lnSpc>
          <a:spcPct val="90000"/>
        </a:lnSpc>
        <a:spcBef>
          <a:spcPts val="280"/>
        </a:spcBef>
        <a:buFont typeface="Arial"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3"/>
          <p:cNvSpPr>
            <a:spLocks noGrp="1"/>
          </p:cNvSpPr>
          <p:nvPr>
            <p:ph type="subTitle" idx="1"/>
          </p:nvPr>
        </p:nvSpPr>
        <p:spPr/>
        <p:txBody>
          <a:bodyPr/>
          <a:p>
            <a:r>
              <a:rPr lang="en-US" altLang="zh-CN"/>
              <a:t>                                                                             </a:t>
            </a:r>
            <a:endParaRPr>
              <a:ea typeface="宋体" charset="0"/>
            </a:endParaRPr>
          </a:p>
        </p:txBody>
      </p:sp>
      <p:sp>
        <p:nvSpPr>
          <p:cNvPr id="5" name="标题 4"/>
          <p:cNvSpPr>
            <a:spLocks noGrp="1"/>
          </p:cNvSpPr>
          <p:nvPr>
            <p:ph type="title"/>
          </p:nvPr>
        </p:nvSpPr>
        <p:spPr>
          <a:xfrm>
            <a:off x="1745615" y="4427220"/>
            <a:ext cx="6372225" cy="579755"/>
          </a:xfrm>
        </p:spPr>
        <p:txBody>
          <a:bodyPr>
            <a:normAutofit/>
          </a:bodyPr>
          <a:p>
            <a:r>
              <a:rPr lang="zh-CN" altLang="en-US" sz="2800">
                <a:solidFill>
                  <a:schemeClr val="tx1"/>
                </a:solidFill>
                <a:effectLst>
                  <a:outerShdw blurRad="38100" dist="19050" dir="2700000" algn="tl" rotWithShape="0">
                    <a:schemeClr val="dk1">
                      <a:alpha val="40000"/>
                    </a:schemeClr>
                  </a:outerShdw>
                </a:effectLst>
                <a:latin typeface="黑体" charset="0"/>
                <a:ea typeface="黑体" charset="0"/>
              </a:rPr>
              <a:t>瓶颈在第五级</a:t>
            </a:r>
            <a:endParaRPr lang="zh-CN" altLang="en-US" sz="2800">
              <a:solidFill>
                <a:schemeClr val="tx1"/>
              </a:solidFill>
              <a:effectLst>
                <a:outerShdw blurRad="38100" dist="19050" dir="2700000" algn="tl" rotWithShape="0">
                  <a:schemeClr val="dk1">
                    <a:alpha val="40000"/>
                  </a:schemeClr>
                </a:outerShdw>
              </a:effectLst>
              <a:latin typeface="黑体" charset="0"/>
              <a:ea typeface="黑体" charset="0"/>
            </a:endParaRPr>
          </a:p>
        </p:txBody>
      </p:sp>
      <p:pic>
        <p:nvPicPr>
          <p:cNvPr id="6" name="图片 5" descr="20150925100733_14067"/>
          <p:cNvPicPr>
            <a:picLocks noChangeAspect="1"/>
          </p:cNvPicPr>
          <p:nvPr/>
        </p:nvPicPr>
        <p:blipFill>
          <a:blip r:embed="rId1"/>
          <a:srcRect/>
          <a:stretch>
            <a:fillRect/>
          </a:stretch>
        </p:blipFill>
        <p:spPr>
          <a:xfrm>
            <a:off x="35560" y="51435"/>
            <a:ext cx="9146540" cy="4219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MH_SubTitle_1"/>
          <p:cNvSpPr txBox="1"/>
          <p:nvPr/>
        </p:nvSpPr>
        <p:spPr>
          <a:xfrm>
            <a:off x="35560" y="-20320"/>
            <a:ext cx="6478270" cy="627380"/>
          </a:xfrm>
          <a:prstGeom prst="rect">
            <a:avLst/>
          </a:prstGeom>
          <a:noFill/>
          <a:ln w="9525">
            <a:noFill/>
            <a:miter/>
          </a:ln>
        </p:spPr>
        <p:txBody>
          <a:bodyPr wrap="none" lIns="0" tIns="0" rIns="0" bIns="0" anchor="b"/>
          <a:p>
            <a:pPr marL="0" lvl="0" indent="0" algn="l" defTabSz="914400" eaLnBrk="1" hangingPunct="1">
              <a:spcBef>
                <a:spcPct val="0"/>
              </a:spcBef>
              <a:buNone/>
            </a:pPr>
            <a:r>
              <a:rPr lang="zh-CN" altLang="en-US" sz="2800" b="1" dirty="0">
                <a:solidFill>
                  <a:schemeClr val="bg1"/>
                </a:solidFill>
                <a:sym typeface="+mn-ea"/>
              </a:rPr>
              <a:t>（二）物流网络的特征</a:t>
            </a:r>
            <a:endParaRPr lang="zh-CN" altLang="en-US" sz="2800" dirty="0">
              <a:solidFill>
                <a:srgbClr val="EC004E"/>
              </a:solidFill>
              <a:latin typeface="微软雅黑" pitchFamily="34" charset="-122"/>
              <a:ea typeface="微软雅黑" pitchFamily="34" charset="-122"/>
            </a:endParaRPr>
          </a:p>
        </p:txBody>
      </p:sp>
      <p:sp>
        <p:nvSpPr>
          <p:cNvPr id="5123" name="MH_Text_1"/>
          <p:cNvSpPr>
            <a:spLocks noChangeArrowheads="1"/>
          </p:cNvSpPr>
          <p:nvPr/>
        </p:nvSpPr>
        <p:spPr bwMode="auto">
          <a:xfrm>
            <a:off x="6985" y="878840"/>
            <a:ext cx="9029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
            <a:pPr lvl="0" algn="just" eaLnBrk="1" hangingPunct="1">
              <a:lnSpc>
                <a:spcPct val="120000"/>
              </a:lnSpc>
            </a:pPr>
            <a:r>
              <a:rPr lang="en-US" altLang="zh-CN" b="1" dirty="0">
                <a:solidFill>
                  <a:schemeClr val="tx1"/>
                </a:solidFill>
                <a:latin typeface="+mn-ea"/>
              </a:rPr>
              <a:t>       </a:t>
            </a:r>
            <a:r>
              <a:rPr lang="zh-CN" altLang="en-US" b="1" dirty="0">
                <a:solidFill>
                  <a:schemeClr val="tx1"/>
                </a:solidFill>
                <a:latin typeface="+mn-ea"/>
              </a:rPr>
              <a:t>运输方式可分为水路、公路、铁路、航空和管道运输等五种运输方式，但忽略了人背、肩挑、徒步递送等运输方式。</a:t>
            </a:r>
            <a:endParaRPr lang="zh-CN" altLang="en-US" b="1" dirty="0">
              <a:solidFill>
                <a:schemeClr val="tx1"/>
              </a:solidFill>
              <a:latin typeface="+mn-ea"/>
            </a:endParaRPr>
          </a:p>
          <a:p>
            <a:pPr lvl="0" algn="just" eaLnBrk="1" hangingPunct="1">
              <a:lnSpc>
                <a:spcPct val="120000"/>
              </a:lnSpc>
            </a:pPr>
            <a:r>
              <a:rPr lang="en-US" altLang="zh-CN" b="1" dirty="0">
                <a:solidFill>
                  <a:schemeClr val="bg1"/>
                </a:solidFill>
                <a:latin typeface="+mn-ea"/>
              </a:rPr>
              <a:t>    1.</a:t>
            </a:r>
            <a:r>
              <a:rPr lang="zh-CN" altLang="en-US" b="1" dirty="0">
                <a:solidFill>
                  <a:schemeClr val="bg1"/>
                </a:solidFill>
                <a:latin typeface="+mn-ea"/>
              </a:rPr>
              <a:t>机场对机场</a:t>
            </a:r>
            <a:endParaRPr lang="zh-CN" altLang="en-US" b="1" dirty="0">
              <a:solidFill>
                <a:schemeClr val="bg1"/>
              </a:solidFill>
              <a:latin typeface="+mn-ea"/>
            </a:endParaRPr>
          </a:p>
        </p:txBody>
      </p:sp>
      <p:pic>
        <p:nvPicPr>
          <p:cNvPr id="3" name="图片 2" descr="58169862"/>
          <p:cNvPicPr>
            <a:picLocks noChangeAspect="1"/>
          </p:cNvPicPr>
          <p:nvPr/>
        </p:nvPicPr>
        <p:blipFill>
          <a:blip r:embed="rId1"/>
          <a:srcRect/>
          <a:stretch>
            <a:fillRect/>
          </a:stretch>
        </p:blipFill>
        <p:spPr>
          <a:xfrm>
            <a:off x="1826260" y="1651000"/>
            <a:ext cx="7200265" cy="34283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MH_SubTitle_1"/>
          <p:cNvSpPr txBox="1"/>
          <p:nvPr/>
        </p:nvSpPr>
        <p:spPr>
          <a:xfrm>
            <a:off x="35560" y="-20320"/>
            <a:ext cx="6478270" cy="627380"/>
          </a:xfrm>
          <a:prstGeom prst="rect">
            <a:avLst/>
          </a:prstGeom>
          <a:noFill/>
          <a:ln w="9525">
            <a:noFill/>
            <a:miter/>
          </a:ln>
        </p:spPr>
        <p:txBody>
          <a:bodyPr wrap="none" lIns="0" tIns="0" rIns="0" bIns="0" anchor="b"/>
          <a:p>
            <a:pPr marL="0" lvl="0" indent="0" algn="l" defTabSz="914400" eaLnBrk="1" hangingPunct="1">
              <a:spcBef>
                <a:spcPct val="0"/>
              </a:spcBef>
              <a:buNone/>
            </a:pPr>
            <a:endParaRPr lang="zh-CN" altLang="en-US" sz="2800" dirty="0">
              <a:solidFill>
                <a:srgbClr val="EC004E"/>
              </a:solidFill>
              <a:latin typeface="微软雅黑" pitchFamily="34" charset="-122"/>
              <a:ea typeface="微软雅黑" pitchFamily="34" charset="-122"/>
            </a:endParaRPr>
          </a:p>
        </p:txBody>
      </p:sp>
      <p:sp>
        <p:nvSpPr>
          <p:cNvPr id="5123" name="MH_Text_1"/>
          <p:cNvSpPr>
            <a:spLocks noChangeArrowheads="1"/>
          </p:cNvSpPr>
          <p:nvPr/>
        </p:nvSpPr>
        <p:spPr bwMode="auto">
          <a:xfrm>
            <a:off x="9525" y="407035"/>
            <a:ext cx="462216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
            <a:pPr lvl="0" algn="just" eaLnBrk="1" hangingPunct="1">
              <a:lnSpc>
                <a:spcPct val="120000"/>
              </a:lnSpc>
            </a:pPr>
            <a:r>
              <a:rPr lang="en-US" altLang="zh-CN" b="1" dirty="0">
                <a:solidFill>
                  <a:schemeClr val="bg1"/>
                </a:solidFill>
                <a:latin typeface="+mn-ea"/>
              </a:rPr>
              <a:t> 2.</a:t>
            </a:r>
            <a:r>
              <a:rPr lang="zh-CN" altLang="en-US" b="1" dirty="0">
                <a:solidFill>
                  <a:schemeClr val="bg1"/>
                </a:solidFill>
                <a:latin typeface="+mn-ea"/>
              </a:rPr>
              <a:t>港口对港口</a:t>
            </a:r>
            <a:endParaRPr lang="zh-CN" altLang="en-US" b="1" dirty="0">
              <a:solidFill>
                <a:schemeClr val="bg1"/>
              </a:solidFill>
              <a:latin typeface="+mn-ea"/>
            </a:endParaRPr>
          </a:p>
        </p:txBody>
      </p:sp>
      <p:pic>
        <p:nvPicPr>
          <p:cNvPr id="3" name="图片 2" descr="C:\Users\赵培\Desktop\20140922112214441444.jpg20140922112214441444"/>
          <p:cNvPicPr>
            <a:picLocks noChangeAspect="1"/>
          </p:cNvPicPr>
          <p:nvPr/>
        </p:nvPicPr>
        <p:blipFill>
          <a:blip r:embed="rId1"/>
          <a:srcRect/>
          <a:stretch>
            <a:fillRect/>
          </a:stretch>
        </p:blipFill>
        <p:spPr>
          <a:xfrm>
            <a:off x="1668145" y="1637030"/>
            <a:ext cx="7239635" cy="34283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MH_SubTitle_1"/>
          <p:cNvSpPr txBox="1"/>
          <p:nvPr/>
        </p:nvSpPr>
        <p:spPr>
          <a:xfrm>
            <a:off x="35560" y="339725"/>
            <a:ext cx="6478270" cy="647700"/>
          </a:xfrm>
          <a:prstGeom prst="rect">
            <a:avLst/>
          </a:prstGeom>
          <a:noFill/>
          <a:ln w="9525">
            <a:noFill/>
            <a:miter/>
          </a:ln>
        </p:spPr>
        <p:txBody>
          <a:bodyPr wrap="none" lIns="0" tIns="0" rIns="0" bIns="0" anchor="b"/>
          <a:p>
            <a:pPr marL="0" lvl="0" indent="0" algn="l" defTabSz="914400" eaLnBrk="1" hangingPunct="1">
              <a:spcBef>
                <a:spcPct val="0"/>
              </a:spcBef>
              <a:buNone/>
            </a:pPr>
            <a:r>
              <a:rPr lang="en-US" altLang="zh-CN" sz="2400" b="1" dirty="0">
                <a:solidFill>
                  <a:schemeClr val="bg1"/>
                </a:solidFill>
                <a:sym typeface="+mn-ea"/>
              </a:rPr>
              <a:t>3.</a:t>
            </a:r>
            <a:r>
              <a:rPr lang="zh-CN" altLang="en-US" sz="2400" b="1" dirty="0">
                <a:solidFill>
                  <a:schemeClr val="bg1"/>
                </a:solidFill>
                <a:sym typeface="+mn-ea"/>
              </a:rPr>
              <a:t>汽车门对门</a:t>
            </a:r>
            <a:endParaRPr lang="zh-CN" altLang="en-US" sz="2400" b="1" dirty="0">
              <a:solidFill>
                <a:schemeClr val="bg1"/>
              </a:solidFill>
              <a:latin typeface="微软雅黑" pitchFamily="34" charset="-122"/>
              <a:ea typeface="微软雅黑" pitchFamily="34" charset="-122"/>
              <a:sym typeface="+mn-ea"/>
            </a:endParaRPr>
          </a:p>
        </p:txBody>
      </p:sp>
      <p:sp>
        <p:nvSpPr>
          <p:cNvPr id="5123" name="MH_Text_1"/>
          <p:cNvSpPr>
            <a:spLocks noChangeArrowheads="1"/>
          </p:cNvSpPr>
          <p:nvPr/>
        </p:nvSpPr>
        <p:spPr bwMode="auto">
          <a:xfrm>
            <a:off x="6985" y="878840"/>
            <a:ext cx="462216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
            <a:pPr lvl="0" algn="just" eaLnBrk="1" hangingPunct="1">
              <a:lnSpc>
                <a:spcPct val="120000"/>
              </a:lnSpc>
            </a:pPr>
            <a:endParaRPr lang="zh-CN" altLang="en-US" b="1" dirty="0">
              <a:solidFill>
                <a:schemeClr val="bg1"/>
              </a:solidFill>
              <a:latin typeface="+mn-ea"/>
            </a:endParaRPr>
          </a:p>
        </p:txBody>
      </p:sp>
      <p:pic>
        <p:nvPicPr>
          <p:cNvPr id="2" name="图片 1" descr="u=3418315977,3700149612&amp;fm=21&amp;gp=0"/>
          <p:cNvPicPr>
            <a:picLocks noChangeAspect="1"/>
          </p:cNvPicPr>
          <p:nvPr/>
        </p:nvPicPr>
        <p:blipFill>
          <a:blip r:embed="rId1"/>
          <a:srcRect/>
          <a:stretch>
            <a:fillRect/>
          </a:stretch>
        </p:blipFill>
        <p:spPr>
          <a:xfrm>
            <a:off x="1484630" y="2073910"/>
            <a:ext cx="6975475" cy="2933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MH_SubTitle_1"/>
          <p:cNvSpPr txBox="1"/>
          <p:nvPr/>
        </p:nvSpPr>
        <p:spPr>
          <a:xfrm>
            <a:off x="35560" y="339725"/>
            <a:ext cx="6478270" cy="647700"/>
          </a:xfrm>
          <a:prstGeom prst="rect">
            <a:avLst/>
          </a:prstGeom>
          <a:noFill/>
          <a:ln w="9525">
            <a:noFill/>
            <a:miter/>
          </a:ln>
        </p:spPr>
        <p:txBody>
          <a:bodyPr wrap="none" lIns="0" tIns="0" rIns="0" bIns="0" anchor="b"/>
          <a:p>
            <a:pPr marL="0" lvl="0" indent="0" algn="l" defTabSz="914400" eaLnBrk="1" hangingPunct="1">
              <a:spcBef>
                <a:spcPct val="0"/>
              </a:spcBef>
              <a:buNone/>
            </a:pPr>
            <a:r>
              <a:rPr lang="zh-CN" sz="2400" b="1" dirty="0">
                <a:solidFill>
                  <a:schemeClr val="tx1"/>
                </a:solidFill>
                <a:sym typeface="+mn-ea"/>
              </a:rPr>
              <a:t>邮政快递物流：</a:t>
            </a:r>
            <a:r>
              <a:rPr lang="zh-CN" sz="2400" b="1" dirty="0">
                <a:solidFill>
                  <a:schemeClr val="bg1"/>
                </a:solidFill>
                <a:sym typeface="+mn-ea"/>
              </a:rPr>
              <a:t>门对门、桌对桌、手对手</a:t>
            </a:r>
            <a:endParaRPr lang="zh-CN" sz="2400" b="1" dirty="0">
              <a:solidFill>
                <a:schemeClr val="bg1"/>
              </a:solidFill>
              <a:latin typeface="微软雅黑" pitchFamily="34" charset="-122"/>
              <a:ea typeface="微软雅黑" pitchFamily="34" charset="-122"/>
              <a:sym typeface="+mn-ea"/>
            </a:endParaRPr>
          </a:p>
        </p:txBody>
      </p:sp>
      <p:sp>
        <p:nvSpPr>
          <p:cNvPr id="5123" name="MH_Text_1"/>
          <p:cNvSpPr>
            <a:spLocks noChangeArrowheads="1"/>
          </p:cNvSpPr>
          <p:nvPr/>
        </p:nvSpPr>
        <p:spPr bwMode="auto">
          <a:xfrm>
            <a:off x="36830" y="415925"/>
            <a:ext cx="4622165" cy="79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
            <a:pPr lvl="0" algn="just" eaLnBrk="1" hangingPunct="1">
              <a:lnSpc>
                <a:spcPct val="120000"/>
              </a:lnSpc>
            </a:pPr>
            <a:endParaRPr lang="zh-CN" altLang="en-US" b="1" dirty="0">
              <a:solidFill>
                <a:schemeClr val="bg1"/>
              </a:solidFill>
              <a:latin typeface="+mn-ea"/>
            </a:endParaRPr>
          </a:p>
        </p:txBody>
      </p:sp>
      <p:pic>
        <p:nvPicPr>
          <p:cNvPr id="4" name="图片 3" descr="113069738_21n"/>
          <p:cNvPicPr>
            <a:picLocks noChangeAspect="1"/>
          </p:cNvPicPr>
          <p:nvPr/>
        </p:nvPicPr>
        <p:blipFill>
          <a:blip r:embed="rId1"/>
          <a:srcRect/>
          <a:stretch>
            <a:fillRect/>
          </a:stretch>
        </p:blipFill>
        <p:spPr>
          <a:xfrm>
            <a:off x="161290" y="2221230"/>
            <a:ext cx="4324985" cy="2794000"/>
          </a:xfrm>
          <a:prstGeom prst="rect">
            <a:avLst/>
          </a:prstGeom>
        </p:spPr>
      </p:pic>
      <p:pic>
        <p:nvPicPr>
          <p:cNvPr id="6" name="图片 5" descr="U7261P827DT20121101112633"/>
          <p:cNvPicPr>
            <a:picLocks noChangeAspect="1"/>
          </p:cNvPicPr>
          <p:nvPr/>
        </p:nvPicPr>
        <p:blipFill>
          <a:blip r:embed="rId2"/>
          <a:srcRect/>
          <a:stretch>
            <a:fillRect/>
          </a:stretch>
        </p:blipFill>
        <p:spPr>
          <a:xfrm>
            <a:off x="4658995" y="2211705"/>
            <a:ext cx="4342130" cy="28155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7" name="MH_Desc_1"/>
          <p:cNvSpPr txBox="1">
            <a:spLocks noChangeArrowheads="1"/>
          </p:cNvSpPr>
          <p:nvPr/>
        </p:nvSpPr>
        <p:spPr bwMode="auto">
          <a:xfrm>
            <a:off x="802005" y="892810"/>
            <a:ext cx="7254875" cy="369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just" defTabSz="914400" rtl="0" eaLnBrk="1" latinLnBrk="0" hangingPunct="1">
              <a:lnSpc>
                <a:spcPct val="120000"/>
              </a:lnSpc>
              <a:spcBef>
                <a:spcPts val="0"/>
              </a:spcBef>
              <a:spcAft>
                <a:spcPts val="0"/>
              </a:spcAft>
              <a:buClrTx/>
              <a:buSzTx/>
              <a:buFontTx/>
              <a:buNone/>
              <a:defRPr/>
            </a:pPr>
            <a:r>
              <a:rPr lang="en-US" altLang="zh-CN" sz="1600">
                <a:solidFill>
                  <a:schemeClr val="tx1">
                    <a:lumMod val="95000"/>
                    <a:lumOff val="5000"/>
                  </a:schemeClr>
                </a:solidFill>
                <a:effectLst>
                  <a:outerShdw blurRad="38100" dist="38100" dir="2700000" algn="tl">
                    <a:srgbClr val="000000">
                      <a:alpha val="43137"/>
                    </a:srgbClr>
                  </a:outerShdw>
                </a:effectLst>
                <a:latin typeface="+mn-ea"/>
                <a:ea typeface="+mn-ea"/>
                <a:sym typeface="+mn-ea"/>
              </a:rPr>
              <a:t>       </a:t>
            </a:r>
            <a:endParaRPr lang="en-US" altLang="zh-CN" sz="1600">
              <a:solidFill>
                <a:schemeClr val="tx1">
                  <a:lumMod val="95000"/>
                  <a:lumOff val="5000"/>
                </a:schemeClr>
              </a:solidFill>
              <a:effectLst>
                <a:outerShdw blurRad="38100" dist="38100" dir="2700000" algn="tl">
                  <a:srgbClr val="000000">
                    <a:alpha val="43137"/>
                  </a:srgbClr>
                </a:outerShdw>
              </a:effectLst>
              <a:latin typeface="+mn-ea"/>
              <a:ea typeface="+mn-ea"/>
              <a:sym typeface="+mn-ea"/>
            </a:endParaRPr>
          </a:p>
          <a:p>
            <a:pPr marL="0" marR="0" lvl="0" indent="0" algn="just" defTabSz="914400" rtl="0" eaLnBrk="1" latinLnBrk="0" hangingPunct="1">
              <a:lnSpc>
                <a:spcPct val="150000"/>
              </a:lnSpc>
              <a:spcBef>
                <a:spcPts val="0"/>
              </a:spcBef>
              <a:spcAft>
                <a:spcPts val="0"/>
              </a:spcAft>
              <a:buClrTx/>
              <a:buSzTx/>
              <a:buFontTx/>
              <a:buNone/>
              <a:defRPr/>
            </a:pPr>
            <a:r>
              <a:rPr lang="en-US" altLang="zh-CN" sz="1600">
                <a:solidFill>
                  <a:schemeClr val="tx1">
                    <a:lumMod val="95000"/>
                    <a:lumOff val="5000"/>
                  </a:schemeClr>
                </a:solidFill>
                <a:effectLst>
                  <a:outerShdw blurRad="38100" dist="38100" dir="2700000" algn="tl">
                    <a:srgbClr val="000000">
                      <a:alpha val="43137"/>
                    </a:srgbClr>
                  </a:outerShdw>
                </a:effectLst>
                <a:latin typeface="+mn-ea"/>
                <a:ea typeface="+mn-ea"/>
                <a:sym typeface="+mn-ea"/>
              </a:rPr>
              <a:t>      </a:t>
            </a:r>
            <a:r>
              <a:rPr lang="en-US" altLang="zh-CN" sz="2000">
                <a:solidFill>
                  <a:schemeClr val="bg1"/>
                </a:solidFill>
                <a:effectLst>
                  <a:outerShdw blurRad="38100" dist="38100" dir="2700000" algn="tl">
                    <a:srgbClr val="000000">
                      <a:alpha val="43137"/>
                    </a:srgbClr>
                  </a:outerShdw>
                </a:effectLst>
                <a:latin typeface="+mn-ea"/>
                <a:ea typeface="+mn-ea"/>
                <a:sym typeface="+mn-ea"/>
              </a:rPr>
              <a:t> </a:t>
            </a:r>
            <a:r>
              <a:rPr lang="zh-CN" altLang="en-US" sz="2000" b="1">
                <a:solidFill>
                  <a:schemeClr val="tx1"/>
                </a:solidFill>
                <a:effectLst>
                  <a:outerShdw blurRad="38100" dist="38100" dir="2700000" algn="tl">
                    <a:srgbClr val="000000">
                      <a:alpha val="43137"/>
                    </a:srgbClr>
                  </a:outerShdw>
                </a:effectLst>
                <a:latin typeface="+mn-ea"/>
                <a:ea typeface="+mn-ea"/>
                <a:sym typeface="+mn-ea"/>
              </a:rPr>
              <a:t>电商物流是网络经济，不仅有信息网络平台，且一定要有完备畅通的物流网络，是信息网络与物流网络互为条件的复合型的网络经济。由于互联网的高度发展，电商物流业的信息网络已十分完善且非常畅通，且能做到实时畅通。但人们对电商物流不可或缺的物流网络没有足够研究和认识。在我国这样的发展中大国，物流网络是由五级集散中心和连接集散中心的五级干线运输组成的。</a:t>
            </a:r>
            <a:endParaRPr kumimoji="0" lang="zh-CN" altLang="en-US" sz="2000" b="1" i="0" u="none" strike="noStrike" kern="1200" cap="none" spc="0" normalizeH="0" baseline="0">
              <a:solidFill>
                <a:schemeClr val="tx1"/>
              </a:solidFill>
              <a:effectLst>
                <a:outerShdw blurRad="38100" dist="38100" dir="2700000" algn="tl">
                  <a:srgbClr val="000000">
                    <a:alpha val="43137"/>
                  </a:srgbClr>
                </a:outerShdw>
              </a:effectLst>
              <a:latin typeface="+mn-ea"/>
              <a:ea typeface="+mn-ea"/>
              <a:sym typeface="+mn-ea"/>
            </a:endParaRPr>
          </a:p>
          <a:p>
            <a:pPr marL="0" marR="0" lvl="0" indent="0" algn="just" defTabSz="914400" rtl="0" eaLnBrk="1" latinLnBrk="0" hangingPunct="1">
              <a:lnSpc>
                <a:spcPct val="120000"/>
              </a:lnSpc>
              <a:spcBef>
                <a:spcPts val="0"/>
              </a:spcBef>
              <a:spcAft>
                <a:spcPts val="0"/>
              </a:spcAft>
              <a:buClrTx/>
              <a:buSzTx/>
              <a:buFontTx/>
              <a:buNone/>
              <a:defRPr/>
            </a:pPr>
            <a:endParaRPr kumimoji="0" lang="zh-CN" altLang="en-US" sz="2000" b="1" i="0" u="none" strike="noStrike" kern="1200" cap="none" spc="0" normalizeH="0" baseline="0">
              <a:solidFill>
                <a:schemeClr val="tx1"/>
              </a:solidFill>
              <a:effectLst>
                <a:outerShdw blurRad="38100" dist="38100" dir="2700000" algn="tl">
                  <a:srgbClr val="000000">
                    <a:alpha val="43137"/>
                  </a:srgbClr>
                </a:outerShdw>
              </a:effectLst>
              <a:latin typeface="+mn-ea"/>
              <a:ea typeface="+mn-ea"/>
              <a:sym typeface="+mn-ea"/>
            </a:endParaRPr>
          </a:p>
        </p:txBody>
      </p:sp>
      <p:sp>
        <p:nvSpPr>
          <p:cNvPr id="5138" name="MH_PageTitle"/>
          <p:cNvSpPr>
            <a:spLocks noGrp="1"/>
          </p:cNvSpPr>
          <p:nvPr>
            <p:ph type="title"/>
          </p:nvPr>
        </p:nvSpPr>
        <p:spPr>
          <a:xfrm>
            <a:off x="12700" y="25400"/>
            <a:ext cx="8503285" cy="809625"/>
          </a:xfrm>
        </p:spPr>
        <p:txBody>
          <a:bodyPr vert="horz" wrap="square" lIns="91440" tIns="45720" rIns="91440" bIns="45720" anchor="ctr"/>
          <a:p>
            <a:pPr eaLnBrk="1" hangingPunct="1"/>
            <a:r>
              <a:rPr lang="zh-CN" sz="2400" dirty="0" smtClean="0">
                <a:latin typeface="+mj-ea"/>
                <a:sym typeface="+mn-ea"/>
              </a:rPr>
              <a:t>三、电商物流的发展瓶颈（主要在第五级）</a:t>
            </a:r>
            <a:endParaRPr lang="zh-CN" sz="2400" dirty="0">
              <a:latin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MH_Other_1"/>
          <p:cNvSpPr/>
          <p:nvPr/>
        </p:nvSpPr>
        <p:spPr>
          <a:xfrm>
            <a:off x="4418330" y="1113155"/>
            <a:ext cx="107950" cy="3246120"/>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11" name="MH_Other_2"/>
          <p:cNvSpPr>
            <a:spLocks noChangeArrowheads="1"/>
          </p:cNvSpPr>
          <p:nvPr/>
        </p:nvSpPr>
        <p:spPr bwMode="auto">
          <a:xfrm>
            <a:off x="4213225" y="4251325"/>
            <a:ext cx="504825" cy="133350"/>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anchor="ct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17" name="MH_Other_3"/>
          <p:cNvSpPr/>
          <p:nvPr/>
        </p:nvSpPr>
        <p:spPr>
          <a:xfrm>
            <a:off x="3977005" y="1565275"/>
            <a:ext cx="915670" cy="368300"/>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1" fmla="*/ 0 w 1902269"/>
              <a:gd name="connsiteY0-2" fmla="*/ 711790 h 711790"/>
              <a:gd name="connsiteX1-3" fmla="*/ 987869 w 1902269"/>
              <a:gd name="connsiteY1-4" fmla="*/ 0 h 711790"/>
              <a:gd name="connsiteX2-5" fmla="*/ 1902269 w 1902269"/>
              <a:gd name="connsiteY2-6" fmla="*/ 543698 h 711790"/>
              <a:gd name="connsiteX0-7" fmla="*/ 0 w 2025165"/>
              <a:gd name="connsiteY0-8" fmla="*/ 814204 h 814204"/>
              <a:gd name="connsiteX1-9" fmla="*/ 1110765 w 2025165"/>
              <a:gd name="connsiteY1-10" fmla="*/ 0 h 814204"/>
              <a:gd name="connsiteX2-11" fmla="*/ 2025165 w 2025165"/>
              <a:gd name="connsiteY2-12" fmla="*/ 543698 h 814204"/>
            </a:gdLst>
            <a:ahLst/>
            <a:cxnLst>
              <a:cxn ang="0">
                <a:pos x="connsiteX0-7" y="connsiteY0-8"/>
              </a:cxn>
              <a:cxn ang="0">
                <a:pos x="connsiteX1-9" y="connsiteY1-10"/>
              </a:cxn>
              <a:cxn ang="0">
                <a:pos x="connsiteX2-11" y="connsiteY2-12"/>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19" name="MH_Other_4"/>
          <p:cNvSpPr/>
          <p:nvPr/>
        </p:nvSpPr>
        <p:spPr bwMode="auto">
          <a:xfrm>
            <a:off x="4416425" y="1498600"/>
            <a:ext cx="138430" cy="13843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22" name="MH_Other_6"/>
          <p:cNvSpPr/>
          <p:nvPr/>
        </p:nvSpPr>
        <p:spPr bwMode="auto">
          <a:xfrm rot="21389837">
            <a:off x="4448175" y="1593850"/>
            <a:ext cx="62230" cy="2095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23" name="MH_Other_7"/>
          <p:cNvSpPr/>
          <p:nvPr/>
        </p:nvSpPr>
        <p:spPr bwMode="auto">
          <a:xfrm rot="2959788">
            <a:off x="4464050" y="1519555"/>
            <a:ext cx="57150" cy="33020"/>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29" name="MH_Title_1"/>
          <p:cNvSpPr/>
          <p:nvPr/>
        </p:nvSpPr>
        <p:spPr>
          <a:xfrm rot="21479712">
            <a:off x="3456940" y="1857375"/>
            <a:ext cx="2069465" cy="377825"/>
          </a:xfrm>
          <a:prstGeom prst="homePlate">
            <a:avLst/>
          </a:prstGeom>
          <a:solidFill>
            <a:srgbClr val="E15438"/>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20000"/>
          </a:bodyPr>
          <a:lstStyle/>
          <a:p>
            <a:pPr marL="0" marR="0" lvl="0" indent="0" algn="ctr" defTabSz="914400" rtl="0" eaLnBrk="1" latinLnBrk="0" hangingPunct="1">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出路</a:t>
            </a:r>
            <a:endParaRPr kumimoji="0" lang="zh-CN" altLang="en-US" sz="1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32" name="MH_SubTitle_1"/>
          <p:cNvSpPr/>
          <p:nvPr/>
        </p:nvSpPr>
        <p:spPr>
          <a:xfrm>
            <a:off x="1887855" y="2760980"/>
            <a:ext cx="2089150" cy="1270000"/>
          </a:xfrm>
          <a:prstGeom prst="roundRect">
            <a:avLst/>
          </a:prstGeom>
          <a:solidFill>
            <a:srgbClr val="F8DAD4"/>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sz="1600" b="1" i="0" u="none" strike="noStrike" kern="1200" cap="none" spc="0" normalizeH="0" baseline="0" noProof="0">
                <a:ln>
                  <a:noFill/>
                </a:ln>
                <a:solidFill>
                  <a:srgbClr val="5E5E5E"/>
                </a:solidFill>
                <a:effectLst/>
                <a:uLnTx/>
                <a:uFillTx/>
                <a:latin typeface="+mn-ea"/>
                <a:cs typeface="+mn-cs"/>
              </a:rPr>
              <a:t>（一）法律依据</a:t>
            </a:r>
            <a:endParaRPr kumimoji="0" lang="zh-CN" sz="1600" b="1" i="0" u="none" strike="noStrike" kern="1200" cap="none" spc="0" normalizeH="0" baseline="0" noProof="0" dirty="0">
              <a:ln>
                <a:noFill/>
              </a:ln>
              <a:solidFill>
                <a:srgbClr val="5E5E5E"/>
              </a:solidFill>
              <a:effectLst/>
              <a:uLnTx/>
              <a:uFillTx/>
              <a:latin typeface="+mn-ea"/>
              <a:cs typeface="+mn-cs"/>
            </a:endParaRPr>
          </a:p>
        </p:txBody>
      </p:sp>
      <p:sp>
        <p:nvSpPr>
          <p:cNvPr id="34" name="MH_SubTitle_2"/>
          <p:cNvSpPr/>
          <p:nvPr/>
        </p:nvSpPr>
        <p:spPr>
          <a:xfrm>
            <a:off x="4954905" y="2760980"/>
            <a:ext cx="2089150" cy="1270000"/>
          </a:xfrm>
          <a:prstGeom prst="roundRect">
            <a:avLst/>
          </a:prstGeom>
          <a:solidFill>
            <a:srgbClr val="F8DAD4"/>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sz="1600" b="1" i="0" u="none" strike="noStrike" kern="1200" cap="none" spc="0" normalizeH="0" baseline="0" noProof="0">
                <a:ln>
                  <a:noFill/>
                </a:ln>
                <a:solidFill>
                  <a:srgbClr val="5E5E5E"/>
                </a:solidFill>
                <a:effectLst/>
                <a:uLnTx/>
                <a:uFillTx/>
                <a:latin typeface="微软雅黑" pitchFamily="34" charset="-122"/>
                <a:ea typeface="微软雅黑" pitchFamily="34" charset="-122"/>
                <a:cs typeface="+mn-cs"/>
              </a:rPr>
              <a:t>（二）十六字方针</a:t>
            </a:r>
            <a:endParaRPr kumimoji="0" lang="zh-CN" sz="1600" b="1" i="0" u="none" strike="noStrike" kern="1200" cap="none" spc="0" normalizeH="0" baseline="0" noProof="0" dirty="0">
              <a:ln>
                <a:noFill/>
              </a:ln>
              <a:solidFill>
                <a:srgbClr val="5E5E5E"/>
              </a:solidFill>
              <a:effectLst/>
              <a:uLnTx/>
              <a:uFillTx/>
              <a:latin typeface="微软雅黑" pitchFamily="34" charset="-122"/>
              <a:ea typeface="微软雅黑" pitchFamily="34" charset="-122"/>
              <a:cs typeface="+mn-cs"/>
            </a:endParaRPr>
          </a:p>
        </p:txBody>
      </p:sp>
      <p:sp>
        <p:nvSpPr>
          <p:cNvPr id="5134" name="MH_PageTitle"/>
          <p:cNvSpPr>
            <a:spLocks noGrp="1"/>
          </p:cNvSpPr>
          <p:nvPr>
            <p:ph type="title"/>
          </p:nvPr>
        </p:nvSpPr>
        <p:spPr>
          <a:xfrm>
            <a:off x="12700" y="46990"/>
            <a:ext cx="8502650" cy="596900"/>
          </a:xfrm>
        </p:spPr>
        <p:txBody>
          <a:bodyPr vert="horz" wrap="square" lIns="91440" tIns="45720" rIns="91440" bIns="45720" anchor="ctr">
            <a:normAutofit fontScale="90000"/>
          </a:bodyPr>
          <a:p>
            <a:pPr eaLnBrk="1" hangingPunct="1"/>
            <a:br>
              <a:rPr lang="zh-CN" altLang="en-US" dirty="0" smtClean="0">
                <a:latin typeface="+mj-ea"/>
                <a:sym typeface="+mn-ea"/>
              </a:rPr>
            </a:br>
            <a:r>
              <a:rPr lang="zh-CN" altLang="en-US" sz="2400" dirty="0" smtClean="0">
                <a:latin typeface="+mj-ea"/>
                <a:sym typeface="+mn-ea"/>
              </a:rPr>
              <a:t>四、解决瓶颈问题的出路</a:t>
            </a:r>
            <a:endParaRPr lang="zh-CN" altLang="en-US" sz="2400" dirty="0" smtClean="0">
              <a:solidFill>
                <a:schemeClr val="bg1"/>
              </a:solidFill>
              <a:latin typeface="+mj-ea"/>
              <a:sym typeface="+mn-ea"/>
            </a:endParaRPr>
          </a:p>
          <a:p>
            <a:pPr eaLnBrk="1" hangingPunct="1"/>
            <a:r>
              <a:rPr lang="en-US" altLang="zh-CN" dirty="0"/>
              <a:t> </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H_Other_1"/>
          <p:cNvSpPr/>
          <p:nvPr/>
        </p:nvSpPr>
        <p:spPr>
          <a:xfrm>
            <a:off x="-12700" y="916305"/>
            <a:ext cx="2160905" cy="4322445"/>
          </a:xfrm>
          <a:custGeom>
            <a:avLst/>
            <a:gdLst>
              <a:gd name="connsiteX0" fmla="*/ 0 w 3168352"/>
              <a:gd name="connsiteY0" fmla="*/ 0 h 6336704"/>
              <a:gd name="connsiteX1" fmla="*/ 3168352 w 3168352"/>
              <a:gd name="connsiteY1" fmla="*/ 3168352 h 6336704"/>
              <a:gd name="connsiteX2" fmla="*/ 0 w 3168352"/>
              <a:gd name="connsiteY2" fmla="*/ 6336704 h 6336704"/>
              <a:gd name="connsiteX3" fmla="*/ 91440 w 3168352"/>
              <a:gd name="connsiteY3" fmla="*/ 91440 h 6336704"/>
              <a:gd name="connsiteX0-1" fmla="*/ 0 w 3168352"/>
              <a:gd name="connsiteY0-2" fmla="*/ 0 h 6336704"/>
              <a:gd name="connsiteX1-3" fmla="*/ 3168352 w 3168352"/>
              <a:gd name="connsiteY1-4" fmla="*/ 3168352 h 6336704"/>
              <a:gd name="connsiteX2-5" fmla="*/ 0 w 3168352"/>
              <a:gd name="connsiteY2-6" fmla="*/ 6336704 h 6336704"/>
            </a:gdLst>
            <a:ahLst/>
            <a:cxnLst>
              <a:cxn ang="0">
                <a:pos x="connsiteX0-1" y="connsiteY0-2"/>
              </a:cxn>
              <a:cxn ang="0">
                <a:pos x="connsiteX1-3" y="connsiteY1-4"/>
              </a:cxn>
              <a:cxn ang="0">
                <a:pos x="connsiteX2-5" y="connsiteY2-6"/>
              </a:cxn>
            </a:cxnLst>
            <a:rect l="l" t="t" r="r" b="b"/>
            <a:pathLst>
              <a:path w="3168352" h="6336704">
                <a:moveTo>
                  <a:pt x="0" y="0"/>
                </a:moveTo>
                <a:cubicBezTo>
                  <a:pt x="1749832" y="0"/>
                  <a:pt x="3168352" y="1418520"/>
                  <a:pt x="3168352" y="3168352"/>
                </a:cubicBezTo>
                <a:cubicBezTo>
                  <a:pt x="3168352" y="4918184"/>
                  <a:pt x="1749832" y="6336704"/>
                  <a:pt x="0" y="6336704"/>
                </a:cubicBezTo>
              </a:path>
            </a:pathLst>
          </a:custGeom>
          <a:noFill/>
          <a:ln w="222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MH_Other_2"/>
          <p:cNvSpPr/>
          <p:nvPr/>
        </p:nvSpPr>
        <p:spPr>
          <a:xfrm>
            <a:off x="1190625" y="103187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dirty="0">
                <a:solidFill>
                  <a:srgbClr val="0098D6"/>
                </a:solidFill>
                <a:latin typeface="Arial Unicode MS" pitchFamily="34" charset="-122"/>
                <a:ea typeface="Arial Unicode MS" pitchFamily="34" charset="-122"/>
              </a:rPr>
              <a:t>01</a:t>
            </a:r>
            <a:endParaRPr lang="zh-CN" altLang="en-US" sz="2800" b="1" dirty="0">
              <a:solidFill>
                <a:srgbClr val="0098D6"/>
              </a:solidFill>
              <a:latin typeface="Arial Unicode MS" pitchFamily="34" charset="-122"/>
              <a:ea typeface="Arial Unicode MS" pitchFamily="34" charset="-122"/>
            </a:endParaRPr>
          </a:p>
        </p:txBody>
      </p:sp>
      <p:cxnSp>
        <p:nvCxnSpPr>
          <p:cNvPr id="8" name="MH_Other_3"/>
          <p:cNvCxnSpPr/>
          <p:nvPr/>
        </p:nvCxnSpPr>
        <p:spPr>
          <a:xfrm flipV="1">
            <a:off x="1828800" y="1217930"/>
            <a:ext cx="492125" cy="190500"/>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5125" name="MH_SubTitle_1"/>
          <p:cNvSpPr txBox="1"/>
          <p:nvPr/>
        </p:nvSpPr>
        <p:spPr>
          <a:xfrm>
            <a:off x="2411730" y="699770"/>
            <a:ext cx="5187950" cy="470535"/>
          </a:xfrm>
          <a:prstGeom prst="rect">
            <a:avLst/>
          </a:prstGeom>
          <a:noFill/>
          <a:ln w="9525">
            <a:noFill/>
            <a:miter/>
          </a:ln>
        </p:spPr>
        <p:txBody>
          <a:bodyPr anchor="b"/>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defTabSz="914400" eaLnBrk="1" hangingPunct="1">
              <a:spcBef>
                <a:spcPct val="0"/>
              </a:spcBef>
              <a:buNone/>
            </a:pPr>
            <a:r>
              <a:rPr lang="zh-CN" altLang="en-US" sz="1600" b="1" dirty="0">
                <a:latin typeface="+mn-ea"/>
                <a:sym typeface="+mn-ea"/>
              </a:rPr>
              <a:t>第十条规定</a:t>
            </a:r>
            <a:endParaRPr lang="zh-CN" altLang="en-US" sz="1600" b="1" dirty="0">
              <a:solidFill>
                <a:srgbClr val="0098D6"/>
              </a:solidFill>
              <a:latin typeface="+mn-ea"/>
            </a:endParaRPr>
          </a:p>
        </p:txBody>
      </p:sp>
      <p:sp>
        <p:nvSpPr>
          <p:cNvPr id="5126" name="MH_Text_1"/>
          <p:cNvSpPr txBox="1">
            <a:spLocks noChangeArrowheads="1"/>
          </p:cNvSpPr>
          <p:nvPr/>
        </p:nvSpPr>
        <p:spPr bwMode="auto">
          <a:xfrm>
            <a:off x="2411730" y="1102995"/>
            <a:ext cx="5467350" cy="7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marL="0" marR="0" lvl="2" indent="0" algn="just" defTabSz="914400" rtl="0" eaLnBrk="1" fontAlgn="base" latinLnBrk="0" hangingPunct="1">
              <a:lnSpc>
                <a:spcPct val="150000"/>
              </a:lnSpc>
              <a:spcBef>
                <a:spcPts val="600"/>
              </a:spcBef>
              <a:spcAft>
                <a:spcPct val="0"/>
              </a:spcAft>
              <a:buClrTx/>
              <a:buSzTx/>
              <a:buFontTx/>
              <a:buNone/>
              <a:defRPr/>
            </a:pPr>
            <a:r>
              <a:rPr lang="en-US" altLang="zh-CN" sz="1400" dirty="0">
                <a:latin typeface="+mn-ea"/>
                <a:ea typeface="+mn-ea"/>
                <a:sym typeface="+mn-ea"/>
              </a:rPr>
              <a:t>“</a:t>
            </a:r>
            <a:r>
              <a:rPr lang="zh-CN" altLang="en-US" sz="1600" dirty="0">
                <a:latin typeface="+mn-ea"/>
                <a:ea typeface="+mn-ea"/>
                <a:sym typeface="+mn-ea"/>
              </a:rPr>
              <a:t>机关、企业、事业单位应当设置接收邮件的场所。农村地区应当设置村邮政站或者其他接受邮政场所。</a:t>
            </a:r>
            <a:r>
              <a:rPr lang="en-US" altLang="zh-CN" sz="1600" dirty="0">
                <a:latin typeface="+mn-ea"/>
                <a:ea typeface="+mn-ea"/>
                <a:sym typeface="+mn-ea"/>
              </a:rPr>
              <a:t>“</a:t>
            </a:r>
            <a:r>
              <a:rPr lang="en-US" altLang="zh-CN" sz="1600" noProof="0" smtClean="0">
                <a:ln>
                  <a:noFill/>
                </a:ln>
                <a:solidFill>
                  <a:schemeClr val="tx1">
                    <a:lumMod val="50000"/>
                    <a:lumOff val="50000"/>
                  </a:schemeClr>
                </a:solidFill>
                <a:uLnTx/>
                <a:uFillTx/>
                <a:latin typeface="+mn-ea"/>
                <a:ea typeface="+mn-ea"/>
                <a:sym typeface="+mn-ea"/>
              </a:rPr>
              <a:t> </a:t>
            </a:r>
            <a:endParaRPr lang="en-US" altLang="zh-CN" sz="1600" noProof="0" smtClean="0">
              <a:ln>
                <a:noFill/>
              </a:ln>
              <a:solidFill>
                <a:schemeClr val="tx1">
                  <a:lumMod val="50000"/>
                  <a:lumOff val="50000"/>
                </a:schemeClr>
              </a:solidFill>
              <a:uLnTx/>
              <a:uFillTx/>
              <a:latin typeface="+mn-ea"/>
              <a:ea typeface="+mn-ea"/>
              <a:sym typeface="+mn-ea"/>
            </a:endParaRPr>
          </a:p>
        </p:txBody>
      </p:sp>
      <p:sp>
        <p:nvSpPr>
          <p:cNvPr id="12" name="MH_Other_4"/>
          <p:cNvSpPr/>
          <p:nvPr/>
        </p:nvSpPr>
        <p:spPr>
          <a:xfrm>
            <a:off x="1828800" y="2653030"/>
            <a:ext cx="638175" cy="63944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dirty="0">
                <a:solidFill>
                  <a:srgbClr val="0098D6"/>
                </a:solidFill>
                <a:latin typeface="Arial Unicode MS" pitchFamily="34" charset="-122"/>
                <a:ea typeface="Arial Unicode MS" pitchFamily="34" charset="-122"/>
              </a:rPr>
              <a:t>02</a:t>
            </a:r>
            <a:endParaRPr lang="zh-CN" altLang="en-US" sz="2800" b="1" dirty="0">
              <a:solidFill>
                <a:srgbClr val="0098D6"/>
              </a:solidFill>
              <a:latin typeface="Arial Unicode MS" pitchFamily="34" charset="-122"/>
              <a:ea typeface="Arial Unicode MS" pitchFamily="34" charset="-122"/>
            </a:endParaRPr>
          </a:p>
        </p:txBody>
      </p:sp>
      <p:cxnSp>
        <p:nvCxnSpPr>
          <p:cNvPr id="15" name="MH_Other_5"/>
          <p:cNvCxnSpPr>
            <a:stCxn id="12" idx="6"/>
          </p:cNvCxnSpPr>
          <p:nvPr/>
        </p:nvCxnSpPr>
        <p:spPr>
          <a:xfrm flipV="1">
            <a:off x="2466975" y="2783205"/>
            <a:ext cx="492125" cy="188595"/>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16" name="MH_Other_6"/>
          <p:cNvSpPr/>
          <p:nvPr/>
        </p:nvSpPr>
        <p:spPr>
          <a:xfrm>
            <a:off x="1338580" y="4048125"/>
            <a:ext cx="638175" cy="638175"/>
          </a:xfrm>
          <a:prstGeom prst="ellipse">
            <a:avLst/>
          </a:prstGeom>
          <a:solidFill>
            <a:srgbClr val="FFFFFF"/>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lvl="0" algn="ctr" eaLnBrk="1" hangingPunct="1"/>
            <a:r>
              <a:rPr lang="en-US" altLang="zh-CN" sz="2800" b="1" dirty="0">
                <a:solidFill>
                  <a:srgbClr val="0098D6"/>
                </a:solidFill>
                <a:latin typeface="Arial Unicode MS" pitchFamily="34" charset="-122"/>
                <a:ea typeface="Arial Unicode MS" pitchFamily="34" charset="-122"/>
              </a:rPr>
              <a:t>03</a:t>
            </a:r>
            <a:endParaRPr lang="zh-CN" altLang="en-US" sz="2800" b="1" dirty="0">
              <a:solidFill>
                <a:srgbClr val="0098D6"/>
              </a:solidFill>
              <a:latin typeface="Arial Unicode MS" pitchFamily="34" charset="-122"/>
              <a:ea typeface="Arial Unicode MS" pitchFamily="34" charset="-122"/>
            </a:endParaRPr>
          </a:p>
        </p:txBody>
      </p:sp>
      <p:cxnSp>
        <p:nvCxnSpPr>
          <p:cNvPr id="19" name="MH_Other_7"/>
          <p:cNvCxnSpPr>
            <a:stCxn id="16" idx="6"/>
          </p:cNvCxnSpPr>
          <p:nvPr/>
        </p:nvCxnSpPr>
        <p:spPr>
          <a:xfrm flipV="1">
            <a:off x="1976755" y="4178300"/>
            <a:ext cx="490220" cy="189230"/>
          </a:xfrm>
          <a:prstGeom prst="straightConnector1">
            <a:avLst/>
          </a:prstGeom>
          <a:ln w="28575">
            <a:solidFill>
              <a:srgbClr val="E0E0E0"/>
            </a:solidFill>
            <a:tailEnd type="arrow"/>
          </a:ln>
        </p:spPr>
        <p:style>
          <a:lnRef idx="1">
            <a:schemeClr val="accent1"/>
          </a:lnRef>
          <a:fillRef idx="0">
            <a:schemeClr val="accent1"/>
          </a:fillRef>
          <a:effectRef idx="0">
            <a:schemeClr val="accent1"/>
          </a:effectRef>
          <a:fontRef idx="minor">
            <a:schemeClr val="tx1"/>
          </a:fontRef>
        </p:style>
      </p:cxnSp>
      <p:sp>
        <p:nvSpPr>
          <p:cNvPr id="5131" name="MH_SubTitle_2"/>
          <p:cNvSpPr txBox="1"/>
          <p:nvPr/>
        </p:nvSpPr>
        <p:spPr>
          <a:xfrm>
            <a:off x="2961005" y="2251710"/>
            <a:ext cx="5036820" cy="251460"/>
          </a:xfrm>
          <a:prstGeom prst="rect">
            <a:avLst/>
          </a:prstGeom>
          <a:noFill/>
          <a:ln w="9525">
            <a:noFill/>
            <a:miter/>
          </a:ln>
        </p:spPr>
        <p:txBody>
          <a:bodyPr anchor="b"/>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just" eaLnBrk="1" hangingPunct="1">
              <a:lnSpc>
                <a:spcPct val="120000"/>
              </a:lnSpc>
              <a:spcBef>
                <a:spcPts val="600"/>
              </a:spcBef>
              <a:buNone/>
            </a:pPr>
            <a:r>
              <a:rPr lang="zh-CN" altLang="en-US" sz="1600" b="1" dirty="0">
                <a:latin typeface="微软雅黑" pitchFamily="34" charset="-122"/>
                <a:ea typeface="微软雅黑" pitchFamily="34" charset="-122"/>
                <a:sym typeface="+mn-ea"/>
              </a:rPr>
              <a:t>第三十二条规定</a:t>
            </a:r>
            <a:r>
              <a:rPr lang="en-US" altLang="zh-CN" sz="1600" b="1" dirty="0">
                <a:solidFill>
                  <a:srgbClr val="DAA600"/>
                </a:solidFill>
                <a:latin typeface="华文新魏" pitchFamily="2" charset="-122"/>
                <a:ea typeface="华文新魏" pitchFamily="2" charset="-122"/>
                <a:sym typeface="+mn-ea"/>
              </a:rPr>
              <a:t> </a:t>
            </a:r>
            <a:endParaRPr lang="zh-CN" altLang="en-US" sz="1600" b="1" dirty="0">
              <a:solidFill>
                <a:srgbClr val="0098D6"/>
              </a:solidFill>
              <a:latin typeface="微软雅黑" pitchFamily="34" charset="-122"/>
              <a:ea typeface="微软雅黑" pitchFamily="34" charset="-122"/>
            </a:endParaRPr>
          </a:p>
        </p:txBody>
      </p:sp>
      <p:sp>
        <p:nvSpPr>
          <p:cNvPr id="5132" name="MH_Text_2"/>
          <p:cNvSpPr txBox="1">
            <a:spLocks noChangeArrowheads="1"/>
          </p:cNvSpPr>
          <p:nvPr/>
        </p:nvSpPr>
        <p:spPr bwMode="auto">
          <a:xfrm>
            <a:off x="2961005" y="2560320"/>
            <a:ext cx="5327650" cy="75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2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lvl="2" indent="0" algn="l" defTabSz="913130" eaLnBrk="0" hangingPunct="0">
              <a:lnSpc>
                <a:spcPct val="150000"/>
              </a:lnSpc>
              <a:buClr>
                <a:srgbClr val="0070C0"/>
              </a:buClr>
              <a:buSzPct val="80000"/>
              <a:buNone/>
              <a:tabLst>
                <a:tab pos="136525" algn="l"/>
              </a:tabLst>
            </a:pPr>
            <a:r>
              <a:rPr lang="zh-CN" altLang="en-US" sz="1600" dirty="0">
                <a:latin typeface="+mn-ea"/>
                <a:ea typeface="+mn-ea"/>
                <a:sym typeface="+mn-ea"/>
              </a:rPr>
              <a:t>“机关、企业、事业单位、住宅小区管理单位等应当为邮政企业投递邮件提供便利条件。”</a:t>
            </a:r>
            <a:endParaRPr sz="1600"/>
          </a:p>
        </p:txBody>
      </p:sp>
      <p:sp>
        <p:nvSpPr>
          <p:cNvPr id="5133" name="MH_SubTitle_3"/>
          <p:cNvSpPr txBox="1"/>
          <p:nvPr/>
        </p:nvSpPr>
        <p:spPr>
          <a:xfrm>
            <a:off x="2603500" y="3443605"/>
            <a:ext cx="5002530" cy="245745"/>
          </a:xfrm>
          <a:prstGeom prst="rect">
            <a:avLst/>
          </a:prstGeom>
          <a:noFill/>
          <a:ln w="9525">
            <a:noFill/>
            <a:miter/>
          </a:ln>
        </p:spPr>
        <p:txBody>
          <a:bodyPr anchor="b"/>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defTabSz="914400" eaLnBrk="1" hangingPunct="1">
              <a:spcBef>
                <a:spcPct val="0"/>
              </a:spcBef>
              <a:buNone/>
            </a:pPr>
            <a:r>
              <a:rPr lang="zh-CN" altLang="en-US" sz="1600" b="1" dirty="0">
                <a:solidFill>
                  <a:schemeClr val="tx1"/>
                </a:solidFill>
                <a:latin typeface="+mn-ea"/>
              </a:rPr>
              <a:t>第八十四条规定（本法下列用语的含义、规定）</a:t>
            </a:r>
            <a:r>
              <a:rPr lang="en-US" altLang="zh-CN" sz="1800" b="1" dirty="0">
                <a:solidFill>
                  <a:schemeClr val="tx1"/>
                </a:solidFill>
                <a:latin typeface="微软雅黑" pitchFamily="34" charset="-122"/>
                <a:ea typeface="微软雅黑" pitchFamily="34" charset="-122"/>
              </a:rPr>
              <a:t> </a:t>
            </a:r>
            <a:endParaRPr lang="en-US" altLang="zh-CN" sz="1800" b="1" dirty="0">
              <a:solidFill>
                <a:schemeClr val="tx1"/>
              </a:solidFill>
              <a:latin typeface="微软雅黑" pitchFamily="34" charset="-122"/>
              <a:ea typeface="微软雅黑" pitchFamily="34" charset="-122"/>
            </a:endParaRPr>
          </a:p>
        </p:txBody>
      </p:sp>
      <p:sp>
        <p:nvSpPr>
          <p:cNvPr id="5134" name="MH_Text_3"/>
          <p:cNvSpPr txBox="1">
            <a:spLocks noChangeArrowheads="1"/>
          </p:cNvSpPr>
          <p:nvPr/>
        </p:nvSpPr>
        <p:spPr bwMode="auto">
          <a:xfrm>
            <a:off x="2453005" y="3780155"/>
            <a:ext cx="6777355" cy="134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l" defTabSz="914400" rtl="0" eaLnBrk="1" fontAlgn="base" latinLnBrk="0" hangingPunct="1">
              <a:spcBef>
                <a:spcPts val="750"/>
              </a:spcBef>
              <a:spcAft>
                <a:spcPct val="0"/>
              </a:spcAft>
              <a:buClrTx/>
              <a:buSzTx/>
              <a:buFont typeface="Arial" pitchFamily="34" charset="0"/>
              <a:buNone/>
              <a:defRPr/>
            </a:pPr>
            <a:r>
              <a:rPr kumimoji="0" lang="zh-CN" sz="1200" b="1" i="0" u="none" strike="noStrike" kern="1200" cap="none" spc="0" normalizeH="0" baseline="0" noProof="0">
                <a:ln>
                  <a:noFill/>
                </a:ln>
                <a:solidFill>
                  <a:schemeClr val="bg1"/>
                </a:solidFill>
                <a:effectLst/>
                <a:uLnTx/>
                <a:uFillTx/>
                <a:latin typeface="+mn-ea"/>
                <a:ea typeface="+mn-ea"/>
                <a:cs typeface="+mn-cs"/>
              </a:rPr>
              <a:t>寄递：信件、包裹印刷品等物品按照封装上的名址递送给特定个人或单位的活动，包括收寄、分拣、运输、投递等环节。</a:t>
            </a:r>
            <a:endParaRPr kumimoji="0" lang="zh-CN" sz="1200" b="1" i="0" u="none" strike="noStrike" kern="1200" cap="none" spc="0" normalizeH="0" baseline="0" noProof="0">
              <a:ln>
                <a:noFill/>
              </a:ln>
              <a:solidFill>
                <a:schemeClr val="bg1"/>
              </a:solidFill>
              <a:effectLst/>
              <a:uLnTx/>
              <a:uFillTx/>
              <a:latin typeface="+mn-ea"/>
              <a:ea typeface="+mn-ea"/>
              <a:cs typeface="+mn-cs"/>
            </a:endParaRPr>
          </a:p>
          <a:p>
            <a:pPr marL="0" marR="0" lvl="0" indent="0" algn="l" defTabSz="914400" rtl="0" eaLnBrk="1" fontAlgn="base" latinLnBrk="0" hangingPunct="1">
              <a:spcBef>
                <a:spcPts val="750"/>
              </a:spcBef>
              <a:spcAft>
                <a:spcPct val="0"/>
              </a:spcAft>
              <a:buClrTx/>
              <a:buSzTx/>
              <a:buFont typeface="Arial" pitchFamily="34" charset="0"/>
              <a:buNone/>
              <a:defRPr/>
            </a:pPr>
            <a:r>
              <a:rPr kumimoji="0" lang="zh-CN" sz="1200" b="1" i="0" u="none" strike="noStrike" kern="1200" cap="none" spc="0" normalizeH="0" baseline="0" noProof="0">
                <a:ln>
                  <a:noFill/>
                </a:ln>
                <a:solidFill>
                  <a:schemeClr val="bg1"/>
                </a:solidFill>
                <a:effectLst/>
                <a:uLnTx/>
                <a:uFillTx/>
                <a:latin typeface="+mn-ea"/>
                <a:ea typeface="+mn-ea"/>
                <a:cs typeface="+mn-cs"/>
              </a:rPr>
              <a:t>邮件：指信件、包裹、报刊和其他印刷品。</a:t>
            </a:r>
            <a:endParaRPr kumimoji="0" lang="zh-CN" sz="1200" b="1" i="0" u="none" strike="noStrike" kern="1200" cap="none" spc="0" normalizeH="0" baseline="0" noProof="0">
              <a:ln>
                <a:noFill/>
              </a:ln>
              <a:solidFill>
                <a:schemeClr val="bg1"/>
              </a:solidFill>
              <a:effectLst/>
              <a:uLnTx/>
              <a:uFillTx/>
              <a:latin typeface="+mn-ea"/>
              <a:ea typeface="+mn-ea"/>
              <a:cs typeface="+mn-cs"/>
            </a:endParaRPr>
          </a:p>
          <a:p>
            <a:pPr marL="0" marR="0" lvl="0" indent="0" algn="l" defTabSz="914400" rtl="0" eaLnBrk="1" fontAlgn="base" latinLnBrk="0" hangingPunct="1">
              <a:spcBef>
                <a:spcPts val="750"/>
              </a:spcBef>
              <a:spcAft>
                <a:spcPct val="0"/>
              </a:spcAft>
              <a:buClrTx/>
              <a:buSzTx/>
              <a:buFont typeface="Arial" pitchFamily="34" charset="0"/>
              <a:buNone/>
              <a:defRPr/>
            </a:pPr>
            <a:r>
              <a:rPr kumimoji="0" lang="zh-CN" sz="1200" b="1" i="0" u="none" strike="noStrike" kern="1200" cap="none" spc="0" normalizeH="0" baseline="0" noProof="0">
                <a:ln>
                  <a:noFill/>
                </a:ln>
                <a:solidFill>
                  <a:schemeClr val="bg1"/>
                </a:solidFill>
                <a:effectLst/>
                <a:uLnTx/>
                <a:uFillTx/>
                <a:latin typeface="+mn-ea"/>
                <a:ea typeface="+mn-ea"/>
                <a:cs typeface="+mn-cs"/>
              </a:rPr>
              <a:t>快件：指信件、包裹、印刷品等。</a:t>
            </a:r>
            <a:endParaRPr kumimoji="0" lang="zh-CN" sz="1200" b="1" i="0" u="none" strike="noStrike" kern="1200" cap="none" spc="0" normalizeH="0" baseline="0" noProof="0">
              <a:ln>
                <a:noFill/>
              </a:ln>
              <a:solidFill>
                <a:schemeClr val="bg1"/>
              </a:solidFill>
              <a:effectLst/>
              <a:uLnTx/>
              <a:uFillTx/>
              <a:latin typeface="+mn-ea"/>
              <a:ea typeface="+mn-ea"/>
              <a:cs typeface="+mn-cs"/>
            </a:endParaRPr>
          </a:p>
          <a:p>
            <a:pPr marL="0" marR="0" lvl="0" indent="0" algn="l" defTabSz="914400" rtl="0" eaLnBrk="1" fontAlgn="base" latinLnBrk="0" hangingPunct="1">
              <a:spcBef>
                <a:spcPts val="750"/>
              </a:spcBef>
              <a:spcAft>
                <a:spcPct val="0"/>
              </a:spcAft>
              <a:buClrTx/>
              <a:buSzTx/>
              <a:buFont typeface="Arial" pitchFamily="34" charset="0"/>
              <a:buNone/>
              <a:defRPr/>
            </a:pPr>
            <a:r>
              <a:rPr kumimoji="0" lang="zh-CN" sz="1200" b="1" i="0" u="none" strike="noStrike" kern="1200" cap="none" spc="0" normalizeH="0" baseline="0" noProof="0">
                <a:ln>
                  <a:noFill/>
                </a:ln>
                <a:solidFill>
                  <a:schemeClr val="bg1"/>
                </a:solidFill>
                <a:effectLst/>
                <a:uLnTx/>
                <a:uFillTx/>
                <a:latin typeface="+mn-ea"/>
                <a:ea typeface="+mn-ea"/>
                <a:cs typeface="+mn-cs"/>
              </a:rPr>
              <a:t>包裹：指按照封袋上的名址递送给特定个人或单位的独立封袋的物品，重量不超过</a:t>
            </a:r>
            <a:r>
              <a:rPr kumimoji="0" lang="en-US" altLang="zh-CN" sz="1200" b="1" i="0" u="none" strike="noStrike" kern="1200" cap="none" spc="0" normalizeH="0" baseline="0" noProof="0">
                <a:ln>
                  <a:noFill/>
                </a:ln>
                <a:solidFill>
                  <a:schemeClr val="bg1"/>
                </a:solidFill>
                <a:effectLst/>
                <a:uLnTx/>
                <a:uFillTx/>
                <a:latin typeface="+mn-ea"/>
                <a:ea typeface="+mn-ea"/>
                <a:cs typeface="+mn-cs"/>
              </a:rPr>
              <a:t>50kg</a:t>
            </a:r>
            <a:r>
              <a:rPr kumimoji="0" lang="zh-CN" altLang="en-US" sz="1200" b="1" i="0" u="none" strike="noStrike" kern="1200" cap="none" spc="0" normalizeH="0" baseline="0" noProof="0">
                <a:ln>
                  <a:noFill/>
                </a:ln>
                <a:solidFill>
                  <a:schemeClr val="bg1"/>
                </a:solidFill>
                <a:effectLst/>
                <a:uLnTx/>
                <a:uFillTx/>
                <a:latin typeface="+mn-ea"/>
                <a:ea typeface="+mn-ea"/>
                <a:cs typeface="+mn-cs"/>
              </a:rPr>
              <a:t>。</a:t>
            </a:r>
            <a:endParaRPr kumimoji="0" lang="zh-CN" altLang="en-US" sz="1200" b="1" i="0" u="none" strike="noStrike" kern="1200" cap="none" spc="0" normalizeH="0" baseline="0" noProof="0">
              <a:ln>
                <a:noFill/>
              </a:ln>
              <a:solidFill>
                <a:schemeClr val="bg1"/>
              </a:solidFill>
              <a:effectLst/>
              <a:uLnTx/>
              <a:uFillTx/>
              <a:latin typeface="+mn-ea"/>
              <a:ea typeface="+mn-ea"/>
              <a:cs typeface="+mn-cs"/>
            </a:endParaRPr>
          </a:p>
          <a:p>
            <a:pPr marL="0" marR="0" lvl="0" indent="0" algn="l" defTabSz="914400" rtl="0" eaLnBrk="1" fontAlgn="base" latinLnBrk="0" hangingPunct="1">
              <a:lnSpc>
                <a:spcPct val="130000"/>
              </a:lnSpc>
              <a:spcBef>
                <a:spcPts val="750"/>
              </a:spcBef>
              <a:spcAft>
                <a:spcPct val="0"/>
              </a:spcAft>
              <a:buClrTx/>
              <a:buSzTx/>
              <a:buFont typeface="Arial" pitchFamily="34" charset="0"/>
              <a:buNone/>
              <a:defRPr/>
            </a:pPr>
            <a:endParaRPr kumimoji="0" lang="zh-CN" altLang="en-US" sz="1400" b="1" i="0" u="none" strike="noStrike" kern="1200" cap="none" spc="0" normalizeH="0" baseline="0" noProof="0">
              <a:ln>
                <a:noFill/>
              </a:ln>
              <a:solidFill>
                <a:schemeClr val="bg1"/>
              </a:solidFill>
              <a:effectLst/>
              <a:uLnTx/>
              <a:uFillTx/>
              <a:latin typeface="+mn-ea"/>
              <a:ea typeface="+mn-ea"/>
              <a:cs typeface="+mn-cs"/>
            </a:endParaRPr>
          </a:p>
        </p:txBody>
      </p:sp>
      <p:sp>
        <p:nvSpPr>
          <p:cNvPr id="5135" name="MH_PageTitle"/>
          <p:cNvSpPr>
            <a:spLocks noGrp="1"/>
          </p:cNvSpPr>
          <p:nvPr>
            <p:ph type="title"/>
          </p:nvPr>
        </p:nvSpPr>
        <p:spPr>
          <a:xfrm>
            <a:off x="-8890" y="9525"/>
            <a:ext cx="8524240" cy="622300"/>
          </a:xfrm>
        </p:spPr>
        <p:txBody>
          <a:bodyPr vert="horz" wrap="square" lIns="91440" tIns="45720" rIns="91440" bIns="45720" anchor="ctr">
            <a:normAutofit/>
          </a:bodyPr>
          <a:p>
            <a:r>
              <a:rPr lang="zh-CN" altLang="en-US" sz="2000" dirty="0" smtClean="0">
                <a:latin typeface="+mj-ea"/>
                <a:sym typeface="+mn-ea"/>
              </a:rPr>
              <a:t>（一）</a:t>
            </a:r>
            <a:r>
              <a:rPr lang="zh-CN" altLang="en-US" sz="2000">
                <a:effectLst>
                  <a:outerShdw blurRad="38100" dist="38100" dir="2700000" algn="tl">
                    <a:srgbClr val="000000">
                      <a:alpha val="43137"/>
                    </a:srgbClr>
                  </a:outerShdw>
                </a:effectLst>
                <a:latin typeface="+mj-ea"/>
                <a:sym typeface="+mn-ea"/>
              </a:rPr>
              <a:t>解决瓶颈的法律依据：2009年4月通过的新邮政法</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60960" y="43815"/>
            <a:ext cx="8456295" cy="730250"/>
          </a:xfrm>
        </p:spPr>
        <p:txBody>
          <a:bodyPr vert="horz" wrap="square" lIns="91440" tIns="45720" rIns="91440" bIns="45720" anchor="ctr"/>
          <a:p>
            <a:pPr eaLnBrk="1" hangingPunct="1"/>
            <a:r>
              <a:rPr lang="zh-CN" sz="2000" dirty="0"/>
              <a:t>（二）十六字方针</a:t>
            </a:r>
            <a:endParaRPr lang="zh-CN" sz="2000" dirty="0"/>
          </a:p>
        </p:txBody>
      </p:sp>
      <p:sp>
        <p:nvSpPr>
          <p:cNvPr id="3075" name="MH_Other_1"/>
          <p:cNvSpPr/>
          <p:nvPr/>
        </p:nvSpPr>
        <p:spPr>
          <a:xfrm rot="-790521">
            <a:off x="1494155" y="1278255"/>
            <a:ext cx="1882775" cy="1191895"/>
          </a:xfrm>
          <a:custGeom>
            <a:avLst/>
            <a:gdLst/>
            <a:ahLst/>
            <a:cxnLst>
              <a:cxn ang="0">
                <a:pos x="1845959" y="33463"/>
              </a:cxn>
              <a:cxn ang="0">
                <a:pos x="1757823" y="17434"/>
              </a:cxn>
              <a:cxn ang="0">
                <a:pos x="1793850" y="17434"/>
              </a:cxn>
              <a:cxn ang="0">
                <a:pos x="1705699" y="33463"/>
              </a:cxn>
              <a:cxn ang="0">
                <a:pos x="1705699" y="17434"/>
              </a:cxn>
              <a:cxn ang="0">
                <a:pos x="1689603" y="33463"/>
              </a:cxn>
              <a:cxn ang="0">
                <a:pos x="1601453" y="17434"/>
              </a:cxn>
              <a:cxn ang="0">
                <a:pos x="1637480" y="17434"/>
              </a:cxn>
              <a:cxn ang="0">
                <a:pos x="1549329" y="33463"/>
              </a:cxn>
              <a:cxn ang="0">
                <a:pos x="1549329" y="17434"/>
              </a:cxn>
              <a:cxn ang="0">
                <a:pos x="1533233" y="33463"/>
              </a:cxn>
              <a:cxn ang="0">
                <a:pos x="1445083" y="17434"/>
              </a:cxn>
              <a:cxn ang="0">
                <a:pos x="1481110" y="17434"/>
              </a:cxn>
              <a:cxn ang="0">
                <a:pos x="1392959" y="33463"/>
              </a:cxn>
              <a:cxn ang="0">
                <a:pos x="1392959" y="17434"/>
              </a:cxn>
              <a:cxn ang="0">
                <a:pos x="1376863" y="33463"/>
              </a:cxn>
              <a:cxn ang="0">
                <a:pos x="1288713" y="17434"/>
              </a:cxn>
              <a:cxn ang="0">
                <a:pos x="1324740" y="17434"/>
              </a:cxn>
              <a:cxn ang="0">
                <a:pos x="1236590" y="33463"/>
              </a:cxn>
              <a:cxn ang="0">
                <a:pos x="1236590" y="17434"/>
              </a:cxn>
              <a:cxn ang="0">
                <a:pos x="1220494" y="33463"/>
              </a:cxn>
              <a:cxn ang="0">
                <a:pos x="1132344" y="17434"/>
              </a:cxn>
              <a:cxn ang="0">
                <a:pos x="1168371" y="17434"/>
              </a:cxn>
              <a:cxn ang="0">
                <a:pos x="1080221" y="33463"/>
              </a:cxn>
              <a:cxn ang="0">
                <a:pos x="1080221" y="17434"/>
              </a:cxn>
              <a:cxn ang="0">
                <a:pos x="1064125" y="33463"/>
              </a:cxn>
              <a:cxn ang="0">
                <a:pos x="975975" y="17434"/>
              </a:cxn>
              <a:cxn ang="0">
                <a:pos x="1012002" y="17434"/>
              </a:cxn>
              <a:cxn ang="0">
                <a:pos x="923852" y="33463"/>
              </a:cxn>
              <a:cxn ang="0">
                <a:pos x="923852" y="17434"/>
              </a:cxn>
              <a:cxn ang="0">
                <a:pos x="907756" y="33463"/>
              </a:cxn>
              <a:cxn ang="0">
                <a:pos x="819606" y="17434"/>
              </a:cxn>
              <a:cxn ang="0">
                <a:pos x="855633" y="17434"/>
              </a:cxn>
              <a:cxn ang="0">
                <a:pos x="767483" y="33463"/>
              </a:cxn>
              <a:cxn ang="0">
                <a:pos x="767483" y="17434"/>
              </a:cxn>
              <a:cxn ang="0">
                <a:pos x="751387" y="33463"/>
              </a:cxn>
              <a:cxn ang="0">
                <a:pos x="663237" y="17434"/>
              </a:cxn>
              <a:cxn ang="0">
                <a:pos x="699264" y="17434"/>
              </a:cxn>
              <a:cxn ang="0">
                <a:pos x="611114" y="33463"/>
              </a:cxn>
              <a:cxn ang="0">
                <a:pos x="611114" y="17434"/>
              </a:cxn>
              <a:cxn ang="0">
                <a:pos x="595018" y="33463"/>
              </a:cxn>
              <a:cxn ang="0">
                <a:pos x="506868" y="17434"/>
              </a:cxn>
              <a:cxn ang="0">
                <a:pos x="542895" y="17434"/>
              </a:cxn>
              <a:cxn ang="0">
                <a:pos x="454745" y="33463"/>
              </a:cxn>
              <a:cxn ang="0">
                <a:pos x="454745" y="17434"/>
              </a:cxn>
              <a:cxn ang="0">
                <a:pos x="438649" y="33463"/>
              </a:cxn>
              <a:cxn ang="0">
                <a:pos x="350499" y="17434"/>
              </a:cxn>
              <a:cxn ang="0">
                <a:pos x="386526" y="17434"/>
              </a:cxn>
              <a:cxn ang="0">
                <a:pos x="298376" y="33463"/>
              </a:cxn>
              <a:cxn ang="0">
                <a:pos x="298376" y="17434"/>
              </a:cxn>
              <a:cxn ang="0">
                <a:pos x="282280" y="33463"/>
              </a:cxn>
              <a:cxn ang="0">
                <a:pos x="194130" y="17434"/>
              </a:cxn>
              <a:cxn ang="0">
                <a:pos x="230157" y="17434"/>
              </a:cxn>
              <a:cxn ang="0">
                <a:pos x="142007" y="33463"/>
              </a:cxn>
              <a:cxn ang="0">
                <a:pos x="142007" y="17434"/>
              </a:cxn>
              <a:cxn ang="0">
                <a:pos x="125908" y="33463"/>
              </a:cxn>
              <a:cxn ang="0">
                <a:pos x="37758" y="17434"/>
              </a:cxn>
              <a:cxn ang="0">
                <a:pos x="73785" y="17434"/>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8BCB45">
              <a:alpha val="100000"/>
            </a:srgbClr>
          </a:solidFill>
          <a:ln w="9525">
            <a:noFill/>
          </a:ln>
        </p:spPr>
        <p:txBody>
          <a:bodyPr/>
          <a:p>
            <a:endParaRPr lang="zh-CN" altLang="en-US"/>
          </a:p>
        </p:txBody>
      </p:sp>
      <p:sp>
        <p:nvSpPr>
          <p:cNvPr id="3076" name="MH_Other_2"/>
          <p:cNvSpPr/>
          <p:nvPr/>
        </p:nvSpPr>
        <p:spPr>
          <a:xfrm rot="1016975">
            <a:off x="1160780" y="1330325"/>
            <a:ext cx="1882775" cy="1068705"/>
          </a:xfrm>
          <a:custGeom>
            <a:avLst/>
            <a:gdLst/>
            <a:ahLst/>
            <a:cxnLst>
              <a:cxn ang="0">
                <a:pos x="1845959" y="24083"/>
              </a:cxn>
              <a:cxn ang="0">
                <a:pos x="1757823" y="12546"/>
              </a:cxn>
              <a:cxn ang="0">
                <a:pos x="1793850" y="12546"/>
              </a:cxn>
              <a:cxn ang="0">
                <a:pos x="1705699" y="24083"/>
              </a:cxn>
              <a:cxn ang="0">
                <a:pos x="1705699" y="12546"/>
              </a:cxn>
              <a:cxn ang="0">
                <a:pos x="1689603" y="24083"/>
              </a:cxn>
              <a:cxn ang="0">
                <a:pos x="1601453" y="12546"/>
              </a:cxn>
              <a:cxn ang="0">
                <a:pos x="1637480" y="12546"/>
              </a:cxn>
              <a:cxn ang="0">
                <a:pos x="1549329" y="24083"/>
              </a:cxn>
              <a:cxn ang="0">
                <a:pos x="1549329" y="12546"/>
              </a:cxn>
              <a:cxn ang="0">
                <a:pos x="1533233" y="24083"/>
              </a:cxn>
              <a:cxn ang="0">
                <a:pos x="1445083" y="12546"/>
              </a:cxn>
              <a:cxn ang="0">
                <a:pos x="1481110" y="12546"/>
              </a:cxn>
              <a:cxn ang="0">
                <a:pos x="1392959" y="24083"/>
              </a:cxn>
              <a:cxn ang="0">
                <a:pos x="1392959" y="12546"/>
              </a:cxn>
              <a:cxn ang="0">
                <a:pos x="1376863" y="24083"/>
              </a:cxn>
              <a:cxn ang="0">
                <a:pos x="1288713" y="12546"/>
              </a:cxn>
              <a:cxn ang="0">
                <a:pos x="1324740" y="12546"/>
              </a:cxn>
              <a:cxn ang="0">
                <a:pos x="1236590" y="24083"/>
              </a:cxn>
              <a:cxn ang="0">
                <a:pos x="1236590" y="12546"/>
              </a:cxn>
              <a:cxn ang="0">
                <a:pos x="1220494" y="24083"/>
              </a:cxn>
              <a:cxn ang="0">
                <a:pos x="1132344" y="12546"/>
              </a:cxn>
              <a:cxn ang="0">
                <a:pos x="1168371" y="12546"/>
              </a:cxn>
              <a:cxn ang="0">
                <a:pos x="1080221" y="24083"/>
              </a:cxn>
              <a:cxn ang="0">
                <a:pos x="1080221" y="12546"/>
              </a:cxn>
              <a:cxn ang="0">
                <a:pos x="1064125" y="24083"/>
              </a:cxn>
              <a:cxn ang="0">
                <a:pos x="975975" y="12546"/>
              </a:cxn>
              <a:cxn ang="0">
                <a:pos x="1012002" y="12546"/>
              </a:cxn>
              <a:cxn ang="0">
                <a:pos x="923852" y="24083"/>
              </a:cxn>
              <a:cxn ang="0">
                <a:pos x="923852" y="12546"/>
              </a:cxn>
              <a:cxn ang="0">
                <a:pos x="907756" y="24083"/>
              </a:cxn>
              <a:cxn ang="0">
                <a:pos x="819606" y="12546"/>
              </a:cxn>
              <a:cxn ang="0">
                <a:pos x="855633" y="12546"/>
              </a:cxn>
              <a:cxn ang="0">
                <a:pos x="767483" y="24083"/>
              </a:cxn>
              <a:cxn ang="0">
                <a:pos x="767483" y="12546"/>
              </a:cxn>
              <a:cxn ang="0">
                <a:pos x="751387" y="24083"/>
              </a:cxn>
              <a:cxn ang="0">
                <a:pos x="663237" y="12546"/>
              </a:cxn>
              <a:cxn ang="0">
                <a:pos x="699264" y="12546"/>
              </a:cxn>
              <a:cxn ang="0">
                <a:pos x="611114" y="24083"/>
              </a:cxn>
              <a:cxn ang="0">
                <a:pos x="611114" y="12546"/>
              </a:cxn>
              <a:cxn ang="0">
                <a:pos x="595018" y="24083"/>
              </a:cxn>
              <a:cxn ang="0">
                <a:pos x="506868" y="12546"/>
              </a:cxn>
              <a:cxn ang="0">
                <a:pos x="542895" y="12546"/>
              </a:cxn>
              <a:cxn ang="0">
                <a:pos x="454745" y="24083"/>
              </a:cxn>
              <a:cxn ang="0">
                <a:pos x="454745" y="12546"/>
              </a:cxn>
              <a:cxn ang="0">
                <a:pos x="438649" y="24083"/>
              </a:cxn>
              <a:cxn ang="0">
                <a:pos x="350499" y="12546"/>
              </a:cxn>
              <a:cxn ang="0">
                <a:pos x="386526" y="12546"/>
              </a:cxn>
              <a:cxn ang="0">
                <a:pos x="298376" y="24083"/>
              </a:cxn>
              <a:cxn ang="0">
                <a:pos x="298376" y="12546"/>
              </a:cxn>
              <a:cxn ang="0">
                <a:pos x="282280" y="24083"/>
              </a:cxn>
              <a:cxn ang="0">
                <a:pos x="194130" y="12546"/>
              </a:cxn>
              <a:cxn ang="0">
                <a:pos x="230157" y="12546"/>
              </a:cxn>
              <a:cxn ang="0">
                <a:pos x="142007" y="24083"/>
              </a:cxn>
              <a:cxn ang="0">
                <a:pos x="142007" y="12546"/>
              </a:cxn>
              <a:cxn ang="0">
                <a:pos x="125908" y="24083"/>
              </a:cxn>
              <a:cxn ang="0">
                <a:pos x="37758" y="12546"/>
              </a:cxn>
              <a:cxn ang="0">
                <a:pos x="73785" y="12546"/>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C0E399">
              <a:alpha val="100000"/>
            </a:srgbClr>
          </a:solidFill>
          <a:ln w="9525">
            <a:noFill/>
          </a:ln>
        </p:spPr>
        <p:txBody>
          <a:bodyPr/>
          <a:p>
            <a:endParaRPr lang="zh-CN" altLang="en-US"/>
          </a:p>
        </p:txBody>
      </p:sp>
      <p:sp>
        <p:nvSpPr>
          <p:cNvPr id="3077" name="MH_Other_3"/>
          <p:cNvSpPr/>
          <p:nvPr/>
        </p:nvSpPr>
        <p:spPr>
          <a:xfrm rot="558310">
            <a:off x="1227455" y="2030730"/>
            <a:ext cx="1908175" cy="582295"/>
          </a:xfrm>
          <a:custGeom>
            <a:avLst/>
            <a:gdLst/>
            <a:ahLst/>
            <a:cxnLst>
              <a:cxn ang="0">
                <a:pos x="46773" y="0"/>
              </a:cxn>
              <a:cxn ang="0">
                <a:pos x="1742278" y="5621"/>
              </a:cxn>
              <a:cxn ang="0">
                <a:pos x="1786127" y="528395"/>
              </a:cxn>
              <a:cxn ang="0">
                <a:pos x="844244" y="433165"/>
              </a:cxn>
              <a:cxn ang="0">
                <a:pos x="0" y="528395"/>
              </a:cxn>
              <a:cxn ang="0">
                <a:pos x="46773" y="0"/>
              </a:cxn>
            </a:cxnLst>
            <a:pathLst>
              <a:path w="1939924" h="596900">
                <a:moveTo>
                  <a:pt x="50800" y="0"/>
                </a:moveTo>
                <a:lnTo>
                  <a:pt x="1892299" y="6350"/>
                </a:lnTo>
                <a:lnTo>
                  <a:pt x="1939924" y="596900"/>
                </a:lnTo>
                <a:lnTo>
                  <a:pt x="916939" y="489324"/>
                </a:lnTo>
                <a:lnTo>
                  <a:pt x="0" y="596900"/>
                </a:lnTo>
                <a:lnTo>
                  <a:pt x="50800" y="0"/>
                </a:lnTo>
                <a:close/>
              </a:path>
            </a:pathLst>
          </a:custGeom>
          <a:gradFill rotWithShape="1">
            <a:gsLst>
              <a:gs pos="0">
                <a:srgbClr val="979A9C">
                  <a:alpha val="39998"/>
                </a:srgbClr>
              </a:gs>
              <a:gs pos="100000">
                <a:srgbClr val="7D8183">
                  <a:alpha val="100000"/>
                </a:srgbClr>
              </a:gs>
            </a:gsLst>
            <a:lin ang="16200000" scaled="1"/>
            <a:tileRect/>
          </a:gradFill>
          <a:ln w="9525">
            <a:noFill/>
          </a:ln>
        </p:spPr>
        <p:txBody>
          <a:bodyPr/>
          <a:p>
            <a:endParaRPr lang="zh-CN" altLang="en-US"/>
          </a:p>
        </p:txBody>
      </p:sp>
      <p:sp>
        <p:nvSpPr>
          <p:cNvPr id="3078" name="MH_SubTitle_1"/>
          <p:cNvSpPr/>
          <p:nvPr/>
        </p:nvSpPr>
        <p:spPr>
          <a:xfrm rot="558310">
            <a:off x="1298575" y="1349375"/>
            <a:ext cx="1881505" cy="1238250"/>
          </a:xfrm>
          <a:custGeom>
            <a:avLst/>
            <a:gdLst>
              <a:gd name="txL" fmla="*/ 0 w 1882304"/>
              <a:gd name="txT" fmla="*/ 0 h 1239158"/>
              <a:gd name="txR" fmla="*/ 1882304 w 1882304"/>
              <a:gd name="txB" fmla="*/ 1239158 h 1239158"/>
            </a:gdLst>
            <a:ahLst/>
            <a:cxnLst/>
            <a:rect l="txL" t="txT" r="txR" b="txB"/>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FFFFFF"/>
          </a:solidFill>
          <a:ln w="9525">
            <a:noFill/>
            <a:miter/>
          </a:ln>
        </p:spPr>
        <p:txBody>
          <a:bodyPr anchor="ctr"/>
          <a:p>
            <a:pPr lvl="0" algn="ctr" eaLnBrk="1" hangingPunct="1">
              <a:lnSpc>
                <a:spcPct val="110000"/>
              </a:lnSpc>
            </a:pPr>
            <a:r>
              <a:rPr lang="zh-CN" sz="2000" b="1" dirty="0">
                <a:solidFill>
                  <a:srgbClr val="080808"/>
                </a:solidFill>
                <a:latin typeface="Calibri" pitchFamily="34" charset="0"/>
                <a:ea typeface="微软雅黑" pitchFamily="34" charset="-122"/>
              </a:rPr>
              <a:t>政府规划</a:t>
            </a:r>
            <a:endParaRPr lang="zh-CN" sz="2000" b="1" dirty="0">
              <a:solidFill>
                <a:srgbClr val="080808"/>
              </a:solidFill>
              <a:latin typeface="Calibri" pitchFamily="34" charset="0"/>
              <a:ea typeface="微软雅黑" pitchFamily="34" charset="-122"/>
            </a:endParaRPr>
          </a:p>
        </p:txBody>
      </p:sp>
      <p:sp>
        <p:nvSpPr>
          <p:cNvPr id="3079" name="MH_Other_4"/>
          <p:cNvSpPr/>
          <p:nvPr/>
        </p:nvSpPr>
        <p:spPr>
          <a:xfrm rot="-790521">
            <a:off x="4565650" y="1278255"/>
            <a:ext cx="1881505" cy="1191895"/>
          </a:xfrm>
          <a:custGeom>
            <a:avLst/>
            <a:gdLst/>
            <a:ahLst/>
            <a:cxnLst>
              <a:cxn ang="0">
                <a:pos x="1841294" y="33463"/>
              </a:cxn>
              <a:cxn ang="0">
                <a:pos x="1753381" y="17434"/>
              </a:cxn>
              <a:cxn ang="0">
                <a:pos x="1789317" y="17434"/>
              </a:cxn>
              <a:cxn ang="0">
                <a:pos x="1701389" y="33463"/>
              </a:cxn>
              <a:cxn ang="0">
                <a:pos x="1701389" y="17434"/>
              </a:cxn>
              <a:cxn ang="0">
                <a:pos x="1685334" y="33463"/>
              </a:cxn>
              <a:cxn ang="0">
                <a:pos x="1597406" y="17434"/>
              </a:cxn>
              <a:cxn ang="0">
                <a:pos x="1633342" y="17434"/>
              </a:cxn>
              <a:cxn ang="0">
                <a:pos x="1545415" y="33463"/>
              </a:cxn>
              <a:cxn ang="0">
                <a:pos x="1545415" y="17434"/>
              </a:cxn>
              <a:cxn ang="0">
                <a:pos x="1529360" y="33463"/>
              </a:cxn>
              <a:cxn ang="0">
                <a:pos x="1441432" y="17434"/>
              </a:cxn>
              <a:cxn ang="0">
                <a:pos x="1477369" y="17434"/>
              </a:cxn>
              <a:cxn ang="0">
                <a:pos x="1389441" y="33463"/>
              </a:cxn>
              <a:cxn ang="0">
                <a:pos x="1389441" y="17434"/>
              </a:cxn>
              <a:cxn ang="0">
                <a:pos x="1373385" y="33463"/>
              </a:cxn>
              <a:cxn ang="0">
                <a:pos x="1285458" y="17434"/>
              </a:cxn>
              <a:cxn ang="0">
                <a:pos x="1321394" y="17434"/>
              </a:cxn>
              <a:cxn ang="0">
                <a:pos x="1233466" y="33463"/>
              </a:cxn>
              <a:cxn ang="0">
                <a:pos x="1233466" y="17434"/>
              </a:cxn>
              <a:cxn ang="0">
                <a:pos x="1217411" y="33463"/>
              </a:cxn>
              <a:cxn ang="0">
                <a:pos x="1129484" y="17434"/>
              </a:cxn>
              <a:cxn ang="0">
                <a:pos x="1165420" y="17434"/>
              </a:cxn>
              <a:cxn ang="0">
                <a:pos x="1077492" y="33463"/>
              </a:cxn>
              <a:cxn ang="0">
                <a:pos x="1077492" y="17434"/>
              </a:cxn>
              <a:cxn ang="0">
                <a:pos x="1061437" y="33463"/>
              </a:cxn>
              <a:cxn ang="0">
                <a:pos x="973509" y="17434"/>
              </a:cxn>
              <a:cxn ang="0">
                <a:pos x="1009445" y="17434"/>
              </a:cxn>
              <a:cxn ang="0">
                <a:pos x="921518" y="33463"/>
              </a:cxn>
              <a:cxn ang="0">
                <a:pos x="921518" y="17434"/>
              </a:cxn>
              <a:cxn ang="0">
                <a:pos x="905463" y="33463"/>
              </a:cxn>
              <a:cxn ang="0">
                <a:pos x="817535" y="17434"/>
              </a:cxn>
              <a:cxn ang="0">
                <a:pos x="853471" y="17434"/>
              </a:cxn>
              <a:cxn ang="0">
                <a:pos x="765544" y="33463"/>
              </a:cxn>
              <a:cxn ang="0">
                <a:pos x="765544" y="17434"/>
              </a:cxn>
              <a:cxn ang="0">
                <a:pos x="749488" y="33463"/>
              </a:cxn>
              <a:cxn ang="0">
                <a:pos x="661561" y="17434"/>
              </a:cxn>
              <a:cxn ang="0">
                <a:pos x="697497" y="17434"/>
              </a:cxn>
              <a:cxn ang="0">
                <a:pos x="609569" y="33463"/>
              </a:cxn>
              <a:cxn ang="0">
                <a:pos x="609569" y="17434"/>
              </a:cxn>
              <a:cxn ang="0">
                <a:pos x="593514" y="33463"/>
              </a:cxn>
              <a:cxn ang="0">
                <a:pos x="505587" y="17434"/>
              </a:cxn>
              <a:cxn ang="0">
                <a:pos x="541523" y="17434"/>
              </a:cxn>
              <a:cxn ang="0">
                <a:pos x="453596" y="33463"/>
              </a:cxn>
              <a:cxn ang="0">
                <a:pos x="453596" y="17434"/>
              </a:cxn>
              <a:cxn ang="0">
                <a:pos x="437539" y="33463"/>
              </a:cxn>
              <a:cxn ang="0">
                <a:pos x="349612" y="17434"/>
              </a:cxn>
              <a:cxn ang="0">
                <a:pos x="385548" y="17434"/>
              </a:cxn>
              <a:cxn ang="0">
                <a:pos x="297620" y="33463"/>
              </a:cxn>
              <a:cxn ang="0">
                <a:pos x="297620" y="17434"/>
              </a:cxn>
              <a:cxn ang="0">
                <a:pos x="281566" y="33463"/>
              </a:cxn>
              <a:cxn ang="0">
                <a:pos x="193638" y="17434"/>
              </a:cxn>
              <a:cxn ang="0">
                <a:pos x="229575" y="17434"/>
              </a:cxn>
              <a:cxn ang="0">
                <a:pos x="141647" y="33463"/>
              </a:cxn>
              <a:cxn ang="0">
                <a:pos x="141647" y="17434"/>
              </a:cxn>
              <a:cxn ang="0">
                <a:pos x="125590" y="33463"/>
              </a:cxn>
              <a:cxn ang="0">
                <a:pos x="37665" y="17434"/>
              </a:cxn>
              <a:cxn ang="0">
                <a:pos x="73599" y="17434"/>
              </a:cxn>
              <a:cxn ang="0">
                <a:pos x="1878958"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01B0F1">
              <a:alpha val="100000"/>
            </a:srgbClr>
          </a:solidFill>
          <a:ln w="9525">
            <a:noFill/>
          </a:ln>
        </p:spPr>
        <p:txBody>
          <a:bodyPr/>
          <a:p>
            <a:endParaRPr lang="zh-CN" altLang="en-US"/>
          </a:p>
        </p:txBody>
      </p:sp>
      <p:sp>
        <p:nvSpPr>
          <p:cNvPr id="3080" name="MH_Other_5"/>
          <p:cNvSpPr/>
          <p:nvPr/>
        </p:nvSpPr>
        <p:spPr>
          <a:xfrm rot="1016975">
            <a:off x="4232275" y="1330325"/>
            <a:ext cx="1882775" cy="1068705"/>
          </a:xfrm>
          <a:custGeom>
            <a:avLst/>
            <a:gdLst/>
            <a:ahLst/>
            <a:cxnLst>
              <a:cxn ang="0">
                <a:pos x="1845959" y="24083"/>
              </a:cxn>
              <a:cxn ang="0">
                <a:pos x="1757823" y="12546"/>
              </a:cxn>
              <a:cxn ang="0">
                <a:pos x="1793850" y="12546"/>
              </a:cxn>
              <a:cxn ang="0">
                <a:pos x="1705699" y="24083"/>
              </a:cxn>
              <a:cxn ang="0">
                <a:pos x="1705699" y="12546"/>
              </a:cxn>
              <a:cxn ang="0">
                <a:pos x="1689603" y="24083"/>
              </a:cxn>
              <a:cxn ang="0">
                <a:pos x="1601453" y="12546"/>
              </a:cxn>
              <a:cxn ang="0">
                <a:pos x="1637480" y="12546"/>
              </a:cxn>
              <a:cxn ang="0">
                <a:pos x="1549329" y="24083"/>
              </a:cxn>
              <a:cxn ang="0">
                <a:pos x="1549329" y="12546"/>
              </a:cxn>
              <a:cxn ang="0">
                <a:pos x="1533233" y="24083"/>
              </a:cxn>
              <a:cxn ang="0">
                <a:pos x="1445083" y="12546"/>
              </a:cxn>
              <a:cxn ang="0">
                <a:pos x="1481110" y="12546"/>
              </a:cxn>
              <a:cxn ang="0">
                <a:pos x="1392959" y="24083"/>
              </a:cxn>
              <a:cxn ang="0">
                <a:pos x="1392959" y="12546"/>
              </a:cxn>
              <a:cxn ang="0">
                <a:pos x="1376863" y="24083"/>
              </a:cxn>
              <a:cxn ang="0">
                <a:pos x="1288713" y="12546"/>
              </a:cxn>
              <a:cxn ang="0">
                <a:pos x="1324740" y="12546"/>
              </a:cxn>
              <a:cxn ang="0">
                <a:pos x="1236590" y="24083"/>
              </a:cxn>
              <a:cxn ang="0">
                <a:pos x="1236590" y="12546"/>
              </a:cxn>
              <a:cxn ang="0">
                <a:pos x="1220494" y="24083"/>
              </a:cxn>
              <a:cxn ang="0">
                <a:pos x="1132344" y="12546"/>
              </a:cxn>
              <a:cxn ang="0">
                <a:pos x="1168371" y="12546"/>
              </a:cxn>
              <a:cxn ang="0">
                <a:pos x="1080221" y="24083"/>
              </a:cxn>
              <a:cxn ang="0">
                <a:pos x="1080221" y="12546"/>
              </a:cxn>
              <a:cxn ang="0">
                <a:pos x="1064125" y="24083"/>
              </a:cxn>
              <a:cxn ang="0">
                <a:pos x="975975" y="12546"/>
              </a:cxn>
              <a:cxn ang="0">
                <a:pos x="1012002" y="12546"/>
              </a:cxn>
              <a:cxn ang="0">
                <a:pos x="923852" y="24083"/>
              </a:cxn>
              <a:cxn ang="0">
                <a:pos x="923852" y="12546"/>
              </a:cxn>
              <a:cxn ang="0">
                <a:pos x="907756" y="24083"/>
              </a:cxn>
              <a:cxn ang="0">
                <a:pos x="819606" y="12546"/>
              </a:cxn>
              <a:cxn ang="0">
                <a:pos x="855633" y="12546"/>
              </a:cxn>
              <a:cxn ang="0">
                <a:pos x="767483" y="24083"/>
              </a:cxn>
              <a:cxn ang="0">
                <a:pos x="767483" y="12546"/>
              </a:cxn>
              <a:cxn ang="0">
                <a:pos x="751387" y="24083"/>
              </a:cxn>
              <a:cxn ang="0">
                <a:pos x="663237" y="12546"/>
              </a:cxn>
              <a:cxn ang="0">
                <a:pos x="699264" y="12546"/>
              </a:cxn>
              <a:cxn ang="0">
                <a:pos x="611114" y="24083"/>
              </a:cxn>
              <a:cxn ang="0">
                <a:pos x="611114" y="12546"/>
              </a:cxn>
              <a:cxn ang="0">
                <a:pos x="595018" y="24083"/>
              </a:cxn>
              <a:cxn ang="0">
                <a:pos x="506868" y="12546"/>
              </a:cxn>
              <a:cxn ang="0">
                <a:pos x="542895" y="12546"/>
              </a:cxn>
              <a:cxn ang="0">
                <a:pos x="454745" y="24083"/>
              </a:cxn>
              <a:cxn ang="0">
                <a:pos x="454745" y="12546"/>
              </a:cxn>
              <a:cxn ang="0">
                <a:pos x="438649" y="24083"/>
              </a:cxn>
              <a:cxn ang="0">
                <a:pos x="350499" y="12546"/>
              </a:cxn>
              <a:cxn ang="0">
                <a:pos x="386526" y="12546"/>
              </a:cxn>
              <a:cxn ang="0">
                <a:pos x="298376" y="24083"/>
              </a:cxn>
              <a:cxn ang="0">
                <a:pos x="298376" y="12546"/>
              </a:cxn>
              <a:cxn ang="0">
                <a:pos x="282280" y="24083"/>
              </a:cxn>
              <a:cxn ang="0">
                <a:pos x="194130" y="12546"/>
              </a:cxn>
              <a:cxn ang="0">
                <a:pos x="230157" y="12546"/>
              </a:cxn>
              <a:cxn ang="0">
                <a:pos x="142007" y="24083"/>
              </a:cxn>
              <a:cxn ang="0">
                <a:pos x="142007" y="12546"/>
              </a:cxn>
              <a:cxn ang="0">
                <a:pos x="125908" y="24083"/>
              </a:cxn>
              <a:cxn ang="0">
                <a:pos x="37758" y="12546"/>
              </a:cxn>
              <a:cxn ang="0">
                <a:pos x="73785" y="12546"/>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62D5FE">
              <a:alpha val="100000"/>
            </a:srgbClr>
          </a:solidFill>
          <a:ln w="9525">
            <a:noFill/>
          </a:ln>
        </p:spPr>
        <p:txBody>
          <a:bodyPr/>
          <a:p>
            <a:endParaRPr lang="zh-CN" altLang="en-US"/>
          </a:p>
        </p:txBody>
      </p:sp>
      <p:sp>
        <p:nvSpPr>
          <p:cNvPr id="3081" name="MH_Other_6"/>
          <p:cNvSpPr/>
          <p:nvPr/>
        </p:nvSpPr>
        <p:spPr>
          <a:xfrm rot="558310">
            <a:off x="4298950" y="2030730"/>
            <a:ext cx="1908175" cy="582295"/>
          </a:xfrm>
          <a:custGeom>
            <a:avLst/>
            <a:gdLst/>
            <a:ahLst/>
            <a:cxnLst>
              <a:cxn ang="0">
                <a:pos x="46773" y="0"/>
              </a:cxn>
              <a:cxn ang="0">
                <a:pos x="1742278" y="5621"/>
              </a:cxn>
              <a:cxn ang="0">
                <a:pos x="1786127" y="528395"/>
              </a:cxn>
              <a:cxn ang="0">
                <a:pos x="844244" y="433165"/>
              </a:cxn>
              <a:cxn ang="0">
                <a:pos x="0" y="528395"/>
              </a:cxn>
              <a:cxn ang="0">
                <a:pos x="46773" y="0"/>
              </a:cxn>
            </a:cxnLst>
            <a:pathLst>
              <a:path w="1939924" h="596900">
                <a:moveTo>
                  <a:pt x="50800" y="0"/>
                </a:moveTo>
                <a:lnTo>
                  <a:pt x="1892299" y="6350"/>
                </a:lnTo>
                <a:lnTo>
                  <a:pt x="1939924" y="596900"/>
                </a:lnTo>
                <a:lnTo>
                  <a:pt x="916939" y="489324"/>
                </a:lnTo>
                <a:lnTo>
                  <a:pt x="0" y="596900"/>
                </a:lnTo>
                <a:lnTo>
                  <a:pt x="50800" y="0"/>
                </a:lnTo>
                <a:close/>
              </a:path>
            </a:pathLst>
          </a:custGeom>
          <a:gradFill rotWithShape="1">
            <a:gsLst>
              <a:gs pos="0">
                <a:srgbClr val="979A9C">
                  <a:alpha val="39998"/>
                </a:srgbClr>
              </a:gs>
              <a:gs pos="100000">
                <a:srgbClr val="7D8183">
                  <a:alpha val="100000"/>
                </a:srgbClr>
              </a:gs>
            </a:gsLst>
            <a:lin ang="16200000" scaled="1"/>
            <a:tileRect/>
          </a:gradFill>
          <a:ln w="9525">
            <a:noFill/>
          </a:ln>
        </p:spPr>
        <p:txBody>
          <a:bodyPr/>
          <a:p>
            <a:endParaRPr lang="zh-CN" altLang="en-US"/>
          </a:p>
        </p:txBody>
      </p:sp>
      <p:sp>
        <p:nvSpPr>
          <p:cNvPr id="3082" name="MH_SubTitle_2"/>
          <p:cNvSpPr/>
          <p:nvPr/>
        </p:nvSpPr>
        <p:spPr>
          <a:xfrm rot="558310">
            <a:off x="4371340" y="1347470"/>
            <a:ext cx="1880870" cy="1238250"/>
          </a:xfrm>
          <a:custGeom>
            <a:avLst/>
            <a:gdLst>
              <a:gd name="txL" fmla="*/ 0 w 1882304"/>
              <a:gd name="txT" fmla="*/ 0 h 1239158"/>
              <a:gd name="txR" fmla="*/ 1882304 w 1882304"/>
              <a:gd name="txB" fmla="*/ 1239158 h 1239158"/>
            </a:gdLst>
            <a:ahLst/>
            <a:cxnLst/>
            <a:rect l="txL" t="txT" r="txR" b="txB"/>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FFFFFF"/>
          </a:solidFill>
          <a:ln w="9525">
            <a:noFill/>
            <a:miter/>
          </a:ln>
        </p:spPr>
        <p:txBody>
          <a:bodyPr anchor="ctr"/>
          <a:p>
            <a:pPr lvl="0" algn="ctr" eaLnBrk="1" hangingPunct="1">
              <a:lnSpc>
                <a:spcPct val="110000"/>
              </a:lnSpc>
            </a:pPr>
            <a:r>
              <a:rPr lang="zh-CN" sz="2000" b="1" dirty="0">
                <a:solidFill>
                  <a:srgbClr val="080808"/>
                </a:solidFill>
                <a:latin typeface="Calibri" pitchFamily="34" charset="0"/>
                <a:ea typeface="微软雅黑" pitchFamily="34" charset="-122"/>
              </a:rPr>
              <a:t>市场手段</a:t>
            </a:r>
            <a:endParaRPr lang="zh-CN" sz="2000" b="1" dirty="0">
              <a:solidFill>
                <a:srgbClr val="080808"/>
              </a:solidFill>
              <a:latin typeface="Calibri" pitchFamily="34" charset="0"/>
              <a:ea typeface="微软雅黑" pitchFamily="34" charset="-122"/>
            </a:endParaRPr>
          </a:p>
        </p:txBody>
      </p:sp>
      <p:sp>
        <p:nvSpPr>
          <p:cNvPr id="3083" name="MH_Other_7"/>
          <p:cNvSpPr/>
          <p:nvPr/>
        </p:nvSpPr>
        <p:spPr>
          <a:xfrm rot="-790521">
            <a:off x="3028950" y="3584575"/>
            <a:ext cx="1882775" cy="1192530"/>
          </a:xfrm>
          <a:custGeom>
            <a:avLst/>
            <a:gdLst/>
            <a:ahLst/>
            <a:cxnLst>
              <a:cxn ang="0">
                <a:pos x="1845959" y="33463"/>
              </a:cxn>
              <a:cxn ang="0">
                <a:pos x="1757823" y="17434"/>
              </a:cxn>
              <a:cxn ang="0">
                <a:pos x="1793850" y="17434"/>
              </a:cxn>
              <a:cxn ang="0">
                <a:pos x="1705699" y="33463"/>
              </a:cxn>
              <a:cxn ang="0">
                <a:pos x="1705699" y="17434"/>
              </a:cxn>
              <a:cxn ang="0">
                <a:pos x="1689603" y="33463"/>
              </a:cxn>
              <a:cxn ang="0">
                <a:pos x="1601453" y="17434"/>
              </a:cxn>
              <a:cxn ang="0">
                <a:pos x="1637480" y="17434"/>
              </a:cxn>
              <a:cxn ang="0">
                <a:pos x="1549329" y="33463"/>
              </a:cxn>
              <a:cxn ang="0">
                <a:pos x="1549329" y="17434"/>
              </a:cxn>
              <a:cxn ang="0">
                <a:pos x="1533233" y="33463"/>
              </a:cxn>
              <a:cxn ang="0">
                <a:pos x="1445083" y="17434"/>
              </a:cxn>
              <a:cxn ang="0">
                <a:pos x="1481110" y="17434"/>
              </a:cxn>
              <a:cxn ang="0">
                <a:pos x="1392959" y="33463"/>
              </a:cxn>
              <a:cxn ang="0">
                <a:pos x="1392959" y="17434"/>
              </a:cxn>
              <a:cxn ang="0">
                <a:pos x="1376863" y="33463"/>
              </a:cxn>
              <a:cxn ang="0">
                <a:pos x="1288713" y="17434"/>
              </a:cxn>
              <a:cxn ang="0">
                <a:pos x="1324740" y="17434"/>
              </a:cxn>
              <a:cxn ang="0">
                <a:pos x="1236590" y="33463"/>
              </a:cxn>
              <a:cxn ang="0">
                <a:pos x="1236590" y="17434"/>
              </a:cxn>
              <a:cxn ang="0">
                <a:pos x="1220494" y="33463"/>
              </a:cxn>
              <a:cxn ang="0">
                <a:pos x="1132344" y="17434"/>
              </a:cxn>
              <a:cxn ang="0">
                <a:pos x="1168371" y="17434"/>
              </a:cxn>
              <a:cxn ang="0">
                <a:pos x="1080221" y="33463"/>
              </a:cxn>
              <a:cxn ang="0">
                <a:pos x="1080221" y="17434"/>
              </a:cxn>
              <a:cxn ang="0">
                <a:pos x="1064125" y="33463"/>
              </a:cxn>
              <a:cxn ang="0">
                <a:pos x="975975" y="17434"/>
              </a:cxn>
              <a:cxn ang="0">
                <a:pos x="1012002" y="17434"/>
              </a:cxn>
              <a:cxn ang="0">
                <a:pos x="923852" y="33463"/>
              </a:cxn>
              <a:cxn ang="0">
                <a:pos x="923852" y="17434"/>
              </a:cxn>
              <a:cxn ang="0">
                <a:pos x="907756" y="33463"/>
              </a:cxn>
              <a:cxn ang="0">
                <a:pos x="819606" y="17434"/>
              </a:cxn>
              <a:cxn ang="0">
                <a:pos x="855633" y="17434"/>
              </a:cxn>
              <a:cxn ang="0">
                <a:pos x="767483" y="33463"/>
              </a:cxn>
              <a:cxn ang="0">
                <a:pos x="767483" y="17434"/>
              </a:cxn>
              <a:cxn ang="0">
                <a:pos x="751387" y="33463"/>
              </a:cxn>
              <a:cxn ang="0">
                <a:pos x="663237" y="17434"/>
              </a:cxn>
              <a:cxn ang="0">
                <a:pos x="699264" y="17434"/>
              </a:cxn>
              <a:cxn ang="0">
                <a:pos x="611114" y="33463"/>
              </a:cxn>
              <a:cxn ang="0">
                <a:pos x="611114" y="17434"/>
              </a:cxn>
              <a:cxn ang="0">
                <a:pos x="595018" y="33463"/>
              </a:cxn>
              <a:cxn ang="0">
                <a:pos x="506868" y="17434"/>
              </a:cxn>
              <a:cxn ang="0">
                <a:pos x="542895" y="17434"/>
              </a:cxn>
              <a:cxn ang="0">
                <a:pos x="454745" y="33463"/>
              </a:cxn>
              <a:cxn ang="0">
                <a:pos x="454745" y="17434"/>
              </a:cxn>
              <a:cxn ang="0">
                <a:pos x="438649" y="33463"/>
              </a:cxn>
              <a:cxn ang="0">
                <a:pos x="350499" y="17434"/>
              </a:cxn>
              <a:cxn ang="0">
                <a:pos x="386526" y="17434"/>
              </a:cxn>
              <a:cxn ang="0">
                <a:pos x="298376" y="33463"/>
              </a:cxn>
              <a:cxn ang="0">
                <a:pos x="298376" y="17434"/>
              </a:cxn>
              <a:cxn ang="0">
                <a:pos x="282280" y="33463"/>
              </a:cxn>
              <a:cxn ang="0">
                <a:pos x="194130" y="17434"/>
              </a:cxn>
              <a:cxn ang="0">
                <a:pos x="230157" y="17434"/>
              </a:cxn>
              <a:cxn ang="0">
                <a:pos x="142007" y="33463"/>
              </a:cxn>
              <a:cxn ang="0">
                <a:pos x="142007" y="17434"/>
              </a:cxn>
              <a:cxn ang="0">
                <a:pos x="125908" y="33463"/>
              </a:cxn>
              <a:cxn ang="0">
                <a:pos x="37758" y="17434"/>
              </a:cxn>
              <a:cxn ang="0">
                <a:pos x="73785" y="17434"/>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C8D01E">
              <a:alpha val="100000"/>
            </a:srgbClr>
          </a:solidFill>
          <a:ln w="9525">
            <a:noFill/>
          </a:ln>
        </p:spPr>
        <p:txBody>
          <a:bodyPr/>
          <a:p>
            <a:endParaRPr lang="zh-CN" altLang="en-US"/>
          </a:p>
        </p:txBody>
      </p:sp>
      <p:sp>
        <p:nvSpPr>
          <p:cNvPr id="3084" name="MH_Other_8"/>
          <p:cNvSpPr/>
          <p:nvPr/>
        </p:nvSpPr>
        <p:spPr>
          <a:xfrm rot="1016975">
            <a:off x="2697480" y="3637280"/>
            <a:ext cx="1880870" cy="1068070"/>
          </a:xfrm>
          <a:custGeom>
            <a:avLst/>
            <a:gdLst/>
            <a:ahLst/>
            <a:cxnLst>
              <a:cxn ang="0">
                <a:pos x="1841291" y="24083"/>
              </a:cxn>
              <a:cxn ang="0">
                <a:pos x="1753378" y="12546"/>
              </a:cxn>
              <a:cxn ang="0">
                <a:pos x="1789314" y="12546"/>
              </a:cxn>
              <a:cxn ang="0">
                <a:pos x="1701387" y="24083"/>
              </a:cxn>
              <a:cxn ang="0">
                <a:pos x="1701387" y="12546"/>
              </a:cxn>
              <a:cxn ang="0">
                <a:pos x="1685331" y="24083"/>
              </a:cxn>
              <a:cxn ang="0">
                <a:pos x="1597404" y="12546"/>
              </a:cxn>
              <a:cxn ang="0">
                <a:pos x="1633340" y="12546"/>
              </a:cxn>
              <a:cxn ang="0">
                <a:pos x="1545412" y="24083"/>
              </a:cxn>
              <a:cxn ang="0">
                <a:pos x="1545412" y="12546"/>
              </a:cxn>
              <a:cxn ang="0">
                <a:pos x="1529357" y="24083"/>
              </a:cxn>
              <a:cxn ang="0">
                <a:pos x="1441430" y="12546"/>
              </a:cxn>
              <a:cxn ang="0">
                <a:pos x="1477366" y="12546"/>
              </a:cxn>
              <a:cxn ang="0">
                <a:pos x="1389438" y="24083"/>
              </a:cxn>
              <a:cxn ang="0">
                <a:pos x="1389438" y="12546"/>
              </a:cxn>
              <a:cxn ang="0">
                <a:pos x="1373384" y="24083"/>
              </a:cxn>
              <a:cxn ang="0">
                <a:pos x="1285456" y="12546"/>
              </a:cxn>
              <a:cxn ang="0">
                <a:pos x="1321391" y="12546"/>
              </a:cxn>
              <a:cxn ang="0">
                <a:pos x="1233465" y="24083"/>
              </a:cxn>
              <a:cxn ang="0">
                <a:pos x="1233465" y="12546"/>
              </a:cxn>
              <a:cxn ang="0">
                <a:pos x="1217409" y="24083"/>
              </a:cxn>
              <a:cxn ang="0">
                <a:pos x="1129482" y="12546"/>
              </a:cxn>
              <a:cxn ang="0">
                <a:pos x="1165418" y="12546"/>
              </a:cxn>
              <a:cxn ang="0">
                <a:pos x="1077490" y="24083"/>
              </a:cxn>
              <a:cxn ang="0">
                <a:pos x="1077490" y="12546"/>
              </a:cxn>
              <a:cxn ang="0">
                <a:pos x="1061435" y="24083"/>
              </a:cxn>
              <a:cxn ang="0">
                <a:pos x="973508" y="12546"/>
              </a:cxn>
              <a:cxn ang="0">
                <a:pos x="1009444" y="12546"/>
              </a:cxn>
              <a:cxn ang="0">
                <a:pos x="921517" y="24083"/>
              </a:cxn>
              <a:cxn ang="0">
                <a:pos x="921517" y="12546"/>
              </a:cxn>
              <a:cxn ang="0">
                <a:pos x="905461" y="24083"/>
              </a:cxn>
              <a:cxn ang="0">
                <a:pos x="817534" y="12546"/>
              </a:cxn>
              <a:cxn ang="0">
                <a:pos x="853470" y="12546"/>
              </a:cxn>
              <a:cxn ang="0">
                <a:pos x="765542" y="24083"/>
              </a:cxn>
              <a:cxn ang="0">
                <a:pos x="765542" y="12546"/>
              </a:cxn>
              <a:cxn ang="0">
                <a:pos x="749487" y="24083"/>
              </a:cxn>
              <a:cxn ang="0">
                <a:pos x="661560" y="12546"/>
              </a:cxn>
              <a:cxn ang="0">
                <a:pos x="697496" y="12546"/>
              </a:cxn>
              <a:cxn ang="0">
                <a:pos x="609569" y="24083"/>
              </a:cxn>
              <a:cxn ang="0">
                <a:pos x="609569" y="12546"/>
              </a:cxn>
              <a:cxn ang="0">
                <a:pos x="593513" y="24083"/>
              </a:cxn>
              <a:cxn ang="0">
                <a:pos x="505586" y="12546"/>
              </a:cxn>
              <a:cxn ang="0">
                <a:pos x="541521" y="12546"/>
              </a:cxn>
              <a:cxn ang="0">
                <a:pos x="453595" y="24083"/>
              </a:cxn>
              <a:cxn ang="0">
                <a:pos x="453595" y="12546"/>
              </a:cxn>
              <a:cxn ang="0">
                <a:pos x="437539" y="24083"/>
              </a:cxn>
              <a:cxn ang="0">
                <a:pos x="349611" y="12546"/>
              </a:cxn>
              <a:cxn ang="0">
                <a:pos x="385548" y="12546"/>
              </a:cxn>
              <a:cxn ang="0">
                <a:pos x="297620" y="24083"/>
              </a:cxn>
              <a:cxn ang="0">
                <a:pos x="297620" y="12546"/>
              </a:cxn>
              <a:cxn ang="0">
                <a:pos x="281566" y="24083"/>
              </a:cxn>
              <a:cxn ang="0">
                <a:pos x="193638" y="12546"/>
              </a:cxn>
              <a:cxn ang="0">
                <a:pos x="229575" y="12546"/>
              </a:cxn>
              <a:cxn ang="0">
                <a:pos x="141647" y="24083"/>
              </a:cxn>
              <a:cxn ang="0">
                <a:pos x="141647" y="12546"/>
              </a:cxn>
              <a:cxn ang="0">
                <a:pos x="125590" y="24083"/>
              </a:cxn>
              <a:cxn ang="0">
                <a:pos x="37665" y="12546"/>
              </a:cxn>
              <a:cxn ang="0">
                <a:pos x="73599" y="12546"/>
              </a:cxn>
              <a:cxn ang="0">
                <a:pos x="1878955"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E4EA68">
              <a:alpha val="100000"/>
            </a:srgbClr>
          </a:solidFill>
          <a:ln w="9525">
            <a:noFill/>
          </a:ln>
        </p:spPr>
        <p:txBody>
          <a:bodyPr/>
          <a:p>
            <a:endParaRPr lang="zh-CN" altLang="en-US"/>
          </a:p>
        </p:txBody>
      </p:sp>
      <p:sp>
        <p:nvSpPr>
          <p:cNvPr id="3085" name="MH_Other_9"/>
          <p:cNvSpPr/>
          <p:nvPr/>
        </p:nvSpPr>
        <p:spPr>
          <a:xfrm rot="558310">
            <a:off x="2764155" y="4337050"/>
            <a:ext cx="1908175" cy="582930"/>
          </a:xfrm>
          <a:custGeom>
            <a:avLst/>
            <a:gdLst/>
            <a:ahLst/>
            <a:cxnLst>
              <a:cxn ang="0">
                <a:pos x="46773" y="0"/>
              </a:cxn>
              <a:cxn ang="0">
                <a:pos x="1742278" y="5621"/>
              </a:cxn>
              <a:cxn ang="0">
                <a:pos x="1786127" y="528398"/>
              </a:cxn>
              <a:cxn ang="0">
                <a:pos x="844244" y="433167"/>
              </a:cxn>
              <a:cxn ang="0">
                <a:pos x="0" y="528398"/>
              </a:cxn>
              <a:cxn ang="0">
                <a:pos x="46773" y="0"/>
              </a:cxn>
            </a:cxnLst>
            <a:pathLst>
              <a:path w="1939924" h="596900">
                <a:moveTo>
                  <a:pt x="50800" y="0"/>
                </a:moveTo>
                <a:lnTo>
                  <a:pt x="1892299" y="6350"/>
                </a:lnTo>
                <a:lnTo>
                  <a:pt x="1939924" y="596900"/>
                </a:lnTo>
                <a:lnTo>
                  <a:pt x="916939" y="489324"/>
                </a:lnTo>
                <a:lnTo>
                  <a:pt x="0" y="596900"/>
                </a:lnTo>
                <a:lnTo>
                  <a:pt x="50800" y="0"/>
                </a:lnTo>
                <a:close/>
              </a:path>
            </a:pathLst>
          </a:custGeom>
          <a:gradFill rotWithShape="1">
            <a:gsLst>
              <a:gs pos="0">
                <a:srgbClr val="979A9C">
                  <a:alpha val="39998"/>
                </a:srgbClr>
              </a:gs>
              <a:gs pos="100000">
                <a:srgbClr val="7D8183">
                  <a:alpha val="100000"/>
                </a:srgbClr>
              </a:gs>
            </a:gsLst>
            <a:lin ang="16200000" scaled="1"/>
            <a:tileRect/>
          </a:gradFill>
          <a:ln w="9525">
            <a:noFill/>
          </a:ln>
        </p:spPr>
        <p:txBody>
          <a:bodyPr/>
          <a:p>
            <a:endParaRPr lang="zh-CN" altLang="en-US"/>
          </a:p>
        </p:txBody>
      </p:sp>
      <p:sp>
        <p:nvSpPr>
          <p:cNvPr id="3086" name="MH_SubTitle_3"/>
          <p:cNvSpPr/>
          <p:nvPr/>
        </p:nvSpPr>
        <p:spPr>
          <a:xfrm rot="558310">
            <a:off x="2834005" y="3656330"/>
            <a:ext cx="1882775" cy="1238250"/>
          </a:xfrm>
          <a:custGeom>
            <a:avLst/>
            <a:gdLst>
              <a:gd name="txL" fmla="*/ 0 w 1882304"/>
              <a:gd name="txT" fmla="*/ 0 h 1239158"/>
              <a:gd name="txR" fmla="*/ 1882304 w 1882304"/>
              <a:gd name="txB" fmla="*/ 1239158 h 1239158"/>
            </a:gdLst>
            <a:ahLst/>
            <a:cxnLst/>
            <a:rect l="txL" t="txT" r="txR" b="txB"/>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FFFFFF"/>
          </a:solidFill>
          <a:ln w="9525">
            <a:noFill/>
            <a:miter/>
          </a:ln>
        </p:spPr>
        <p:txBody>
          <a:bodyPr anchor="ctr"/>
          <a:p>
            <a:pPr lvl="0" algn="ctr" eaLnBrk="1" hangingPunct="1">
              <a:lnSpc>
                <a:spcPct val="110000"/>
              </a:lnSpc>
            </a:pPr>
            <a:r>
              <a:rPr lang="zh-CN" altLang="pt-BR" sz="2000" b="1" dirty="0">
                <a:solidFill>
                  <a:srgbClr val="080808"/>
                </a:solidFill>
                <a:latin typeface="Calibri" pitchFamily="34" charset="0"/>
                <a:ea typeface="微软雅黑" pitchFamily="34" charset="-122"/>
              </a:rPr>
              <a:t>多元建设</a:t>
            </a:r>
            <a:endParaRPr lang="zh-CN" altLang="pt-BR" sz="2000" b="1" dirty="0">
              <a:solidFill>
                <a:srgbClr val="080808"/>
              </a:solidFill>
              <a:latin typeface="Calibri" pitchFamily="34" charset="0"/>
              <a:ea typeface="微软雅黑" pitchFamily="34" charset="-122"/>
            </a:endParaRPr>
          </a:p>
        </p:txBody>
      </p:sp>
      <p:sp>
        <p:nvSpPr>
          <p:cNvPr id="3087" name="MH_Other_10"/>
          <p:cNvSpPr/>
          <p:nvPr/>
        </p:nvSpPr>
        <p:spPr>
          <a:xfrm rot="-790521">
            <a:off x="6101080" y="3733800"/>
            <a:ext cx="1882775" cy="1192530"/>
          </a:xfrm>
          <a:custGeom>
            <a:avLst/>
            <a:gdLst/>
            <a:ahLst/>
            <a:cxnLst>
              <a:cxn ang="0">
                <a:pos x="1845959" y="33463"/>
              </a:cxn>
              <a:cxn ang="0">
                <a:pos x="1757823" y="17434"/>
              </a:cxn>
              <a:cxn ang="0">
                <a:pos x="1793850" y="17434"/>
              </a:cxn>
              <a:cxn ang="0">
                <a:pos x="1705699" y="33463"/>
              </a:cxn>
              <a:cxn ang="0">
                <a:pos x="1705699" y="17434"/>
              </a:cxn>
              <a:cxn ang="0">
                <a:pos x="1689603" y="33463"/>
              </a:cxn>
              <a:cxn ang="0">
                <a:pos x="1601453" y="17434"/>
              </a:cxn>
              <a:cxn ang="0">
                <a:pos x="1637480" y="17434"/>
              </a:cxn>
              <a:cxn ang="0">
                <a:pos x="1549329" y="33463"/>
              </a:cxn>
              <a:cxn ang="0">
                <a:pos x="1549329" y="17434"/>
              </a:cxn>
              <a:cxn ang="0">
                <a:pos x="1533233" y="33463"/>
              </a:cxn>
              <a:cxn ang="0">
                <a:pos x="1445083" y="17434"/>
              </a:cxn>
              <a:cxn ang="0">
                <a:pos x="1481110" y="17434"/>
              </a:cxn>
              <a:cxn ang="0">
                <a:pos x="1392959" y="33463"/>
              </a:cxn>
              <a:cxn ang="0">
                <a:pos x="1392959" y="17434"/>
              </a:cxn>
              <a:cxn ang="0">
                <a:pos x="1376863" y="33463"/>
              </a:cxn>
              <a:cxn ang="0">
                <a:pos x="1288713" y="17434"/>
              </a:cxn>
              <a:cxn ang="0">
                <a:pos x="1324740" y="17434"/>
              </a:cxn>
              <a:cxn ang="0">
                <a:pos x="1236590" y="33463"/>
              </a:cxn>
              <a:cxn ang="0">
                <a:pos x="1236590" y="17434"/>
              </a:cxn>
              <a:cxn ang="0">
                <a:pos x="1220494" y="33463"/>
              </a:cxn>
              <a:cxn ang="0">
                <a:pos x="1132344" y="17434"/>
              </a:cxn>
              <a:cxn ang="0">
                <a:pos x="1168371" y="17434"/>
              </a:cxn>
              <a:cxn ang="0">
                <a:pos x="1080221" y="33463"/>
              </a:cxn>
              <a:cxn ang="0">
                <a:pos x="1080221" y="17434"/>
              </a:cxn>
              <a:cxn ang="0">
                <a:pos x="1064125" y="33463"/>
              </a:cxn>
              <a:cxn ang="0">
                <a:pos x="975975" y="17434"/>
              </a:cxn>
              <a:cxn ang="0">
                <a:pos x="1012002" y="17434"/>
              </a:cxn>
              <a:cxn ang="0">
                <a:pos x="923852" y="33463"/>
              </a:cxn>
              <a:cxn ang="0">
                <a:pos x="923852" y="17434"/>
              </a:cxn>
              <a:cxn ang="0">
                <a:pos x="907756" y="33463"/>
              </a:cxn>
              <a:cxn ang="0">
                <a:pos x="819606" y="17434"/>
              </a:cxn>
              <a:cxn ang="0">
                <a:pos x="855633" y="17434"/>
              </a:cxn>
              <a:cxn ang="0">
                <a:pos x="767483" y="33463"/>
              </a:cxn>
              <a:cxn ang="0">
                <a:pos x="767483" y="17434"/>
              </a:cxn>
              <a:cxn ang="0">
                <a:pos x="751387" y="33463"/>
              </a:cxn>
              <a:cxn ang="0">
                <a:pos x="663237" y="17434"/>
              </a:cxn>
              <a:cxn ang="0">
                <a:pos x="699264" y="17434"/>
              </a:cxn>
              <a:cxn ang="0">
                <a:pos x="611114" y="33463"/>
              </a:cxn>
              <a:cxn ang="0">
                <a:pos x="611114" y="17434"/>
              </a:cxn>
              <a:cxn ang="0">
                <a:pos x="595018" y="33463"/>
              </a:cxn>
              <a:cxn ang="0">
                <a:pos x="506868" y="17434"/>
              </a:cxn>
              <a:cxn ang="0">
                <a:pos x="542895" y="17434"/>
              </a:cxn>
              <a:cxn ang="0">
                <a:pos x="454745" y="33463"/>
              </a:cxn>
              <a:cxn ang="0">
                <a:pos x="454745" y="17434"/>
              </a:cxn>
              <a:cxn ang="0">
                <a:pos x="438649" y="33463"/>
              </a:cxn>
              <a:cxn ang="0">
                <a:pos x="350499" y="17434"/>
              </a:cxn>
              <a:cxn ang="0">
                <a:pos x="386526" y="17434"/>
              </a:cxn>
              <a:cxn ang="0">
                <a:pos x="298376" y="33463"/>
              </a:cxn>
              <a:cxn ang="0">
                <a:pos x="298376" y="17434"/>
              </a:cxn>
              <a:cxn ang="0">
                <a:pos x="282280" y="33463"/>
              </a:cxn>
              <a:cxn ang="0">
                <a:pos x="194130" y="17434"/>
              </a:cxn>
              <a:cxn ang="0">
                <a:pos x="230157" y="17434"/>
              </a:cxn>
              <a:cxn ang="0">
                <a:pos x="142007" y="33463"/>
              </a:cxn>
              <a:cxn ang="0">
                <a:pos x="142007" y="17434"/>
              </a:cxn>
              <a:cxn ang="0">
                <a:pos x="125908" y="33463"/>
              </a:cxn>
              <a:cxn ang="0">
                <a:pos x="37758" y="17434"/>
              </a:cxn>
              <a:cxn ang="0">
                <a:pos x="73785" y="17434"/>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EF9A3D">
              <a:alpha val="100000"/>
            </a:srgbClr>
          </a:solidFill>
          <a:ln w="9525">
            <a:noFill/>
          </a:ln>
        </p:spPr>
        <p:txBody>
          <a:bodyPr/>
          <a:p>
            <a:endParaRPr lang="zh-CN" altLang="en-US"/>
          </a:p>
        </p:txBody>
      </p:sp>
      <p:sp>
        <p:nvSpPr>
          <p:cNvPr id="3088" name="MH_Other_11"/>
          <p:cNvSpPr/>
          <p:nvPr/>
        </p:nvSpPr>
        <p:spPr>
          <a:xfrm rot="1016975">
            <a:off x="5767705" y="3786505"/>
            <a:ext cx="1882775" cy="1068070"/>
          </a:xfrm>
          <a:custGeom>
            <a:avLst/>
            <a:gdLst/>
            <a:ahLst/>
            <a:cxnLst>
              <a:cxn ang="0">
                <a:pos x="1845959" y="24083"/>
              </a:cxn>
              <a:cxn ang="0">
                <a:pos x="1757823" y="12546"/>
              </a:cxn>
              <a:cxn ang="0">
                <a:pos x="1793850" y="12546"/>
              </a:cxn>
              <a:cxn ang="0">
                <a:pos x="1705699" y="24083"/>
              </a:cxn>
              <a:cxn ang="0">
                <a:pos x="1705699" y="12546"/>
              </a:cxn>
              <a:cxn ang="0">
                <a:pos x="1689603" y="24083"/>
              </a:cxn>
              <a:cxn ang="0">
                <a:pos x="1601453" y="12546"/>
              </a:cxn>
              <a:cxn ang="0">
                <a:pos x="1637480" y="12546"/>
              </a:cxn>
              <a:cxn ang="0">
                <a:pos x="1549329" y="24083"/>
              </a:cxn>
              <a:cxn ang="0">
                <a:pos x="1549329" y="12546"/>
              </a:cxn>
              <a:cxn ang="0">
                <a:pos x="1533233" y="24083"/>
              </a:cxn>
              <a:cxn ang="0">
                <a:pos x="1445083" y="12546"/>
              </a:cxn>
              <a:cxn ang="0">
                <a:pos x="1481110" y="12546"/>
              </a:cxn>
              <a:cxn ang="0">
                <a:pos x="1392959" y="24083"/>
              </a:cxn>
              <a:cxn ang="0">
                <a:pos x="1392959" y="12546"/>
              </a:cxn>
              <a:cxn ang="0">
                <a:pos x="1376863" y="24083"/>
              </a:cxn>
              <a:cxn ang="0">
                <a:pos x="1288713" y="12546"/>
              </a:cxn>
              <a:cxn ang="0">
                <a:pos x="1324740" y="12546"/>
              </a:cxn>
              <a:cxn ang="0">
                <a:pos x="1236590" y="24083"/>
              </a:cxn>
              <a:cxn ang="0">
                <a:pos x="1236590" y="12546"/>
              </a:cxn>
              <a:cxn ang="0">
                <a:pos x="1220494" y="24083"/>
              </a:cxn>
              <a:cxn ang="0">
                <a:pos x="1132344" y="12546"/>
              </a:cxn>
              <a:cxn ang="0">
                <a:pos x="1168371" y="12546"/>
              </a:cxn>
              <a:cxn ang="0">
                <a:pos x="1080221" y="24083"/>
              </a:cxn>
              <a:cxn ang="0">
                <a:pos x="1080221" y="12546"/>
              </a:cxn>
              <a:cxn ang="0">
                <a:pos x="1064125" y="24083"/>
              </a:cxn>
              <a:cxn ang="0">
                <a:pos x="975975" y="12546"/>
              </a:cxn>
              <a:cxn ang="0">
                <a:pos x="1012002" y="12546"/>
              </a:cxn>
              <a:cxn ang="0">
                <a:pos x="923852" y="24083"/>
              </a:cxn>
              <a:cxn ang="0">
                <a:pos x="923852" y="12546"/>
              </a:cxn>
              <a:cxn ang="0">
                <a:pos x="907756" y="24083"/>
              </a:cxn>
              <a:cxn ang="0">
                <a:pos x="819606" y="12546"/>
              </a:cxn>
              <a:cxn ang="0">
                <a:pos x="855633" y="12546"/>
              </a:cxn>
              <a:cxn ang="0">
                <a:pos x="767483" y="24083"/>
              </a:cxn>
              <a:cxn ang="0">
                <a:pos x="767483" y="12546"/>
              </a:cxn>
              <a:cxn ang="0">
                <a:pos x="751387" y="24083"/>
              </a:cxn>
              <a:cxn ang="0">
                <a:pos x="663237" y="12546"/>
              </a:cxn>
              <a:cxn ang="0">
                <a:pos x="699264" y="12546"/>
              </a:cxn>
              <a:cxn ang="0">
                <a:pos x="611114" y="24083"/>
              </a:cxn>
              <a:cxn ang="0">
                <a:pos x="611114" y="12546"/>
              </a:cxn>
              <a:cxn ang="0">
                <a:pos x="595018" y="24083"/>
              </a:cxn>
              <a:cxn ang="0">
                <a:pos x="506868" y="12546"/>
              </a:cxn>
              <a:cxn ang="0">
                <a:pos x="542895" y="12546"/>
              </a:cxn>
              <a:cxn ang="0">
                <a:pos x="454745" y="24083"/>
              </a:cxn>
              <a:cxn ang="0">
                <a:pos x="454745" y="12546"/>
              </a:cxn>
              <a:cxn ang="0">
                <a:pos x="438649" y="24083"/>
              </a:cxn>
              <a:cxn ang="0">
                <a:pos x="350499" y="12546"/>
              </a:cxn>
              <a:cxn ang="0">
                <a:pos x="386526" y="12546"/>
              </a:cxn>
              <a:cxn ang="0">
                <a:pos x="298376" y="24083"/>
              </a:cxn>
              <a:cxn ang="0">
                <a:pos x="298376" y="12546"/>
              </a:cxn>
              <a:cxn ang="0">
                <a:pos x="282280" y="24083"/>
              </a:cxn>
              <a:cxn ang="0">
                <a:pos x="194130" y="12546"/>
              </a:cxn>
              <a:cxn ang="0">
                <a:pos x="230157" y="12546"/>
              </a:cxn>
              <a:cxn ang="0">
                <a:pos x="142007" y="24083"/>
              </a:cxn>
              <a:cxn ang="0">
                <a:pos x="142007" y="12546"/>
              </a:cxn>
              <a:cxn ang="0">
                <a:pos x="125908" y="24083"/>
              </a:cxn>
              <a:cxn ang="0">
                <a:pos x="37758" y="12546"/>
              </a:cxn>
              <a:cxn ang="0">
                <a:pos x="73785" y="12546"/>
              </a:cxn>
              <a:cxn ang="0">
                <a:pos x="1883717" y="0"/>
              </a:cxn>
              <a:cxn ang="0">
                <a:pos x="0" y="0"/>
              </a:cxn>
            </a:cxnLst>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F5C38B">
              <a:alpha val="100000"/>
            </a:srgbClr>
          </a:solidFill>
          <a:ln w="9525">
            <a:noFill/>
          </a:ln>
        </p:spPr>
        <p:txBody>
          <a:bodyPr/>
          <a:p>
            <a:endParaRPr lang="zh-CN" altLang="en-US"/>
          </a:p>
        </p:txBody>
      </p:sp>
      <p:sp>
        <p:nvSpPr>
          <p:cNvPr id="3089" name="MH_Other_12"/>
          <p:cNvSpPr/>
          <p:nvPr/>
        </p:nvSpPr>
        <p:spPr>
          <a:xfrm rot="558310">
            <a:off x="5834380" y="4488180"/>
            <a:ext cx="1908175" cy="581025"/>
          </a:xfrm>
          <a:custGeom>
            <a:avLst/>
            <a:gdLst/>
            <a:ahLst/>
            <a:cxnLst>
              <a:cxn ang="0">
                <a:pos x="46773" y="0"/>
              </a:cxn>
              <a:cxn ang="0">
                <a:pos x="1742278" y="5560"/>
              </a:cxn>
              <a:cxn ang="0">
                <a:pos x="1786127" y="522661"/>
              </a:cxn>
              <a:cxn ang="0">
                <a:pos x="844244" y="428463"/>
              </a:cxn>
              <a:cxn ang="0">
                <a:pos x="0" y="522661"/>
              </a:cxn>
              <a:cxn ang="0">
                <a:pos x="46773" y="0"/>
              </a:cxn>
            </a:cxnLst>
            <a:pathLst>
              <a:path w="1939924" h="596900">
                <a:moveTo>
                  <a:pt x="50800" y="0"/>
                </a:moveTo>
                <a:lnTo>
                  <a:pt x="1892299" y="6350"/>
                </a:lnTo>
                <a:lnTo>
                  <a:pt x="1939924" y="596900"/>
                </a:lnTo>
                <a:lnTo>
                  <a:pt x="916939" y="489324"/>
                </a:lnTo>
                <a:lnTo>
                  <a:pt x="0" y="596900"/>
                </a:lnTo>
                <a:lnTo>
                  <a:pt x="50800" y="0"/>
                </a:lnTo>
                <a:close/>
              </a:path>
            </a:pathLst>
          </a:custGeom>
          <a:gradFill rotWithShape="1">
            <a:gsLst>
              <a:gs pos="0">
                <a:srgbClr val="979A9C">
                  <a:alpha val="39998"/>
                </a:srgbClr>
              </a:gs>
              <a:gs pos="100000">
                <a:srgbClr val="7D8183">
                  <a:alpha val="100000"/>
                </a:srgbClr>
              </a:gs>
            </a:gsLst>
            <a:lin ang="16200000" scaled="1"/>
            <a:tileRect/>
          </a:gradFill>
          <a:ln w="9525">
            <a:noFill/>
          </a:ln>
        </p:spPr>
        <p:txBody>
          <a:bodyPr/>
          <a:p>
            <a:endParaRPr lang="zh-CN" altLang="en-US"/>
          </a:p>
        </p:txBody>
      </p:sp>
      <p:sp>
        <p:nvSpPr>
          <p:cNvPr id="3090" name="MH_SubTitle_4"/>
          <p:cNvSpPr/>
          <p:nvPr/>
        </p:nvSpPr>
        <p:spPr>
          <a:xfrm rot="558310">
            <a:off x="5905500" y="3805555"/>
            <a:ext cx="1882775" cy="1239520"/>
          </a:xfrm>
          <a:custGeom>
            <a:avLst/>
            <a:gdLst>
              <a:gd name="txL" fmla="*/ 0 w 1882304"/>
              <a:gd name="txT" fmla="*/ 0 h 1239158"/>
              <a:gd name="txR" fmla="*/ 1882304 w 1882304"/>
              <a:gd name="txB" fmla="*/ 1239158 h 1239158"/>
            </a:gdLst>
            <a:ahLst/>
            <a:cxnLst/>
            <a:rect l="txL" t="txT" r="txR" b="txB"/>
            <a:pathLst>
              <a:path w="1882304" h="1239158">
                <a:moveTo>
                  <a:pt x="1808573" y="19575"/>
                </a:moveTo>
                <a:lnTo>
                  <a:pt x="1808573" y="37575"/>
                </a:lnTo>
                <a:lnTo>
                  <a:pt x="1844573" y="37575"/>
                </a:lnTo>
                <a:lnTo>
                  <a:pt x="1844573" y="19575"/>
                </a:lnTo>
                <a:lnTo>
                  <a:pt x="1808573" y="19575"/>
                </a:lnTo>
                <a:close/>
                <a:moveTo>
                  <a:pt x="1756503" y="19575"/>
                </a:moveTo>
                <a:lnTo>
                  <a:pt x="1756503" y="37575"/>
                </a:lnTo>
                <a:lnTo>
                  <a:pt x="1792503" y="37575"/>
                </a:lnTo>
                <a:lnTo>
                  <a:pt x="1792503" y="19575"/>
                </a:lnTo>
                <a:lnTo>
                  <a:pt x="1756503" y="19575"/>
                </a:lnTo>
                <a:close/>
                <a:moveTo>
                  <a:pt x="1704419" y="19575"/>
                </a:moveTo>
                <a:lnTo>
                  <a:pt x="1704419" y="37575"/>
                </a:lnTo>
                <a:lnTo>
                  <a:pt x="1740419" y="37575"/>
                </a:lnTo>
                <a:lnTo>
                  <a:pt x="1740419" y="19575"/>
                </a:lnTo>
                <a:lnTo>
                  <a:pt x="1704419" y="19575"/>
                </a:lnTo>
                <a:close/>
                <a:moveTo>
                  <a:pt x="1652335" y="19575"/>
                </a:moveTo>
                <a:lnTo>
                  <a:pt x="1652335" y="37575"/>
                </a:lnTo>
                <a:lnTo>
                  <a:pt x="1688335" y="37575"/>
                </a:lnTo>
                <a:lnTo>
                  <a:pt x="1688335" y="19575"/>
                </a:lnTo>
                <a:lnTo>
                  <a:pt x="1652335" y="19575"/>
                </a:lnTo>
                <a:close/>
                <a:moveTo>
                  <a:pt x="1600251" y="19575"/>
                </a:moveTo>
                <a:lnTo>
                  <a:pt x="1600251" y="37575"/>
                </a:lnTo>
                <a:lnTo>
                  <a:pt x="1636251" y="37575"/>
                </a:lnTo>
                <a:lnTo>
                  <a:pt x="1636251" y="19575"/>
                </a:lnTo>
                <a:lnTo>
                  <a:pt x="1600251" y="19575"/>
                </a:lnTo>
                <a:close/>
                <a:moveTo>
                  <a:pt x="1548167" y="19575"/>
                </a:moveTo>
                <a:lnTo>
                  <a:pt x="1548167" y="37575"/>
                </a:lnTo>
                <a:lnTo>
                  <a:pt x="1584167" y="37575"/>
                </a:lnTo>
                <a:lnTo>
                  <a:pt x="1584167" y="19575"/>
                </a:lnTo>
                <a:lnTo>
                  <a:pt x="1548167" y="19575"/>
                </a:lnTo>
                <a:close/>
                <a:moveTo>
                  <a:pt x="1496083" y="19575"/>
                </a:moveTo>
                <a:lnTo>
                  <a:pt x="1496083" y="37575"/>
                </a:lnTo>
                <a:lnTo>
                  <a:pt x="1532083" y="37575"/>
                </a:lnTo>
                <a:lnTo>
                  <a:pt x="1532083" y="19575"/>
                </a:lnTo>
                <a:lnTo>
                  <a:pt x="1496083" y="19575"/>
                </a:lnTo>
                <a:close/>
                <a:moveTo>
                  <a:pt x="1443999" y="19575"/>
                </a:moveTo>
                <a:lnTo>
                  <a:pt x="1443999" y="37575"/>
                </a:lnTo>
                <a:lnTo>
                  <a:pt x="1479999" y="37575"/>
                </a:lnTo>
                <a:lnTo>
                  <a:pt x="1479999" y="19575"/>
                </a:lnTo>
                <a:lnTo>
                  <a:pt x="1443999" y="19575"/>
                </a:lnTo>
                <a:close/>
                <a:moveTo>
                  <a:pt x="1391915" y="19575"/>
                </a:moveTo>
                <a:lnTo>
                  <a:pt x="1391915" y="37575"/>
                </a:lnTo>
                <a:lnTo>
                  <a:pt x="1427915" y="37575"/>
                </a:lnTo>
                <a:lnTo>
                  <a:pt x="1427915" y="19575"/>
                </a:lnTo>
                <a:lnTo>
                  <a:pt x="1391915" y="19575"/>
                </a:lnTo>
                <a:close/>
                <a:moveTo>
                  <a:pt x="1339831" y="19575"/>
                </a:moveTo>
                <a:lnTo>
                  <a:pt x="1339831" y="37575"/>
                </a:lnTo>
                <a:lnTo>
                  <a:pt x="1375831" y="37575"/>
                </a:lnTo>
                <a:lnTo>
                  <a:pt x="1375831" y="19575"/>
                </a:lnTo>
                <a:lnTo>
                  <a:pt x="1339831" y="19575"/>
                </a:lnTo>
                <a:close/>
                <a:moveTo>
                  <a:pt x="1287747" y="19575"/>
                </a:moveTo>
                <a:lnTo>
                  <a:pt x="1287747" y="37575"/>
                </a:lnTo>
                <a:lnTo>
                  <a:pt x="1323747" y="37575"/>
                </a:lnTo>
                <a:lnTo>
                  <a:pt x="1323747" y="19575"/>
                </a:lnTo>
                <a:lnTo>
                  <a:pt x="1287747" y="19575"/>
                </a:lnTo>
                <a:close/>
                <a:moveTo>
                  <a:pt x="1235663" y="19575"/>
                </a:moveTo>
                <a:lnTo>
                  <a:pt x="1235663" y="37575"/>
                </a:lnTo>
                <a:lnTo>
                  <a:pt x="1271663" y="37575"/>
                </a:lnTo>
                <a:lnTo>
                  <a:pt x="1271663" y="19575"/>
                </a:lnTo>
                <a:lnTo>
                  <a:pt x="1235663" y="19575"/>
                </a:lnTo>
                <a:close/>
                <a:moveTo>
                  <a:pt x="1183579" y="19575"/>
                </a:moveTo>
                <a:lnTo>
                  <a:pt x="1183579" y="37575"/>
                </a:lnTo>
                <a:lnTo>
                  <a:pt x="1219579" y="37575"/>
                </a:lnTo>
                <a:lnTo>
                  <a:pt x="1219579" y="19575"/>
                </a:lnTo>
                <a:lnTo>
                  <a:pt x="1183579" y="19575"/>
                </a:lnTo>
                <a:close/>
                <a:moveTo>
                  <a:pt x="1131495" y="19575"/>
                </a:moveTo>
                <a:lnTo>
                  <a:pt x="1131495" y="37575"/>
                </a:lnTo>
                <a:lnTo>
                  <a:pt x="1167495" y="37575"/>
                </a:lnTo>
                <a:lnTo>
                  <a:pt x="1167495" y="19575"/>
                </a:lnTo>
                <a:lnTo>
                  <a:pt x="1131495" y="19575"/>
                </a:lnTo>
                <a:close/>
                <a:moveTo>
                  <a:pt x="1079411" y="19575"/>
                </a:moveTo>
                <a:lnTo>
                  <a:pt x="1079411" y="37575"/>
                </a:lnTo>
                <a:lnTo>
                  <a:pt x="1115411" y="37575"/>
                </a:lnTo>
                <a:lnTo>
                  <a:pt x="1115411" y="19575"/>
                </a:lnTo>
                <a:lnTo>
                  <a:pt x="1079411" y="19575"/>
                </a:lnTo>
                <a:close/>
                <a:moveTo>
                  <a:pt x="1027327" y="19575"/>
                </a:moveTo>
                <a:lnTo>
                  <a:pt x="1027327" y="37575"/>
                </a:lnTo>
                <a:lnTo>
                  <a:pt x="1063327" y="37575"/>
                </a:lnTo>
                <a:lnTo>
                  <a:pt x="1063327" y="19575"/>
                </a:lnTo>
                <a:lnTo>
                  <a:pt x="1027327" y="19575"/>
                </a:lnTo>
                <a:close/>
                <a:moveTo>
                  <a:pt x="975243" y="19575"/>
                </a:moveTo>
                <a:lnTo>
                  <a:pt x="975243" y="37575"/>
                </a:lnTo>
                <a:lnTo>
                  <a:pt x="1011243" y="37575"/>
                </a:lnTo>
                <a:lnTo>
                  <a:pt x="1011243" y="19575"/>
                </a:lnTo>
                <a:lnTo>
                  <a:pt x="975243" y="19575"/>
                </a:lnTo>
                <a:close/>
                <a:moveTo>
                  <a:pt x="923159" y="19575"/>
                </a:moveTo>
                <a:lnTo>
                  <a:pt x="923159" y="37575"/>
                </a:lnTo>
                <a:lnTo>
                  <a:pt x="959159" y="37575"/>
                </a:lnTo>
                <a:lnTo>
                  <a:pt x="959159" y="19575"/>
                </a:lnTo>
                <a:lnTo>
                  <a:pt x="923159" y="19575"/>
                </a:lnTo>
                <a:close/>
                <a:moveTo>
                  <a:pt x="871075" y="19575"/>
                </a:moveTo>
                <a:lnTo>
                  <a:pt x="871075" y="37575"/>
                </a:lnTo>
                <a:lnTo>
                  <a:pt x="907075" y="37575"/>
                </a:lnTo>
                <a:lnTo>
                  <a:pt x="907075" y="19575"/>
                </a:lnTo>
                <a:lnTo>
                  <a:pt x="871075" y="19575"/>
                </a:lnTo>
                <a:close/>
                <a:moveTo>
                  <a:pt x="818991" y="19575"/>
                </a:moveTo>
                <a:lnTo>
                  <a:pt x="818991" y="37575"/>
                </a:lnTo>
                <a:lnTo>
                  <a:pt x="854991" y="37575"/>
                </a:lnTo>
                <a:lnTo>
                  <a:pt x="854991" y="19575"/>
                </a:lnTo>
                <a:lnTo>
                  <a:pt x="818991" y="19575"/>
                </a:lnTo>
                <a:close/>
                <a:moveTo>
                  <a:pt x="766907" y="19575"/>
                </a:moveTo>
                <a:lnTo>
                  <a:pt x="766907" y="37575"/>
                </a:lnTo>
                <a:lnTo>
                  <a:pt x="802907" y="37575"/>
                </a:lnTo>
                <a:lnTo>
                  <a:pt x="802907" y="19575"/>
                </a:lnTo>
                <a:lnTo>
                  <a:pt x="766907" y="19575"/>
                </a:lnTo>
                <a:close/>
                <a:moveTo>
                  <a:pt x="714823" y="19575"/>
                </a:moveTo>
                <a:lnTo>
                  <a:pt x="714823" y="37575"/>
                </a:lnTo>
                <a:lnTo>
                  <a:pt x="750823" y="37575"/>
                </a:lnTo>
                <a:lnTo>
                  <a:pt x="750823" y="19575"/>
                </a:lnTo>
                <a:lnTo>
                  <a:pt x="714823" y="19575"/>
                </a:lnTo>
                <a:close/>
                <a:moveTo>
                  <a:pt x="662739" y="19575"/>
                </a:moveTo>
                <a:lnTo>
                  <a:pt x="662739" y="37575"/>
                </a:lnTo>
                <a:lnTo>
                  <a:pt x="698739" y="37575"/>
                </a:lnTo>
                <a:lnTo>
                  <a:pt x="698739" y="19575"/>
                </a:lnTo>
                <a:lnTo>
                  <a:pt x="662739" y="19575"/>
                </a:lnTo>
                <a:close/>
                <a:moveTo>
                  <a:pt x="610655" y="19575"/>
                </a:moveTo>
                <a:lnTo>
                  <a:pt x="610655" y="37575"/>
                </a:lnTo>
                <a:lnTo>
                  <a:pt x="646655" y="37575"/>
                </a:lnTo>
                <a:lnTo>
                  <a:pt x="646655" y="19575"/>
                </a:lnTo>
                <a:lnTo>
                  <a:pt x="610655" y="19575"/>
                </a:lnTo>
                <a:close/>
                <a:moveTo>
                  <a:pt x="558571" y="19575"/>
                </a:moveTo>
                <a:lnTo>
                  <a:pt x="558571" y="37575"/>
                </a:lnTo>
                <a:lnTo>
                  <a:pt x="594571" y="37575"/>
                </a:lnTo>
                <a:lnTo>
                  <a:pt x="594571" y="19575"/>
                </a:lnTo>
                <a:lnTo>
                  <a:pt x="558571" y="19575"/>
                </a:lnTo>
                <a:close/>
                <a:moveTo>
                  <a:pt x="506487" y="19575"/>
                </a:moveTo>
                <a:lnTo>
                  <a:pt x="506487" y="37575"/>
                </a:lnTo>
                <a:lnTo>
                  <a:pt x="542487" y="37575"/>
                </a:lnTo>
                <a:lnTo>
                  <a:pt x="542487" y="19575"/>
                </a:lnTo>
                <a:lnTo>
                  <a:pt x="506487" y="19575"/>
                </a:lnTo>
                <a:close/>
                <a:moveTo>
                  <a:pt x="454403" y="19575"/>
                </a:moveTo>
                <a:lnTo>
                  <a:pt x="454403" y="37575"/>
                </a:lnTo>
                <a:lnTo>
                  <a:pt x="490403" y="37575"/>
                </a:lnTo>
                <a:lnTo>
                  <a:pt x="490403" y="19575"/>
                </a:lnTo>
                <a:lnTo>
                  <a:pt x="454403" y="19575"/>
                </a:lnTo>
                <a:close/>
                <a:moveTo>
                  <a:pt x="402319" y="19575"/>
                </a:moveTo>
                <a:lnTo>
                  <a:pt x="402319" y="37575"/>
                </a:lnTo>
                <a:lnTo>
                  <a:pt x="438319" y="37575"/>
                </a:lnTo>
                <a:lnTo>
                  <a:pt x="438319" y="19575"/>
                </a:lnTo>
                <a:lnTo>
                  <a:pt x="402319" y="19575"/>
                </a:lnTo>
                <a:close/>
                <a:moveTo>
                  <a:pt x="350235" y="19575"/>
                </a:moveTo>
                <a:lnTo>
                  <a:pt x="350235" y="37575"/>
                </a:lnTo>
                <a:lnTo>
                  <a:pt x="386235" y="37575"/>
                </a:lnTo>
                <a:lnTo>
                  <a:pt x="386235" y="19575"/>
                </a:lnTo>
                <a:lnTo>
                  <a:pt x="350235" y="19575"/>
                </a:lnTo>
                <a:close/>
                <a:moveTo>
                  <a:pt x="298151" y="19575"/>
                </a:moveTo>
                <a:lnTo>
                  <a:pt x="298151" y="37575"/>
                </a:lnTo>
                <a:lnTo>
                  <a:pt x="334151" y="37575"/>
                </a:lnTo>
                <a:lnTo>
                  <a:pt x="334151" y="19575"/>
                </a:lnTo>
                <a:lnTo>
                  <a:pt x="298151" y="19575"/>
                </a:lnTo>
                <a:close/>
                <a:moveTo>
                  <a:pt x="246067" y="19575"/>
                </a:moveTo>
                <a:lnTo>
                  <a:pt x="246067" y="37575"/>
                </a:lnTo>
                <a:lnTo>
                  <a:pt x="282067" y="37575"/>
                </a:lnTo>
                <a:lnTo>
                  <a:pt x="282067" y="19575"/>
                </a:lnTo>
                <a:lnTo>
                  <a:pt x="246067" y="19575"/>
                </a:lnTo>
                <a:close/>
                <a:moveTo>
                  <a:pt x="193983" y="19575"/>
                </a:moveTo>
                <a:lnTo>
                  <a:pt x="193983" y="37575"/>
                </a:lnTo>
                <a:lnTo>
                  <a:pt x="229983" y="37575"/>
                </a:lnTo>
                <a:lnTo>
                  <a:pt x="229983" y="19575"/>
                </a:lnTo>
                <a:lnTo>
                  <a:pt x="193983" y="19575"/>
                </a:lnTo>
                <a:close/>
                <a:moveTo>
                  <a:pt x="141899" y="19575"/>
                </a:moveTo>
                <a:lnTo>
                  <a:pt x="141899" y="37575"/>
                </a:lnTo>
                <a:lnTo>
                  <a:pt x="177899" y="37575"/>
                </a:lnTo>
                <a:lnTo>
                  <a:pt x="177899" y="19575"/>
                </a:lnTo>
                <a:lnTo>
                  <a:pt x="141899" y="19575"/>
                </a:lnTo>
                <a:close/>
                <a:moveTo>
                  <a:pt x="89815" y="19575"/>
                </a:moveTo>
                <a:lnTo>
                  <a:pt x="89815" y="37575"/>
                </a:lnTo>
                <a:lnTo>
                  <a:pt x="125815" y="37575"/>
                </a:lnTo>
                <a:lnTo>
                  <a:pt x="125815" y="19575"/>
                </a:lnTo>
                <a:lnTo>
                  <a:pt x="89815" y="19575"/>
                </a:lnTo>
                <a:close/>
                <a:moveTo>
                  <a:pt x="37731" y="19575"/>
                </a:moveTo>
                <a:lnTo>
                  <a:pt x="37731" y="37575"/>
                </a:lnTo>
                <a:lnTo>
                  <a:pt x="73731" y="37575"/>
                </a:lnTo>
                <a:lnTo>
                  <a:pt x="73731" y="19575"/>
                </a:lnTo>
                <a:lnTo>
                  <a:pt x="37731" y="19575"/>
                </a:lnTo>
                <a:close/>
                <a:moveTo>
                  <a:pt x="0" y="0"/>
                </a:moveTo>
                <a:lnTo>
                  <a:pt x="1882304" y="0"/>
                </a:lnTo>
                <a:lnTo>
                  <a:pt x="1882304" y="1239158"/>
                </a:lnTo>
                <a:lnTo>
                  <a:pt x="0" y="1239158"/>
                </a:lnTo>
                <a:lnTo>
                  <a:pt x="0" y="0"/>
                </a:lnTo>
                <a:close/>
              </a:path>
            </a:pathLst>
          </a:custGeom>
          <a:solidFill>
            <a:srgbClr val="FFFFFF"/>
          </a:solidFill>
          <a:ln w="9525">
            <a:noFill/>
            <a:miter/>
          </a:ln>
        </p:spPr>
        <p:txBody>
          <a:bodyPr anchor="ctr"/>
          <a:p>
            <a:pPr lvl="0" algn="ctr" eaLnBrk="1" hangingPunct="1">
              <a:lnSpc>
                <a:spcPct val="110000"/>
              </a:lnSpc>
            </a:pPr>
            <a:r>
              <a:rPr lang="zh-CN" sz="2000" b="1" dirty="0">
                <a:solidFill>
                  <a:srgbClr val="080808"/>
                </a:solidFill>
                <a:latin typeface="Calibri" pitchFamily="34" charset="0"/>
                <a:ea typeface="微软雅黑" pitchFamily="34" charset="-122"/>
              </a:rPr>
              <a:t>有偿公用</a:t>
            </a:r>
            <a:endParaRPr lang="zh-CN" sz="2000" b="1" dirty="0">
              <a:solidFill>
                <a:srgbClr val="080808"/>
              </a:solidFill>
              <a:latin typeface="Calibri" pitchFamily="34" charset="0"/>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任意多边形 65"/>
          <p:cNvSpPr/>
          <p:nvPr/>
        </p:nvSpPr>
        <p:spPr>
          <a:xfrm>
            <a:off x="3056255" y="-460375"/>
            <a:ext cx="4756150" cy="5167630"/>
          </a:xfrm>
          <a:custGeom>
            <a:avLst/>
            <a:gdLst/>
            <a:ahLst/>
            <a:cxnLst>
              <a:cxn ang="0">
                <a:pos x="3800615" y="3920919"/>
              </a:cxn>
              <a:cxn ang="0">
                <a:pos x="3978552" y="3927407"/>
              </a:cxn>
              <a:cxn ang="0">
                <a:pos x="3800615" y="3920919"/>
              </a:cxn>
              <a:cxn ang="0">
                <a:pos x="3505907" y="3901458"/>
              </a:cxn>
              <a:cxn ang="0">
                <a:pos x="3598095" y="3914607"/>
              </a:cxn>
              <a:cxn ang="0">
                <a:pos x="3644189" y="3927756"/>
              </a:cxn>
              <a:cxn ang="0">
                <a:pos x="3683698" y="3947480"/>
              </a:cxn>
              <a:cxn ang="0">
                <a:pos x="3716622" y="3973778"/>
              </a:cxn>
              <a:cxn ang="0">
                <a:pos x="3756131" y="3986927"/>
              </a:cxn>
              <a:cxn ang="0">
                <a:pos x="3828564" y="4006650"/>
              </a:cxn>
              <a:cxn ang="0">
                <a:pos x="3933921" y="4052672"/>
              </a:cxn>
              <a:cxn ang="0">
                <a:pos x="3980015" y="4065821"/>
              </a:cxn>
              <a:cxn ang="0">
                <a:pos x="4124881" y="4138140"/>
              </a:cxn>
              <a:cxn ang="0">
                <a:pos x="4157805" y="4164438"/>
              </a:cxn>
              <a:cxn ang="0">
                <a:pos x="4203899" y="4190736"/>
              </a:cxn>
              <a:cxn ang="0">
                <a:pos x="4256577" y="4210460"/>
              </a:cxn>
              <a:cxn ang="0">
                <a:pos x="4315841" y="4243333"/>
              </a:cxn>
              <a:cxn ang="0">
                <a:pos x="4401444" y="4276205"/>
              </a:cxn>
              <a:cxn ang="0">
                <a:pos x="4467292" y="4309078"/>
              </a:cxn>
              <a:cxn ang="0">
                <a:pos x="4671421" y="4394546"/>
              </a:cxn>
              <a:cxn ang="0">
                <a:pos x="4704346" y="4414270"/>
              </a:cxn>
              <a:cxn ang="0">
                <a:pos x="4737270" y="4433993"/>
              </a:cxn>
              <a:cxn ang="0">
                <a:pos x="4757024" y="4453717"/>
              </a:cxn>
              <a:cxn ang="0">
                <a:pos x="4717515" y="4453717"/>
              </a:cxn>
              <a:cxn ang="0">
                <a:pos x="4664837" y="4414270"/>
              </a:cxn>
              <a:cxn ang="0">
                <a:pos x="4467292" y="4328801"/>
              </a:cxn>
              <a:cxn ang="0">
                <a:pos x="4151220" y="4190736"/>
              </a:cxn>
              <a:cxn ang="0">
                <a:pos x="4032693" y="4105268"/>
              </a:cxn>
              <a:cxn ang="0">
                <a:pos x="3953675" y="4072395"/>
              </a:cxn>
              <a:cxn ang="0">
                <a:pos x="3828564" y="4046097"/>
              </a:cxn>
              <a:cxn ang="0">
                <a:pos x="3742961" y="4026374"/>
              </a:cxn>
              <a:cxn ang="0">
                <a:pos x="3657358" y="3980352"/>
              </a:cxn>
              <a:cxn ang="0">
                <a:pos x="3505907" y="3901458"/>
              </a:cxn>
              <a:cxn ang="0">
                <a:pos x="3795055" y="3815269"/>
              </a:cxn>
              <a:cxn ang="0">
                <a:pos x="3920167" y="3840292"/>
              </a:cxn>
              <a:cxn ang="0">
                <a:pos x="3697746" y="3829170"/>
              </a:cxn>
              <a:cxn ang="0">
                <a:pos x="4425720" y="1620817"/>
              </a:cxn>
              <a:cxn ang="0">
                <a:pos x="4507550" y="1693542"/>
              </a:cxn>
              <a:cxn ang="0">
                <a:pos x="4349199" y="1746171"/>
              </a:cxn>
              <a:cxn ang="0">
                <a:pos x="4250230" y="1746171"/>
              </a:cxn>
              <a:cxn ang="0">
                <a:pos x="3973117" y="1864587"/>
              </a:cxn>
              <a:cxn ang="0">
                <a:pos x="3247344" y="2055367"/>
              </a:cxn>
              <a:cxn ang="0">
                <a:pos x="3379303" y="2015895"/>
              </a:cxn>
              <a:cxn ang="0">
                <a:pos x="3913736" y="1838272"/>
              </a:cxn>
              <a:cxn ang="0">
                <a:pos x="4091880" y="1759329"/>
              </a:cxn>
              <a:cxn ang="0">
                <a:pos x="4362395" y="1627756"/>
              </a:cxn>
              <a:cxn ang="0">
                <a:pos x="4425720" y="1620817"/>
              </a:cxn>
              <a:cxn ang="0">
                <a:pos x="2833481" y="1554921"/>
              </a:cxn>
              <a:cxn ang="0">
                <a:pos x="2840234" y="1581930"/>
              </a:cxn>
              <a:cxn ang="0">
                <a:pos x="2799721" y="1602186"/>
              </a:cxn>
              <a:cxn ang="0">
                <a:pos x="2813225" y="1568425"/>
              </a:cxn>
              <a:cxn ang="0">
                <a:pos x="2833481" y="1554921"/>
              </a:cxn>
              <a:cxn ang="0">
                <a:pos x="1461755" y="1526595"/>
              </a:cxn>
              <a:cxn ang="0">
                <a:pos x="1461715" y="1526922"/>
              </a:cxn>
              <a:cxn ang="0">
                <a:pos x="1461549" y="1527110"/>
              </a:cxn>
              <a:cxn ang="0">
                <a:pos x="1443628" y="1555424"/>
              </a:cxn>
              <a:cxn ang="0">
                <a:pos x="1450219" y="1542245"/>
              </a:cxn>
              <a:cxn ang="0">
                <a:pos x="1461755" y="1526595"/>
              </a:cxn>
              <a:cxn ang="0">
                <a:pos x="1522730" y="1463171"/>
              </a:cxn>
              <a:cxn ang="0">
                <a:pos x="1582058" y="1496119"/>
              </a:cxn>
              <a:cxn ang="0">
                <a:pos x="1562282" y="1614730"/>
              </a:cxn>
              <a:cxn ang="0">
                <a:pos x="1582058" y="1674035"/>
              </a:cxn>
              <a:cxn ang="0">
                <a:pos x="1601833" y="1739931"/>
              </a:cxn>
              <a:cxn ang="0">
                <a:pos x="1568874" y="1779468"/>
              </a:cxn>
              <a:cxn ang="0">
                <a:pos x="1549098" y="1851952"/>
              </a:cxn>
              <a:cxn ang="0">
                <a:pos x="1661160" y="1891489"/>
              </a:cxn>
              <a:cxn ang="0">
                <a:pos x="1812774" y="1911258"/>
              </a:cxn>
              <a:cxn ang="0">
                <a:pos x="1924837" y="1891489"/>
              </a:cxn>
              <a:cxn ang="0">
                <a:pos x="2010532" y="1838773"/>
              </a:cxn>
              <a:cxn ang="0">
                <a:pos x="2135778" y="1799236"/>
              </a:cxn>
              <a:cxn ang="0">
                <a:pos x="2188513" y="1772878"/>
              </a:cxn>
              <a:cxn ang="0">
                <a:pos x="2228065" y="1687214"/>
              </a:cxn>
              <a:cxn ang="0">
                <a:pos x="2261024" y="1634498"/>
              </a:cxn>
              <a:cxn ang="0">
                <a:pos x="2465373" y="1634498"/>
              </a:cxn>
              <a:cxn ang="0">
                <a:pos x="2498333" y="1746520"/>
              </a:cxn>
              <a:cxn ang="0">
                <a:pos x="2518109" y="1838773"/>
              </a:cxn>
              <a:cxn ang="0">
                <a:pos x="2491741" y="1898079"/>
              </a:cxn>
              <a:cxn ang="0">
                <a:pos x="2478557" y="2010100"/>
              </a:cxn>
              <a:cxn ang="0">
                <a:pos x="2491741" y="2082585"/>
              </a:cxn>
              <a:cxn ang="0">
                <a:pos x="2524701" y="2148480"/>
              </a:cxn>
              <a:cxn ang="0">
                <a:pos x="2570844" y="2260502"/>
              </a:cxn>
              <a:cxn ang="0">
                <a:pos x="2696090" y="2339576"/>
              </a:cxn>
              <a:cxn ang="0">
                <a:pos x="2788377" y="2379113"/>
              </a:cxn>
              <a:cxn ang="0">
                <a:pos x="2887256" y="2425239"/>
              </a:cxn>
              <a:cxn ang="0">
                <a:pos x="2979542" y="2359344"/>
              </a:cxn>
              <a:cxn ang="0">
                <a:pos x="3085013" y="2326397"/>
              </a:cxn>
              <a:cxn ang="0">
                <a:pos x="3085013" y="2372523"/>
              </a:cxn>
              <a:cxn ang="0">
                <a:pos x="3019094" y="2405471"/>
              </a:cxn>
              <a:cxn ang="0">
                <a:pos x="2966358" y="2471366"/>
              </a:cxn>
              <a:cxn ang="0">
                <a:pos x="2900439" y="2517493"/>
              </a:cxn>
              <a:cxn ang="0">
                <a:pos x="2893847" y="2596567"/>
              </a:cxn>
              <a:cxn ang="0">
                <a:pos x="2926807" y="2603156"/>
              </a:cxn>
              <a:cxn ang="0">
                <a:pos x="2913623" y="2636104"/>
              </a:cxn>
              <a:cxn ang="0">
                <a:pos x="2887256" y="2754715"/>
              </a:cxn>
              <a:cxn ang="0">
                <a:pos x="2880664" y="2807431"/>
              </a:cxn>
              <a:cxn ang="0">
                <a:pos x="2966358" y="2820610"/>
              </a:cxn>
              <a:cxn ang="0">
                <a:pos x="3005910" y="2886505"/>
              </a:cxn>
              <a:cxn ang="0">
                <a:pos x="3012502" y="2965579"/>
              </a:cxn>
              <a:cxn ang="0">
                <a:pos x="3065237" y="2945811"/>
              </a:cxn>
              <a:cxn ang="0">
                <a:pos x="3078421" y="3044653"/>
              </a:cxn>
              <a:cxn ang="0">
                <a:pos x="3058645" y="3110548"/>
              </a:cxn>
              <a:cxn ang="0">
                <a:pos x="3032277" y="3130317"/>
              </a:cxn>
              <a:cxn ang="0">
                <a:pos x="3111380" y="3189623"/>
              </a:cxn>
              <a:cxn ang="0">
                <a:pos x="3157524" y="3262107"/>
              </a:cxn>
              <a:cxn ang="0">
                <a:pos x="3131156" y="3341181"/>
              </a:cxn>
              <a:cxn ang="0">
                <a:pos x="3170708" y="3387308"/>
              </a:cxn>
              <a:cxn ang="0">
                <a:pos x="3164116" y="3492740"/>
              </a:cxn>
              <a:cxn ang="0">
                <a:pos x="3269586" y="3604762"/>
              </a:cxn>
              <a:cxn ang="0">
                <a:pos x="3144340" y="3677246"/>
              </a:cxn>
              <a:cxn ang="0">
                <a:pos x="3104788" y="3716783"/>
              </a:cxn>
              <a:cxn ang="0">
                <a:pos x="3078421" y="3789268"/>
              </a:cxn>
              <a:cxn ang="0">
                <a:pos x="3065237" y="3868342"/>
              </a:cxn>
              <a:cxn ang="0">
                <a:pos x="2986134" y="3901289"/>
              </a:cxn>
              <a:cxn ang="0">
                <a:pos x="2939991" y="3901289"/>
              </a:cxn>
              <a:cxn ang="0">
                <a:pos x="2926807" y="3960595"/>
              </a:cxn>
              <a:cxn ang="0">
                <a:pos x="2913623" y="4033080"/>
              </a:cxn>
              <a:cxn ang="0">
                <a:pos x="2847704" y="4079206"/>
              </a:cxn>
              <a:cxn ang="0">
                <a:pos x="2748825" y="4085796"/>
              </a:cxn>
              <a:cxn ang="0">
                <a:pos x="2702682" y="4098975"/>
              </a:cxn>
              <a:cxn ang="0">
                <a:pos x="2656539" y="4164870"/>
              </a:cxn>
              <a:cxn ang="0">
                <a:pos x="2610395" y="4257123"/>
              </a:cxn>
              <a:cxn ang="0">
                <a:pos x="2610395" y="4336197"/>
              </a:cxn>
              <a:cxn ang="0">
                <a:pos x="2584028" y="4395503"/>
              </a:cxn>
              <a:cxn ang="0">
                <a:pos x="2498333" y="4415271"/>
              </a:cxn>
              <a:cxn ang="0">
                <a:pos x="2471965" y="4415271"/>
              </a:cxn>
              <a:cxn ang="0">
                <a:pos x="2386271" y="4448219"/>
              </a:cxn>
              <a:cxn ang="0">
                <a:pos x="2412638" y="4566830"/>
              </a:cxn>
              <a:cxn ang="0">
                <a:pos x="2478557" y="4639314"/>
              </a:cxn>
              <a:cxn ang="0">
                <a:pos x="2518109" y="4678851"/>
              </a:cxn>
              <a:cxn ang="0">
                <a:pos x="2419230" y="4685441"/>
              </a:cxn>
              <a:cxn ang="0">
                <a:pos x="2392862" y="4626135"/>
              </a:cxn>
              <a:cxn ang="0">
                <a:pos x="2346719" y="4560240"/>
              </a:cxn>
              <a:cxn ang="0">
                <a:pos x="2346719" y="4507524"/>
              </a:cxn>
              <a:cxn ang="0">
                <a:pos x="2300576" y="4454808"/>
              </a:cxn>
              <a:cxn ang="0">
                <a:pos x="2267616" y="4415271"/>
              </a:cxn>
              <a:cxn ang="0">
                <a:pos x="2181921" y="4402092"/>
              </a:cxn>
              <a:cxn ang="0">
                <a:pos x="2162145" y="4421861"/>
              </a:cxn>
              <a:cxn ang="0">
                <a:pos x="2162145" y="4448219"/>
              </a:cxn>
              <a:cxn ang="0">
                <a:pos x="2162145" y="4494345"/>
              </a:cxn>
              <a:cxn ang="0">
                <a:pos x="2122594" y="4507524"/>
              </a:cxn>
              <a:cxn ang="0">
                <a:pos x="2056675" y="4435040"/>
              </a:cxn>
              <a:cxn ang="0">
                <a:pos x="2003940" y="4474577"/>
              </a:cxn>
              <a:cxn ang="0">
                <a:pos x="1938021" y="4500935"/>
              </a:cxn>
              <a:cxn ang="0">
                <a:pos x="1918245" y="4520703"/>
              </a:cxn>
              <a:cxn ang="0">
                <a:pos x="1839142" y="4573419"/>
              </a:cxn>
              <a:cxn ang="0">
                <a:pos x="1819366" y="4632725"/>
              </a:cxn>
              <a:cxn ang="0">
                <a:pos x="1839142" y="5159886"/>
              </a:cxn>
              <a:cxn ang="0">
                <a:pos x="1792999" y="5166475"/>
              </a:cxn>
              <a:cxn ang="0">
                <a:pos x="1792999" y="5074222"/>
              </a:cxn>
              <a:cxn ang="0">
                <a:pos x="1773223" y="4968790"/>
              </a:cxn>
              <a:cxn ang="0">
                <a:pos x="1753447" y="4843589"/>
              </a:cxn>
              <a:cxn ang="0">
                <a:pos x="1773223" y="4738157"/>
              </a:cxn>
              <a:cxn ang="0">
                <a:pos x="1766631" y="4678851"/>
              </a:cxn>
              <a:cxn ang="0">
                <a:pos x="1694120" y="4639314"/>
              </a:cxn>
              <a:cxn ang="0">
                <a:pos x="1641385" y="4652493"/>
              </a:cxn>
              <a:cxn ang="0">
                <a:pos x="1628201" y="4738157"/>
              </a:cxn>
              <a:cxn ang="0">
                <a:pos x="1562282" y="4711799"/>
              </a:cxn>
              <a:cxn ang="0">
                <a:pos x="1575466" y="4692030"/>
              </a:cxn>
              <a:cxn ang="0">
                <a:pos x="1582058" y="4612956"/>
              </a:cxn>
              <a:cxn ang="0">
                <a:pos x="1535914" y="4580009"/>
              </a:cxn>
              <a:cxn ang="0">
                <a:pos x="1502955" y="4533882"/>
              </a:cxn>
              <a:cxn ang="0">
                <a:pos x="1483179" y="4507524"/>
              </a:cxn>
              <a:cxn ang="0">
                <a:pos x="1390892" y="4461398"/>
              </a:cxn>
              <a:cxn ang="0">
                <a:pos x="1344749" y="4514114"/>
              </a:cxn>
              <a:cxn ang="0">
                <a:pos x="1285422" y="4553651"/>
              </a:cxn>
              <a:cxn ang="0">
                <a:pos x="1206319" y="4553651"/>
              </a:cxn>
              <a:cxn ang="0">
                <a:pos x="1160175" y="4527293"/>
              </a:cxn>
              <a:cxn ang="0">
                <a:pos x="1140400" y="4448219"/>
              </a:cxn>
              <a:cxn ang="0">
                <a:pos x="1100848" y="4402092"/>
              </a:cxn>
              <a:cxn ang="0">
                <a:pos x="988786" y="4316428"/>
              </a:cxn>
              <a:cxn ang="0">
                <a:pos x="942643" y="4283481"/>
              </a:cxn>
              <a:cxn ang="0">
                <a:pos x="949234" y="4197817"/>
              </a:cxn>
              <a:cxn ang="0">
                <a:pos x="962418" y="4184638"/>
              </a:cxn>
              <a:cxn ang="0">
                <a:pos x="942643" y="4171459"/>
              </a:cxn>
              <a:cxn ang="0">
                <a:pos x="896499" y="4145101"/>
              </a:cxn>
              <a:cxn ang="0">
                <a:pos x="804213" y="4079206"/>
              </a:cxn>
              <a:cxn ang="0">
                <a:pos x="837172" y="4033080"/>
              </a:cxn>
              <a:cxn ang="0">
                <a:pos x="791029" y="3973774"/>
              </a:cxn>
              <a:cxn ang="0">
                <a:pos x="764661" y="3967185"/>
              </a:cxn>
              <a:cxn ang="0">
                <a:pos x="725110" y="3986953"/>
              </a:cxn>
              <a:cxn ang="0">
                <a:pos x="692150" y="4026490"/>
              </a:cxn>
              <a:cxn ang="0">
                <a:pos x="619639" y="4039669"/>
              </a:cxn>
              <a:cxn ang="0">
                <a:pos x="573496" y="3986953"/>
              </a:cxn>
              <a:cxn ang="0">
                <a:pos x="593271" y="3934237"/>
              </a:cxn>
              <a:cxn ang="0">
                <a:pos x="533944" y="3841984"/>
              </a:cxn>
              <a:cxn ang="0">
                <a:pos x="461433" y="3802447"/>
              </a:cxn>
              <a:cxn ang="0">
                <a:pos x="441658" y="3756320"/>
              </a:cxn>
              <a:cxn ang="0">
                <a:pos x="375739" y="3637709"/>
              </a:cxn>
              <a:cxn ang="0">
                <a:pos x="342779" y="3624530"/>
              </a:cxn>
              <a:cxn ang="0">
                <a:pos x="309820" y="3611351"/>
              </a:cxn>
              <a:cxn ang="0">
                <a:pos x="204349" y="3611351"/>
              </a:cxn>
              <a:cxn ang="0">
                <a:pos x="138430" y="3558635"/>
              </a:cxn>
              <a:cxn ang="0">
                <a:pos x="151614" y="3512508"/>
              </a:cxn>
              <a:cxn ang="0">
                <a:pos x="164798" y="3492740"/>
              </a:cxn>
              <a:cxn ang="0">
                <a:pos x="105470" y="3492740"/>
              </a:cxn>
              <a:cxn ang="0">
                <a:pos x="39551" y="3433434"/>
              </a:cxn>
              <a:cxn ang="0">
                <a:pos x="39551" y="3360950"/>
              </a:cxn>
              <a:cxn ang="0">
                <a:pos x="0" y="3229160"/>
              </a:cxn>
              <a:cxn ang="0">
                <a:pos x="32959" y="3176444"/>
              </a:cxn>
              <a:cxn ang="0">
                <a:pos x="112062" y="3117138"/>
              </a:cxn>
              <a:cxn ang="0">
                <a:pos x="158206" y="2978758"/>
              </a:cxn>
              <a:cxn ang="0">
                <a:pos x="257084" y="2952400"/>
              </a:cxn>
              <a:cxn ang="0">
                <a:pos x="336187" y="2939221"/>
              </a:cxn>
              <a:cxn ang="0">
                <a:pos x="382330" y="2919453"/>
              </a:cxn>
              <a:cxn ang="0">
                <a:pos x="316411" y="2840379"/>
              </a:cxn>
              <a:cxn ang="0">
                <a:pos x="276860" y="2787662"/>
              </a:cxn>
              <a:cxn ang="0">
                <a:pos x="276860" y="2701999"/>
              </a:cxn>
              <a:cxn ang="0">
                <a:pos x="263676" y="2622925"/>
              </a:cxn>
              <a:cxn ang="0">
                <a:pos x="276860" y="2603156"/>
              </a:cxn>
              <a:cxn ang="0">
                <a:pos x="342779" y="2583388"/>
              </a:cxn>
              <a:cxn ang="0">
                <a:pos x="355963" y="2517493"/>
              </a:cxn>
              <a:cxn ang="0">
                <a:pos x="355963" y="2431829"/>
              </a:cxn>
              <a:cxn ang="0">
                <a:pos x="408698" y="2398881"/>
              </a:cxn>
              <a:cxn ang="0">
                <a:pos x="474617" y="2372523"/>
              </a:cxn>
              <a:cxn ang="0">
                <a:pos x="547128" y="2332986"/>
              </a:cxn>
              <a:cxn ang="0">
                <a:pos x="553720" y="2240733"/>
              </a:cxn>
              <a:cxn ang="0">
                <a:pos x="487801" y="2214375"/>
              </a:cxn>
              <a:cxn ang="0">
                <a:pos x="507577" y="2115533"/>
              </a:cxn>
              <a:cxn ang="0">
                <a:pos x="586680" y="2082585"/>
              </a:cxn>
              <a:cxn ang="0">
                <a:pos x="659191" y="2075995"/>
              </a:cxn>
              <a:cxn ang="0">
                <a:pos x="678966" y="1990332"/>
              </a:cxn>
              <a:cxn ang="0">
                <a:pos x="725110" y="1884900"/>
              </a:cxn>
              <a:cxn ang="0">
                <a:pos x="804213" y="1865131"/>
              </a:cxn>
              <a:cxn ang="0">
                <a:pos x="896499" y="1891489"/>
              </a:cxn>
              <a:cxn ang="0">
                <a:pos x="969010" y="1911258"/>
              </a:cxn>
              <a:cxn ang="0">
                <a:pos x="1074481" y="1911258"/>
              </a:cxn>
              <a:cxn ang="0">
                <a:pos x="1114032" y="1825594"/>
              </a:cxn>
              <a:cxn ang="0">
                <a:pos x="1146992" y="1733341"/>
              </a:cxn>
              <a:cxn ang="0">
                <a:pos x="1239278" y="1739931"/>
              </a:cxn>
              <a:cxn ang="0">
                <a:pos x="1245870" y="1786057"/>
              </a:cxn>
              <a:cxn ang="0">
                <a:pos x="1239278" y="1865131"/>
              </a:cxn>
              <a:cxn ang="0">
                <a:pos x="1232686" y="1931026"/>
              </a:cxn>
              <a:cxn ang="0">
                <a:pos x="1437036" y="1924437"/>
              </a:cxn>
              <a:cxn ang="0">
                <a:pos x="1423852" y="1911258"/>
              </a:cxn>
              <a:cxn ang="0">
                <a:pos x="1509547" y="1759699"/>
              </a:cxn>
              <a:cxn ang="0">
                <a:pos x="1443628" y="1594961"/>
              </a:cxn>
              <a:cxn ang="0">
                <a:pos x="1459489" y="1545025"/>
              </a:cxn>
              <a:cxn ang="0">
                <a:pos x="1461715" y="1526922"/>
              </a:cxn>
              <a:cxn ang="0">
                <a:pos x="1488123" y="1496942"/>
              </a:cxn>
              <a:cxn ang="0">
                <a:pos x="1522730" y="1463171"/>
              </a:cxn>
              <a:cxn ang="0">
                <a:pos x="2832694" y="1433993"/>
              </a:cxn>
              <a:cxn ang="0">
                <a:pos x="2846987" y="1438149"/>
              </a:cxn>
              <a:cxn ang="0">
                <a:pos x="2834012" y="1470586"/>
              </a:cxn>
              <a:cxn ang="0">
                <a:pos x="2808063" y="1464098"/>
              </a:cxn>
              <a:cxn ang="0">
                <a:pos x="2832694" y="1433993"/>
              </a:cxn>
              <a:cxn ang="0">
                <a:pos x="3278763" y="1399123"/>
              </a:cxn>
              <a:cxn ang="0">
                <a:pos x="3289047" y="1409935"/>
              </a:cxn>
              <a:cxn ang="0">
                <a:pos x="3242974" y="1436296"/>
              </a:cxn>
              <a:cxn ang="0">
                <a:pos x="3190319" y="1469248"/>
              </a:cxn>
              <a:cxn ang="0">
                <a:pos x="3104755" y="1495609"/>
              </a:cxn>
              <a:cxn ang="0">
                <a:pos x="3038937" y="1508789"/>
              </a:cxn>
              <a:cxn ang="0">
                <a:pos x="2966537" y="1554921"/>
              </a:cxn>
              <a:cxn ang="0">
                <a:pos x="3025773" y="1502199"/>
              </a:cxn>
              <a:cxn ang="0">
                <a:pos x="3078428" y="1489018"/>
              </a:cxn>
              <a:cxn ang="0">
                <a:pos x="3157410" y="1462657"/>
              </a:cxn>
              <a:cxn ang="0">
                <a:pos x="3223228" y="1429706"/>
              </a:cxn>
              <a:cxn ang="0">
                <a:pos x="3278763" y="1399123"/>
              </a:cxn>
              <a:cxn ang="0">
                <a:pos x="3040257" y="1218887"/>
              </a:cxn>
              <a:cxn ang="0">
                <a:pos x="3044384" y="1227278"/>
              </a:cxn>
              <a:cxn ang="0">
                <a:pos x="2938734" y="1293577"/>
              </a:cxn>
              <a:cxn ang="0">
                <a:pos x="2984956" y="1253797"/>
              </a:cxn>
              <a:cxn ang="0">
                <a:pos x="3017971" y="1227278"/>
              </a:cxn>
              <a:cxn ang="0">
                <a:pos x="3040257" y="1218887"/>
              </a:cxn>
              <a:cxn ang="0">
                <a:pos x="3577972" y="974958"/>
              </a:cxn>
              <a:cxn ang="0">
                <a:pos x="3571410" y="1008321"/>
              </a:cxn>
              <a:cxn ang="0">
                <a:pos x="3532042" y="1035011"/>
              </a:cxn>
              <a:cxn ang="0">
                <a:pos x="3433620" y="1081719"/>
              </a:cxn>
              <a:cxn ang="0">
                <a:pos x="3538603" y="1008321"/>
              </a:cxn>
              <a:cxn ang="0">
                <a:pos x="3577972" y="974958"/>
              </a:cxn>
              <a:cxn ang="0">
                <a:pos x="3116672" y="937703"/>
              </a:cxn>
              <a:cxn ang="0">
                <a:pos x="3024923" y="1029452"/>
              </a:cxn>
              <a:cxn ang="0">
                <a:pos x="3116672" y="937703"/>
              </a:cxn>
              <a:cxn ang="0">
                <a:pos x="3049945" y="929362"/>
              </a:cxn>
              <a:cxn ang="0">
                <a:pos x="2944295" y="1040572"/>
              </a:cxn>
              <a:cxn ang="0">
                <a:pos x="2985999" y="990527"/>
              </a:cxn>
              <a:cxn ang="0">
                <a:pos x="3873636" y="467839"/>
              </a:cxn>
              <a:cxn ang="0">
                <a:pos x="3886803" y="467839"/>
              </a:cxn>
              <a:cxn ang="0">
                <a:pos x="3873636" y="494178"/>
              </a:cxn>
              <a:cxn ang="0">
                <a:pos x="3840719" y="513933"/>
              </a:cxn>
              <a:cxn ang="0">
                <a:pos x="3728800" y="612705"/>
              </a:cxn>
              <a:cxn ang="0">
                <a:pos x="3551047" y="770741"/>
              </a:cxn>
              <a:cxn ang="0">
                <a:pos x="3472046" y="816835"/>
              </a:cxn>
              <a:cxn ang="0">
                <a:pos x="3425962" y="862929"/>
              </a:cxn>
              <a:cxn ang="0">
                <a:pos x="3366710" y="935362"/>
              </a:cxn>
              <a:cxn ang="0">
                <a:pos x="3327210" y="981456"/>
              </a:cxn>
              <a:cxn ang="0">
                <a:pos x="3281126" y="1020965"/>
              </a:cxn>
              <a:cxn ang="0">
                <a:pos x="3188957" y="1093398"/>
              </a:cxn>
              <a:cxn ang="0">
                <a:pos x="3221874" y="1040719"/>
              </a:cxn>
              <a:cxn ang="0">
                <a:pos x="3248208" y="1014380"/>
              </a:cxn>
              <a:cxn ang="0">
                <a:pos x="3267959" y="994625"/>
              </a:cxn>
              <a:cxn ang="0">
                <a:pos x="3294292" y="974871"/>
              </a:cxn>
              <a:cxn ang="0">
                <a:pos x="3314043" y="961701"/>
              </a:cxn>
              <a:cxn ang="0">
                <a:pos x="3346960" y="922192"/>
              </a:cxn>
              <a:cxn ang="0">
                <a:pos x="3406211" y="862929"/>
              </a:cxn>
              <a:cxn ang="0">
                <a:pos x="3432545" y="843174"/>
              </a:cxn>
              <a:cxn ang="0">
                <a:pos x="3518130" y="770741"/>
              </a:cxn>
              <a:cxn ang="0">
                <a:pos x="3537880" y="757572"/>
              </a:cxn>
              <a:cxn ang="0">
                <a:pos x="3570797" y="737817"/>
              </a:cxn>
              <a:cxn ang="0">
                <a:pos x="3597131" y="711478"/>
              </a:cxn>
              <a:cxn ang="0">
                <a:pos x="3636632" y="678554"/>
              </a:cxn>
              <a:cxn ang="0">
                <a:pos x="3682716" y="639045"/>
              </a:cxn>
              <a:cxn ang="0">
                <a:pos x="3722217" y="606120"/>
              </a:cxn>
              <a:cxn ang="0">
                <a:pos x="3834136" y="500763"/>
              </a:cxn>
              <a:cxn ang="0">
                <a:pos x="3853886" y="487593"/>
              </a:cxn>
              <a:cxn ang="0">
                <a:pos x="3873636" y="467839"/>
              </a:cxn>
              <a:cxn ang="0">
                <a:pos x="2746897" y="423355"/>
              </a:cxn>
              <a:cxn ang="0">
                <a:pos x="2760799" y="437257"/>
              </a:cxn>
              <a:cxn ang="0">
                <a:pos x="2741336" y="448378"/>
              </a:cxn>
              <a:cxn ang="0">
                <a:pos x="2741336" y="428916"/>
              </a:cxn>
              <a:cxn ang="0">
                <a:pos x="2272464" y="95"/>
              </a:cxn>
              <a:cxn ang="0">
                <a:pos x="2299274" y="8540"/>
              </a:cxn>
              <a:cxn ang="0">
                <a:pos x="2273854" y="28558"/>
              </a:cxn>
              <a:cxn ang="0">
                <a:pos x="2254790" y="28558"/>
              </a:cxn>
              <a:cxn ang="0">
                <a:pos x="2261145" y="1868"/>
              </a:cxn>
              <a:cxn ang="0">
                <a:pos x="2272464" y="95"/>
              </a:cxn>
            </a:cxnLst>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rgbClr val="000000">
              <a:alpha val="100000"/>
            </a:srgbClr>
          </a:solidFill>
          <a:ln w="9525">
            <a:noFill/>
          </a:ln>
        </p:spPr>
        <p:txBody>
          <a:bodyPr/>
          <a:p>
            <a:endParaRPr lang="zh-CN" altLang="en-US"/>
          </a:p>
        </p:txBody>
      </p:sp>
      <p:sp>
        <p:nvSpPr>
          <p:cNvPr id="3075" name="Freeform 5"/>
          <p:cNvSpPr>
            <a:spLocks noEditPoints="1"/>
          </p:cNvSpPr>
          <p:nvPr/>
        </p:nvSpPr>
        <p:spPr>
          <a:xfrm>
            <a:off x="3714750" y="4521200"/>
            <a:ext cx="533400" cy="441325"/>
          </a:xfrm>
          <a:custGeom>
            <a:avLst/>
            <a:gdLst/>
            <a:ahLst/>
            <a:cxnLst>
              <a:cxn ang="0">
                <a:pos x="520630" y="191340"/>
              </a:cxn>
              <a:cxn ang="0">
                <a:pos x="243839" y="6598"/>
              </a:cxn>
              <a:cxn ang="0">
                <a:pos x="224068" y="26392"/>
              </a:cxn>
              <a:cxn ang="0">
                <a:pos x="210888" y="52784"/>
              </a:cxn>
              <a:cxn ang="0">
                <a:pos x="171346" y="85773"/>
              </a:cxn>
              <a:cxn ang="0">
                <a:pos x="158166" y="98969"/>
              </a:cxn>
              <a:cxn ang="0">
                <a:pos x="164756" y="112165"/>
              </a:cxn>
              <a:cxn ang="0">
                <a:pos x="138395" y="125361"/>
              </a:cxn>
              <a:cxn ang="0">
                <a:pos x="138395" y="131959"/>
              </a:cxn>
              <a:cxn ang="0">
                <a:pos x="131805" y="131959"/>
              </a:cxn>
              <a:cxn ang="0">
                <a:pos x="105444" y="151753"/>
              </a:cxn>
              <a:cxn ang="0">
                <a:pos x="85673" y="178144"/>
              </a:cxn>
              <a:cxn ang="0">
                <a:pos x="85673" y="204536"/>
              </a:cxn>
              <a:cxn ang="0">
                <a:pos x="65902" y="217732"/>
              </a:cxn>
              <a:cxn ang="0">
                <a:pos x="72493" y="224330"/>
              </a:cxn>
              <a:cxn ang="0">
                <a:pos x="59312" y="244124"/>
              </a:cxn>
              <a:cxn ang="0">
                <a:pos x="26361" y="244124"/>
              </a:cxn>
              <a:cxn ang="0">
                <a:pos x="79083" y="250722"/>
              </a:cxn>
              <a:cxn ang="0">
                <a:pos x="98854" y="270516"/>
              </a:cxn>
              <a:cxn ang="0">
                <a:pos x="98854" y="296907"/>
              </a:cxn>
              <a:cxn ang="0">
                <a:pos x="105444" y="310103"/>
              </a:cxn>
              <a:cxn ang="0">
                <a:pos x="72493" y="329897"/>
              </a:cxn>
              <a:cxn ang="0">
                <a:pos x="92263" y="329897"/>
              </a:cxn>
              <a:cxn ang="0">
                <a:pos x="112034" y="336495"/>
              </a:cxn>
              <a:cxn ang="0">
                <a:pos x="125215" y="356289"/>
              </a:cxn>
              <a:cxn ang="0">
                <a:pos x="138395" y="349691"/>
              </a:cxn>
              <a:cxn ang="0">
                <a:pos x="164756" y="382681"/>
              </a:cxn>
              <a:cxn ang="0">
                <a:pos x="191117" y="402474"/>
              </a:cxn>
              <a:cxn ang="0">
                <a:pos x="224068" y="422268"/>
              </a:cxn>
              <a:cxn ang="0">
                <a:pos x="270200" y="422268"/>
              </a:cxn>
              <a:cxn ang="0">
                <a:pos x="303151" y="409072"/>
              </a:cxn>
              <a:cxn ang="0">
                <a:pos x="322922" y="402474"/>
              </a:cxn>
              <a:cxn ang="0">
                <a:pos x="342693" y="382681"/>
              </a:cxn>
              <a:cxn ang="0">
                <a:pos x="375644" y="395876"/>
              </a:cxn>
              <a:cxn ang="0">
                <a:pos x="402005" y="402474"/>
              </a:cxn>
              <a:cxn ang="0">
                <a:pos x="402005" y="382681"/>
              </a:cxn>
              <a:cxn ang="0">
                <a:pos x="421776" y="343093"/>
              </a:cxn>
              <a:cxn ang="0">
                <a:pos x="461317" y="329897"/>
              </a:cxn>
              <a:cxn ang="0">
                <a:pos x="487678" y="336495"/>
              </a:cxn>
              <a:cxn ang="0">
                <a:pos x="500859" y="296907"/>
              </a:cxn>
              <a:cxn ang="0">
                <a:pos x="481088" y="263918"/>
              </a:cxn>
              <a:cxn ang="0">
                <a:pos x="474498" y="204536"/>
              </a:cxn>
              <a:cxn ang="0">
                <a:pos x="507449" y="204536"/>
              </a:cxn>
              <a:cxn ang="0">
                <a:pos x="520630" y="191340"/>
              </a:cxn>
              <a:cxn ang="0">
                <a:pos x="487678" y="197938"/>
              </a:cxn>
              <a:cxn ang="0">
                <a:pos x="461317" y="164949"/>
              </a:cxn>
              <a:cxn ang="0">
                <a:pos x="481088" y="164949"/>
              </a:cxn>
              <a:cxn ang="0">
                <a:pos x="474498" y="145155"/>
              </a:cxn>
              <a:cxn ang="0">
                <a:pos x="467908" y="118763"/>
              </a:cxn>
              <a:cxn ang="0">
                <a:pos x="434956" y="85773"/>
              </a:cxn>
              <a:cxn ang="0">
                <a:pos x="415186" y="65979"/>
              </a:cxn>
              <a:cxn ang="0">
                <a:pos x="388825" y="52784"/>
              </a:cxn>
              <a:cxn ang="0">
                <a:pos x="355873" y="39588"/>
              </a:cxn>
              <a:cxn ang="0">
                <a:pos x="355873" y="39588"/>
              </a:cxn>
              <a:cxn ang="0">
                <a:pos x="322922" y="46186"/>
              </a:cxn>
              <a:cxn ang="0">
                <a:pos x="303151" y="19794"/>
              </a:cxn>
            </a:cxnLst>
            <a:pathLst>
              <a:path w="81" h="67">
                <a:moveTo>
                  <a:pt x="78" y="29"/>
                </a:moveTo>
                <a:cubicBezTo>
                  <a:pt x="78" y="29"/>
                  <a:pt x="78" y="29"/>
                  <a:pt x="78" y="29"/>
                </a:cubicBezTo>
                <a:cubicBezTo>
                  <a:pt x="79" y="29"/>
                  <a:pt x="79" y="29"/>
                  <a:pt x="79" y="29"/>
                </a:cubicBezTo>
                <a:cubicBezTo>
                  <a:pt x="79" y="29"/>
                  <a:pt x="79" y="29"/>
                  <a:pt x="79" y="29"/>
                </a:cubicBezTo>
                <a:cubicBezTo>
                  <a:pt x="79" y="29"/>
                  <a:pt x="78" y="29"/>
                  <a:pt x="78" y="29"/>
                </a:cubicBezTo>
                <a:moveTo>
                  <a:pt x="40" y="0"/>
                </a:moveTo>
                <a:cubicBezTo>
                  <a:pt x="40" y="0"/>
                  <a:pt x="38" y="1"/>
                  <a:pt x="37" y="1"/>
                </a:cubicBezTo>
                <a:cubicBezTo>
                  <a:pt x="37" y="1"/>
                  <a:pt x="37" y="1"/>
                  <a:pt x="37" y="1"/>
                </a:cubicBezTo>
                <a:cubicBezTo>
                  <a:pt x="36" y="1"/>
                  <a:pt x="36" y="1"/>
                  <a:pt x="36" y="1"/>
                </a:cubicBezTo>
                <a:cubicBezTo>
                  <a:pt x="36" y="1"/>
                  <a:pt x="35" y="2"/>
                  <a:pt x="35" y="3"/>
                </a:cubicBezTo>
                <a:cubicBezTo>
                  <a:pt x="35" y="4"/>
                  <a:pt x="35" y="4"/>
                  <a:pt x="35" y="4"/>
                </a:cubicBezTo>
                <a:cubicBezTo>
                  <a:pt x="35" y="4"/>
                  <a:pt x="35" y="4"/>
                  <a:pt x="34" y="4"/>
                </a:cubicBezTo>
                <a:cubicBezTo>
                  <a:pt x="34" y="3"/>
                  <a:pt x="33" y="3"/>
                  <a:pt x="33" y="3"/>
                </a:cubicBezTo>
                <a:cubicBezTo>
                  <a:pt x="32" y="5"/>
                  <a:pt x="32" y="5"/>
                  <a:pt x="32" y="5"/>
                </a:cubicBezTo>
                <a:cubicBezTo>
                  <a:pt x="32" y="5"/>
                  <a:pt x="32" y="6"/>
                  <a:pt x="32" y="7"/>
                </a:cubicBezTo>
                <a:cubicBezTo>
                  <a:pt x="32" y="7"/>
                  <a:pt x="32" y="8"/>
                  <a:pt x="32" y="8"/>
                </a:cubicBezTo>
                <a:cubicBezTo>
                  <a:pt x="32" y="9"/>
                  <a:pt x="29" y="10"/>
                  <a:pt x="29" y="10"/>
                </a:cubicBezTo>
                <a:cubicBezTo>
                  <a:pt x="28" y="10"/>
                  <a:pt x="28" y="10"/>
                  <a:pt x="28" y="10"/>
                </a:cubicBezTo>
                <a:cubicBezTo>
                  <a:pt x="28" y="10"/>
                  <a:pt x="28" y="11"/>
                  <a:pt x="27" y="11"/>
                </a:cubicBezTo>
                <a:cubicBezTo>
                  <a:pt x="27" y="12"/>
                  <a:pt x="27" y="12"/>
                  <a:pt x="26" y="13"/>
                </a:cubicBezTo>
                <a:cubicBezTo>
                  <a:pt x="24" y="12"/>
                  <a:pt x="24" y="12"/>
                  <a:pt x="24" y="12"/>
                </a:cubicBezTo>
                <a:cubicBezTo>
                  <a:pt x="23" y="13"/>
                  <a:pt x="23" y="13"/>
                  <a:pt x="23" y="13"/>
                </a:cubicBezTo>
                <a:cubicBezTo>
                  <a:pt x="23" y="13"/>
                  <a:pt x="23" y="14"/>
                  <a:pt x="24" y="15"/>
                </a:cubicBezTo>
                <a:cubicBezTo>
                  <a:pt x="24" y="15"/>
                  <a:pt x="24" y="15"/>
                  <a:pt x="24" y="15"/>
                </a:cubicBezTo>
                <a:cubicBezTo>
                  <a:pt x="24" y="15"/>
                  <a:pt x="24" y="15"/>
                  <a:pt x="24" y="15"/>
                </a:cubicBezTo>
                <a:cubicBezTo>
                  <a:pt x="24" y="15"/>
                  <a:pt x="24" y="15"/>
                  <a:pt x="24" y="15"/>
                </a:cubicBezTo>
                <a:cubicBezTo>
                  <a:pt x="24" y="15"/>
                  <a:pt x="24" y="15"/>
                  <a:pt x="25" y="15"/>
                </a:cubicBezTo>
                <a:cubicBezTo>
                  <a:pt x="26" y="16"/>
                  <a:pt x="25" y="16"/>
                  <a:pt x="25" y="17"/>
                </a:cubicBezTo>
                <a:cubicBezTo>
                  <a:pt x="25" y="17"/>
                  <a:pt x="24" y="18"/>
                  <a:pt x="24" y="18"/>
                </a:cubicBezTo>
                <a:cubicBezTo>
                  <a:pt x="24" y="18"/>
                  <a:pt x="24" y="18"/>
                  <a:pt x="23" y="17"/>
                </a:cubicBezTo>
                <a:cubicBezTo>
                  <a:pt x="23" y="17"/>
                  <a:pt x="22" y="17"/>
                  <a:pt x="22" y="17"/>
                </a:cubicBezTo>
                <a:cubicBezTo>
                  <a:pt x="22" y="17"/>
                  <a:pt x="22" y="18"/>
                  <a:pt x="21" y="19"/>
                </a:cubicBezTo>
                <a:cubicBezTo>
                  <a:pt x="21" y="19"/>
                  <a:pt x="21" y="19"/>
                  <a:pt x="21" y="19"/>
                </a:cubicBezTo>
                <a:cubicBezTo>
                  <a:pt x="21" y="19"/>
                  <a:pt x="21" y="19"/>
                  <a:pt x="21" y="19"/>
                </a:cubicBezTo>
                <a:cubicBezTo>
                  <a:pt x="21" y="19"/>
                  <a:pt x="21" y="19"/>
                  <a:pt x="21" y="19"/>
                </a:cubicBezTo>
                <a:cubicBezTo>
                  <a:pt x="21" y="19"/>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19" y="20"/>
                  <a:pt x="18" y="20"/>
                  <a:pt x="18" y="20"/>
                </a:cubicBezTo>
                <a:cubicBezTo>
                  <a:pt x="18" y="21"/>
                  <a:pt x="18" y="21"/>
                  <a:pt x="18" y="21"/>
                </a:cubicBezTo>
                <a:cubicBezTo>
                  <a:pt x="18" y="21"/>
                  <a:pt x="16" y="23"/>
                  <a:pt x="16" y="23"/>
                </a:cubicBezTo>
                <a:cubicBezTo>
                  <a:pt x="15" y="24"/>
                  <a:pt x="15" y="24"/>
                  <a:pt x="15" y="24"/>
                </a:cubicBezTo>
                <a:cubicBezTo>
                  <a:pt x="13" y="24"/>
                  <a:pt x="13" y="24"/>
                  <a:pt x="13" y="24"/>
                </a:cubicBezTo>
                <a:cubicBezTo>
                  <a:pt x="13" y="25"/>
                  <a:pt x="13" y="25"/>
                  <a:pt x="13" y="25"/>
                </a:cubicBezTo>
                <a:cubicBezTo>
                  <a:pt x="13" y="27"/>
                  <a:pt x="13" y="27"/>
                  <a:pt x="13" y="27"/>
                </a:cubicBezTo>
                <a:cubicBezTo>
                  <a:pt x="13" y="27"/>
                  <a:pt x="13" y="28"/>
                  <a:pt x="14" y="28"/>
                </a:cubicBezTo>
                <a:cubicBezTo>
                  <a:pt x="14" y="28"/>
                  <a:pt x="15" y="29"/>
                  <a:pt x="15" y="29"/>
                </a:cubicBezTo>
                <a:cubicBezTo>
                  <a:pt x="14" y="31"/>
                  <a:pt x="14" y="31"/>
                  <a:pt x="14" y="31"/>
                </a:cubicBezTo>
                <a:cubicBezTo>
                  <a:pt x="14" y="31"/>
                  <a:pt x="14" y="31"/>
                  <a:pt x="13" y="31"/>
                </a:cubicBezTo>
                <a:cubicBezTo>
                  <a:pt x="13" y="32"/>
                  <a:pt x="12" y="32"/>
                  <a:pt x="12" y="32"/>
                </a:cubicBezTo>
                <a:cubicBezTo>
                  <a:pt x="12" y="33"/>
                  <a:pt x="12" y="33"/>
                  <a:pt x="12" y="33"/>
                </a:cubicBezTo>
                <a:cubicBezTo>
                  <a:pt x="10" y="33"/>
                  <a:pt x="10" y="33"/>
                  <a:pt x="10" y="33"/>
                </a:cubicBezTo>
                <a:cubicBezTo>
                  <a:pt x="10" y="33"/>
                  <a:pt x="10" y="33"/>
                  <a:pt x="10" y="33"/>
                </a:cubicBezTo>
                <a:cubicBezTo>
                  <a:pt x="9" y="33"/>
                  <a:pt x="9" y="33"/>
                  <a:pt x="9" y="33"/>
                </a:cubicBezTo>
                <a:cubicBezTo>
                  <a:pt x="9" y="33"/>
                  <a:pt x="9" y="33"/>
                  <a:pt x="9" y="34"/>
                </a:cubicBezTo>
                <a:cubicBezTo>
                  <a:pt x="9" y="34"/>
                  <a:pt x="10" y="34"/>
                  <a:pt x="10" y="34"/>
                </a:cubicBezTo>
                <a:cubicBezTo>
                  <a:pt x="10" y="34"/>
                  <a:pt x="11" y="34"/>
                  <a:pt x="11" y="34"/>
                </a:cubicBezTo>
                <a:cubicBezTo>
                  <a:pt x="11" y="34"/>
                  <a:pt x="11" y="34"/>
                  <a:pt x="11" y="34"/>
                </a:cubicBezTo>
                <a:cubicBezTo>
                  <a:pt x="12" y="34"/>
                  <a:pt x="11" y="35"/>
                  <a:pt x="11" y="35"/>
                </a:cubicBezTo>
                <a:cubicBezTo>
                  <a:pt x="11" y="37"/>
                  <a:pt x="11" y="37"/>
                  <a:pt x="11" y="37"/>
                </a:cubicBezTo>
                <a:cubicBezTo>
                  <a:pt x="9" y="37"/>
                  <a:pt x="9" y="37"/>
                  <a:pt x="9" y="37"/>
                </a:cubicBezTo>
                <a:cubicBezTo>
                  <a:pt x="7" y="36"/>
                  <a:pt x="7" y="36"/>
                  <a:pt x="7" y="36"/>
                </a:cubicBezTo>
                <a:cubicBezTo>
                  <a:pt x="7" y="36"/>
                  <a:pt x="5" y="37"/>
                  <a:pt x="4" y="37"/>
                </a:cubicBezTo>
                <a:cubicBezTo>
                  <a:pt x="4" y="37"/>
                  <a:pt x="4" y="37"/>
                  <a:pt x="4" y="37"/>
                </a:cubicBezTo>
                <a:cubicBezTo>
                  <a:pt x="4" y="37"/>
                  <a:pt x="4" y="37"/>
                  <a:pt x="4" y="37"/>
                </a:cubicBezTo>
                <a:cubicBezTo>
                  <a:pt x="3" y="37"/>
                  <a:pt x="2" y="37"/>
                  <a:pt x="2" y="37"/>
                </a:cubicBezTo>
                <a:cubicBezTo>
                  <a:pt x="0" y="37"/>
                  <a:pt x="0" y="37"/>
                  <a:pt x="0" y="37"/>
                </a:cubicBezTo>
                <a:cubicBezTo>
                  <a:pt x="0" y="38"/>
                  <a:pt x="0" y="38"/>
                  <a:pt x="0" y="38"/>
                </a:cubicBezTo>
                <a:cubicBezTo>
                  <a:pt x="12" y="38"/>
                  <a:pt x="12" y="38"/>
                  <a:pt x="12" y="38"/>
                </a:cubicBezTo>
                <a:cubicBezTo>
                  <a:pt x="12" y="38"/>
                  <a:pt x="12" y="38"/>
                  <a:pt x="13" y="38"/>
                </a:cubicBezTo>
                <a:cubicBezTo>
                  <a:pt x="13" y="38"/>
                  <a:pt x="14" y="40"/>
                  <a:pt x="14" y="40"/>
                </a:cubicBezTo>
                <a:cubicBezTo>
                  <a:pt x="14" y="40"/>
                  <a:pt x="14" y="40"/>
                  <a:pt x="15" y="40"/>
                </a:cubicBezTo>
                <a:cubicBezTo>
                  <a:pt x="15" y="41"/>
                  <a:pt x="15" y="41"/>
                  <a:pt x="15" y="41"/>
                </a:cubicBezTo>
                <a:cubicBezTo>
                  <a:pt x="15" y="41"/>
                  <a:pt x="16" y="42"/>
                  <a:pt x="16" y="42"/>
                </a:cubicBezTo>
                <a:cubicBezTo>
                  <a:pt x="15" y="44"/>
                  <a:pt x="15" y="44"/>
                  <a:pt x="15" y="44"/>
                </a:cubicBezTo>
                <a:cubicBezTo>
                  <a:pt x="15" y="44"/>
                  <a:pt x="15" y="44"/>
                  <a:pt x="15" y="45"/>
                </a:cubicBezTo>
                <a:cubicBezTo>
                  <a:pt x="15" y="45"/>
                  <a:pt x="15" y="45"/>
                  <a:pt x="15" y="45"/>
                </a:cubicBezTo>
                <a:cubicBezTo>
                  <a:pt x="15" y="45"/>
                  <a:pt x="15" y="45"/>
                  <a:pt x="16" y="45"/>
                </a:cubicBezTo>
                <a:cubicBezTo>
                  <a:pt x="17" y="45"/>
                  <a:pt x="16" y="45"/>
                  <a:pt x="17" y="45"/>
                </a:cubicBezTo>
                <a:cubicBezTo>
                  <a:pt x="18" y="45"/>
                  <a:pt x="17" y="47"/>
                  <a:pt x="17" y="47"/>
                </a:cubicBezTo>
                <a:cubicBezTo>
                  <a:pt x="17" y="47"/>
                  <a:pt x="17" y="47"/>
                  <a:pt x="16" y="47"/>
                </a:cubicBezTo>
                <a:cubicBezTo>
                  <a:pt x="15" y="48"/>
                  <a:pt x="15" y="48"/>
                  <a:pt x="15" y="48"/>
                </a:cubicBezTo>
                <a:cubicBezTo>
                  <a:pt x="14" y="48"/>
                  <a:pt x="14" y="48"/>
                  <a:pt x="14" y="48"/>
                </a:cubicBezTo>
                <a:cubicBezTo>
                  <a:pt x="12" y="49"/>
                  <a:pt x="12" y="49"/>
                  <a:pt x="12" y="49"/>
                </a:cubicBezTo>
                <a:cubicBezTo>
                  <a:pt x="12" y="49"/>
                  <a:pt x="12" y="49"/>
                  <a:pt x="11" y="50"/>
                </a:cubicBezTo>
                <a:cubicBezTo>
                  <a:pt x="11" y="50"/>
                  <a:pt x="11" y="51"/>
                  <a:pt x="11" y="52"/>
                </a:cubicBezTo>
                <a:cubicBezTo>
                  <a:pt x="11" y="52"/>
                  <a:pt x="11" y="52"/>
                  <a:pt x="11" y="52"/>
                </a:cubicBezTo>
                <a:cubicBezTo>
                  <a:pt x="12" y="52"/>
                  <a:pt x="12" y="51"/>
                  <a:pt x="12" y="51"/>
                </a:cubicBezTo>
                <a:cubicBezTo>
                  <a:pt x="14" y="50"/>
                  <a:pt x="14" y="50"/>
                  <a:pt x="14" y="50"/>
                </a:cubicBezTo>
                <a:cubicBezTo>
                  <a:pt x="14" y="49"/>
                  <a:pt x="15" y="49"/>
                  <a:pt x="15" y="49"/>
                </a:cubicBezTo>
                <a:cubicBezTo>
                  <a:pt x="16" y="49"/>
                  <a:pt x="16" y="49"/>
                  <a:pt x="16" y="49"/>
                </a:cubicBezTo>
                <a:cubicBezTo>
                  <a:pt x="17" y="51"/>
                  <a:pt x="17" y="51"/>
                  <a:pt x="17" y="51"/>
                </a:cubicBezTo>
                <a:cubicBezTo>
                  <a:pt x="17" y="51"/>
                  <a:pt x="17" y="51"/>
                  <a:pt x="17" y="51"/>
                </a:cubicBezTo>
                <a:cubicBezTo>
                  <a:pt x="17" y="52"/>
                  <a:pt x="17" y="52"/>
                  <a:pt x="18" y="53"/>
                </a:cubicBezTo>
                <a:cubicBezTo>
                  <a:pt x="18" y="54"/>
                  <a:pt x="18" y="54"/>
                  <a:pt x="18" y="54"/>
                </a:cubicBezTo>
                <a:cubicBezTo>
                  <a:pt x="18" y="54"/>
                  <a:pt x="18" y="54"/>
                  <a:pt x="18" y="54"/>
                </a:cubicBezTo>
                <a:cubicBezTo>
                  <a:pt x="18" y="54"/>
                  <a:pt x="18" y="54"/>
                  <a:pt x="19" y="54"/>
                </a:cubicBezTo>
                <a:cubicBezTo>
                  <a:pt x="19" y="54"/>
                  <a:pt x="19" y="54"/>
                  <a:pt x="19" y="54"/>
                </a:cubicBezTo>
                <a:cubicBezTo>
                  <a:pt x="19" y="54"/>
                  <a:pt x="19" y="54"/>
                  <a:pt x="20" y="54"/>
                </a:cubicBezTo>
                <a:cubicBezTo>
                  <a:pt x="20" y="54"/>
                  <a:pt x="20" y="54"/>
                  <a:pt x="21" y="54"/>
                </a:cubicBezTo>
                <a:cubicBezTo>
                  <a:pt x="21" y="53"/>
                  <a:pt x="21" y="53"/>
                  <a:pt x="21" y="53"/>
                </a:cubicBezTo>
                <a:cubicBezTo>
                  <a:pt x="22" y="53"/>
                  <a:pt x="22" y="54"/>
                  <a:pt x="23" y="54"/>
                </a:cubicBezTo>
                <a:cubicBezTo>
                  <a:pt x="23" y="54"/>
                  <a:pt x="24" y="55"/>
                  <a:pt x="24" y="55"/>
                </a:cubicBezTo>
                <a:cubicBezTo>
                  <a:pt x="24" y="56"/>
                  <a:pt x="24" y="56"/>
                  <a:pt x="24" y="56"/>
                </a:cubicBezTo>
                <a:cubicBezTo>
                  <a:pt x="25" y="58"/>
                  <a:pt x="25" y="58"/>
                  <a:pt x="25" y="58"/>
                </a:cubicBezTo>
                <a:cubicBezTo>
                  <a:pt x="26" y="60"/>
                  <a:pt x="26" y="60"/>
                  <a:pt x="26" y="60"/>
                </a:cubicBezTo>
                <a:cubicBezTo>
                  <a:pt x="26" y="60"/>
                  <a:pt x="27" y="60"/>
                  <a:pt x="27" y="60"/>
                </a:cubicBezTo>
                <a:cubicBezTo>
                  <a:pt x="28" y="60"/>
                  <a:pt x="29" y="60"/>
                  <a:pt x="29" y="60"/>
                </a:cubicBezTo>
                <a:cubicBezTo>
                  <a:pt x="29" y="61"/>
                  <a:pt x="29" y="61"/>
                  <a:pt x="29" y="61"/>
                </a:cubicBezTo>
                <a:cubicBezTo>
                  <a:pt x="30" y="63"/>
                  <a:pt x="30" y="63"/>
                  <a:pt x="30" y="63"/>
                </a:cubicBezTo>
                <a:cubicBezTo>
                  <a:pt x="31" y="63"/>
                  <a:pt x="31" y="63"/>
                  <a:pt x="31" y="63"/>
                </a:cubicBezTo>
                <a:cubicBezTo>
                  <a:pt x="33" y="63"/>
                  <a:pt x="33" y="63"/>
                  <a:pt x="33" y="63"/>
                </a:cubicBezTo>
                <a:cubicBezTo>
                  <a:pt x="34" y="64"/>
                  <a:pt x="34" y="64"/>
                  <a:pt x="34" y="64"/>
                </a:cubicBezTo>
                <a:cubicBezTo>
                  <a:pt x="35" y="67"/>
                  <a:pt x="35" y="67"/>
                  <a:pt x="35" y="67"/>
                </a:cubicBezTo>
                <a:cubicBezTo>
                  <a:pt x="38" y="65"/>
                  <a:pt x="38" y="65"/>
                  <a:pt x="38" y="65"/>
                </a:cubicBezTo>
                <a:cubicBezTo>
                  <a:pt x="40" y="65"/>
                  <a:pt x="40" y="65"/>
                  <a:pt x="40" y="65"/>
                </a:cubicBezTo>
                <a:cubicBezTo>
                  <a:pt x="41" y="64"/>
                  <a:pt x="41" y="64"/>
                  <a:pt x="41" y="64"/>
                </a:cubicBezTo>
                <a:cubicBezTo>
                  <a:pt x="41" y="64"/>
                  <a:pt x="42" y="64"/>
                  <a:pt x="43" y="64"/>
                </a:cubicBezTo>
                <a:cubicBezTo>
                  <a:pt x="44" y="63"/>
                  <a:pt x="44" y="63"/>
                  <a:pt x="44" y="63"/>
                </a:cubicBezTo>
                <a:cubicBezTo>
                  <a:pt x="46" y="62"/>
                  <a:pt x="46" y="62"/>
                  <a:pt x="46" y="62"/>
                </a:cubicBezTo>
                <a:cubicBezTo>
                  <a:pt x="46" y="62"/>
                  <a:pt x="46" y="62"/>
                  <a:pt x="46" y="62"/>
                </a:cubicBezTo>
                <a:cubicBezTo>
                  <a:pt x="47" y="63"/>
                  <a:pt x="47" y="63"/>
                  <a:pt x="48" y="63"/>
                </a:cubicBezTo>
                <a:cubicBezTo>
                  <a:pt x="48" y="63"/>
                  <a:pt x="48" y="63"/>
                  <a:pt x="48" y="63"/>
                </a:cubicBezTo>
                <a:cubicBezTo>
                  <a:pt x="50" y="62"/>
                  <a:pt x="50" y="62"/>
                  <a:pt x="50" y="62"/>
                </a:cubicBezTo>
                <a:cubicBezTo>
                  <a:pt x="49" y="61"/>
                  <a:pt x="49" y="61"/>
                  <a:pt x="49" y="61"/>
                </a:cubicBezTo>
                <a:cubicBezTo>
                  <a:pt x="51" y="61"/>
                  <a:pt x="51" y="61"/>
                  <a:pt x="51" y="61"/>
                </a:cubicBezTo>
                <a:cubicBezTo>
                  <a:pt x="51" y="61"/>
                  <a:pt x="51" y="61"/>
                  <a:pt x="51" y="61"/>
                </a:cubicBezTo>
                <a:cubicBezTo>
                  <a:pt x="52" y="61"/>
                  <a:pt x="52" y="60"/>
                  <a:pt x="52" y="60"/>
                </a:cubicBezTo>
                <a:cubicBezTo>
                  <a:pt x="52" y="58"/>
                  <a:pt x="52" y="58"/>
                  <a:pt x="52" y="58"/>
                </a:cubicBezTo>
                <a:cubicBezTo>
                  <a:pt x="54" y="59"/>
                  <a:pt x="54" y="59"/>
                  <a:pt x="54" y="59"/>
                </a:cubicBezTo>
                <a:cubicBezTo>
                  <a:pt x="54" y="59"/>
                  <a:pt x="54" y="58"/>
                  <a:pt x="54" y="58"/>
                </a:cubicBezTo>
                <a:cubicBezTo>
                  <a:pt x="55" y="58"/>
                  <a:pt x="55" y="59"/>
                  <a:pt x="56" y="59"/>
                </a:cubicBezTo>
                <a:cubicBezTo>
                  <a:pt x="57" y="59"/>
                  <a:pt x="57" y="60"/>
                  <a:pt x="57" y="60"/>
                </a:cubicBezTo>
                <a:cubicBezTo>
                  <a:pt x="57" y="60"/>
                  <a:pt x="57" y="59"/>
                  <a:pt x="57" y="59"/>
                </a:cubicBezTo>
                <a:cubicBezTo>
                  <a:pt x="59" y="59"/>
                  <a:pt x="59" y="59"/>
                  <a:pt x="59" y="59"/>
                </a:cubicBezTo>
                <a:cubicBezTo>
                  <a:pt x="60" y="60"/>
                  <a:pt x="60" y="60"/>
                  <a:pt x="60" y="60"/>
                </a:cubicBezTo>
                <a:cubicBezTo>
                  <a:pt x="61" y="61"/>
                  <a:pt x="61" y="61"/>
                  <a:pt x="61" y="61"/>
                </a:cubicBezTo>
                <a:cubicBezTo>
                  <a:pt x="62" y="62"/>
                  <a:pt x="62" y="62"/>
                  <a:pt x="62" y="62"/>
                </a:cubicBezTo>
                <a:cubicBezTo>
                  <a:pt x="63" y="62"/>
                  <a:pt x="63" y="62"/>
                  <a:pt x="63" y="62"/>
                </a:cubicBezTo>
                <a:cubicBezTo>
                  <a:pt x="62" y="60"/>
                  <a:pt x="62" y="60"/>
                  <a:pt x="62" y="60"/>
                </a:cubicBezTo>
                <a:cubicBezTo>
                  <a:pt x="61" y="58"/>
                  <a:pt x="61" y="58"/>
                  <a:pt x="61" y="58"/>
                </a:cubicBezTo>
                <a:cubicBezTo>
                  <a:pt x="62" y="56"/>
                  <a:pt x="62" y="56"/>
                  <a:pt x="62" y="56"/>
                </a:cubicBezTo>
                <a:cubicBezTo>
                  <a:pt x="63" y="55"/>
                  <a:pt x="63" y="55"/>
                  <a:pt x="63" y="55"/>
                </a:cubicBezTo>
                <a:cubicBezTo>
                  <a:pt x="64" y="52"/>
                  <a:pt x="64" y="52"/>
                  <a:pt x="64" y="52"/>
                </a:cubicBezTo>
                <a:cubicBezTo>
                  <a:pt x="64" y="52"/>
                  <a:pt x="64" y="52"/>
                  <a:pt x="64" y="52"/>
                </a:cubicBezTo>
                <a:cubicBezTo>
                  <a:pt x="66" y="52"/>
                  <a:pt x="67" y="51"/>
                  <a:pt x="67" y="51"/>
                </a:cubicBezTo>
                <a:cubicBezTo>
                  <a:pt x="68" y="50"/>
                  <a:pt x="68" y="50"/>
                  <a:pt x="68" y="50"/>
                </a:cubicBezTo>
                <a:cubicBezTo>
                  <a:pt x="68" y="50"/>
                  <a:pt x="68" y="50"/>
                  <a:pt x="68" y="50"/>
                </a:cubicBezTo>
                <a:cubicBezTo>
                  <a:pt x="69" y="50"/>
                  <a:pt x="70" y="50"/>
                  <a:pt x="70" y="50"/>
                </a:cubicBezTo>
                <a:cubicBezTo>
                  <a:pt x="70" y="51"/>
                  <a:pt x="71" y="51"/>
                  <a:pt x="71" y="51"/>
                </a:cubicBezTo>
                <a:cubicBezTo>
                  <a:pt x="72" y="51"/>
                  <a:pt x="72" y="50"/>
                  <a:pt x="72" y="50"/>
                </a:cubicBezTo>
                <a:cubicBezTo>
                  <a:pt x="73" y="51"/>
                  <a:pt x="73" y="51"/>
                  <a:pt x="73" y="51"/>
                </a:cubicBezTo>
                <a:cubicBezTo>
                  <a:pt x="74" y="51"/>
                  <a:pt x="74" y="51"/>
                  <a:pt x="74" y="51"/>
                </a:cubicBezTo>
                <a:cubicBezTo>
                  <a:pt x="75" y="51"/>
                  <a:pt x="75" y="50"/>
                  <a:pt x="75" y="50"/>
                </a:cubicBezTo>
                <a:cubicBezTo>
                  <a:pt x="78" y="50"/>
                  <a:pt x="78" y="50"/>
                  <a:pt x="78" y="50"/>
                </a:cubicBezTo>
                <a:cubicBezTo>
                  <a:pt x="79" y="48"/>
                  <a:pt x="77" y="46"/>
                  <a:pt x="77" y="46"/>
                </a:cubicBezTo>
                <a:cubicBezTo>
                  <a:pt x="76" y="45"/>
                  <a:pt x="76" y="45"/>
                  <a:pt x="76" y="45"/>
                </a:cubicBezTo>
                <a:cubicBezTo>
                  <a:pt x="76" y="44"/>
                  <a:pt x="76" y="44"/>
                  <a:pt x="75" y="44"/>
                </a:cubicBezTo>
                <a:cubicBezTo>
                  <a:pt x="75" y="44"/>
                  <a:pt x="74" y="44"/>
                  <a:pt x="74" y="44"/>
                </a:cubicBezTo>
                <a:cubicBezTo>
                  <a:pt x="74" y="44"/>
                  <a:pt x="74" y="43"/>
                  <a:pt x="74" y="43"/>
                </a:cubicBezTo>
                <a:cubicBezTo>
                  <a:pt x="73" y="40"/>
                  <a:pt x="73" y="40"/>
                  <a:pt x="73" y="40"/>
                </a:cubicBezTo>
                <a:cubicBezTo>
                  <a:pt x="72" y="39"/>
                  <a:pt x="72" y="39"/>
                  <a:pt x="72" y="39"/>
                </a:cubicBezTo>
                <a:cubicBezTo>
                  <a:pt x="73" y="38"/>
                  <a:pt x="71" y="37"/>
                  <a:pt x="71" y="37"/>
                </a:cubicBezTo>
                <a:cubicBezTo>
                  <a:pt x="69" y="35"/>
                  <a:pt x="71" y="33"/>
                  <a:pt x="71" y="33"/>
                </a:cubicBezTo>
                <a:cubicBezTo>
                  <a:pt x="71" y="32"/>
                  <a:pt x="72" y="31"/>
                  <a:pt x="72" y="31"/>
                </a:cubicBezTo>
                <a:cubicBezTo>
                  <a:pt x="74" y="32"/>
                  <a:pt x="74" y="32"/>
                  <a:pt x="74" y="32"/>
                </a:cubicBezTo>
                <a:cubicBezTo>
                  <a:pt x="75" y="32"/>
                  <a:pt x="75" y="32"/>
                  <a:pt x="75" y="32"/>
                </a:cubicBezTo>
                <a:cubicBezTo>
                  <a:pt x="76" y="32"/>
                  <a:pt x="76" y="32"/>
                  <a:pt x="76" y="32"/>
                </a:cubicBezTo>
                <a:cubicBezTo>
                  <a:pt x="77" y="31"/>
                  <a:pt x="77" y="31"/>
                  <a:pt x="77" y="31"/>
                </a:cubicBezTo>
                <a:cubicBezTo>
                  <a:pt x="77" y="31"/>
                  <a:pt x="79" y="32"/>
                  <a:pt x="80" y="32"/>
                </a:cubicBezTo>
                <a:cubicBezTo>
                  <a:pt x="80" y="32"/>
                  <a:pt x="80" y="32"/>
                  <a:pt x="80" y="32"/>
                </a:cubicBezTo>
                <a:cubicBezTo>
                  <a:pt x="81" y="32"/>
                  <a:pt x="81" y="31"/>
                  <a:pt x="81" y="31"/>
                </a:cubicBezTo>
                <a:cubicBezTo>
                  <a:pt x="81" y="31"/>
                  <a:pt x="80" y="30"/>
                  <a:pt x="79" y="29"/>
                </a:cubicBezTo>
                <a:cubicBezTo>
                  <a:pt x="79" y="29"/>
                  <a:pt x="79" y="29"/>
                  <a:pt x="79" y="29"/>
                </a:cubicBezTo>
                <a:cubicBezTo>
                  <a:pt x="79" y="29"/>
                  <a:pt x="78" y="29"/>
                  <a:pt x="78" y="29"/>
                </a:cubicBezTo>
                <a:cubicBezTo>
                  <a:pt x="77" y="29"/>
                  <a:pt x="77" y="29"/>
                  <a:pt x="76" y="29"/>
                </a:cubicBezTo>
                <a:cubicBezTo>
                  <a:pt x="74" y="29"/>
                  <a:pt x="74" y="30"/>
                  <a:pt x="74" y="30"/>
                </a:cubicBezTo>
                <a:cubicBezTo>
                  <a:pt x="71" y="29"/>
                  <a:pt x="71" y="29"/>
                  <a:pt x="71" y="29"/>
                </a:cubicBezTo>
                <a:cubicBezTo>
                  <a:pt x="70" y="29"/>
                  <a:pt x="70" y="29"/>
                  <a:pt x="70" y="29"/>
                </a:cubicBezTo>
                <a:cubicBezTo>
                  <a:pt x="70" y="29"/>
                  <a:pt x="70" y="29"/>
                  <a:pt x="70" y="29"/>
                </a:cubicBezTo>
                <a:cubicBezTo>
                  <a:pt x="70" y="29"/>
                  <a:pt x="70" y="25"/>
                  <a:pt x="70" y="25"/>
                </a:cubicBezTo>
                <a:cubicBezTo>
                  <a:pt x="70" y="25"/>
                  <a:pt x="70" y="25"/>
                  <a:pt x="70" y="25"/>
                </a:cubicBezTo>
                <a:cubicBezTo>
                  <a:pt x="71" y="25"/>
                  <a:pt x="71" y="25"/>
                  <a:pt x="71" y="25"/>
                </a:cubicBezTo>
                <a:cubicBezTo>
                  <a:pt x="72" y="25"/>
                  <a:pt x="72" y="25"/>
                  <a:pt x="72" y="25"/>
                </a:cubicBezTo>
                <a:cubicBezTo>
                  <a:pt x="73" y="25"/>
                  <a:pt x="73" y="25"/>
                  <a:pt x="73" y="25"/>
                </a:cubicBezTo>
                <a:cubicBezTo>
                  <a:pt x="74" y="25"/>
                  <a:pt x="74" y="25"/>
                  <a:pt x="74" y="25"/>
                </a:cubicBezTo>
                <a:cubicBezTo>
                  <a:pt x="74" y="23"/>
                  <a:pt x="74" y="23"/>
                  <a:pt x="74" y="23"/>
                </a:cubicBezTo>
                <a:cubicBezTo>
                  <a:pt x="74" y="23"/>
                  <a:pt x="73" y="22"/>
                  <a:pt x="72" y="22"/>
                </a:cubicBezTo>
                <a:cubicBezTo>
                  <a:pt x="72" y="22"/>
                  <a:pt x="72" y="22"/>
                  <a:pt x="72" y="22"/>
                </a:cubicBezTo>
                <a:cubicBezTo>
                  <a:pt x="72" y="22"/>
                  <a:pt x="72" y="22"/>
                  <a:pt x="72" y="22"/>
                </a:cubicBezTo>
                <a:cubicBezTo>
                  <a:pt x="72" y="22"/>
                  <a:pt x="71" y="22"/>
                  <a:pt x="70" y="22"/>
                </a:cubicBezTo>
                <a:cubicBezTo>
                  <a:pt x="70" y="22"/>
                  <a:pt x="70" y="20"/>
                  <a:pt x="70" y="20"/>
                </a:cubicBezTo>
                <a:cubicBezTo>
                  <a:pt x="70" y="19"/>
                  <a:pt x="70" y="19"/>
                  <a:pt x="71" y="18"/>
                </a:cubicBezTo>
                <a:cubicBezTo>
                  <a:pt x="71" y="17"/>
                  <a:pt x="71" y="17"/>
                  <a:pt x="71" y="16"/>
                </a:cubicBezTo>
                <a:cubicBezTo>
                  <a:pt x="71" y="16"/>
                  <a:pt x="71" y="15"/>
                  <a:pt x="71" y="15"/>
                </a:cubicBezTo>
                <a:cubicBezTo>
                  <a:pt x="71" y="15"/>
                  <a:pt x="69" y="14"/>
                  <a:pt x="68" y="14"/>
                </a:cubicBezTo>
                <a:cubicBezTo>
                  <a:pt x="67" y="14"/>
                  <a:pt x="67" y="13"/>
                  <a:pt x="66" y="13"/>
                </a:cubicBezTo>
                <a:cubicBezTo>
                  <a:pt x="65" y="13"/>
                  <a:pt x="66" y="12"/>
                  <a:pt x="66" y="12"/>
                </a:cubicBezTo>
                <a:cubicBezTo>
                  <a:pt x="66" y="12"/>
                  <a:pt x="65" y="11"/>
                  <a:pt x="65" y="10"/>
                </a:cubicBezTo>
                <a:cubicBezTo>
                  <a:pt x="65" y="10"/>
                  <a:pt x="64" y="10"/>
                  <a:pt x="64" y="10"/>
                </a:cubicBezTo>
                <a:cubicBezTo>
                  <a:pt x="63" y="10"/>
                  <a:pt x="63" y="10"/>
                  <a:pt x="63" y="10"/>
                </a:cubicBezTo>
                <a:cubicBezTo>
                  <a:pt x="62" y="11"/>
                  <a:pt x="62" y="11"/>
                  <a:pt x="62" y="11"/>
                </a:cubicBezTo>
                <a:cubicBezTo>
                  <a:pt x="60" y="11"/>
                  <a:pt x="60" y="11"/>
                  <a:pt x="60" y="11"/>
                </a:cubicBezTo>
                <a:cubicBezTo>
                  <a:pt x="60" y="10"/>
                  <a:pt x="60" y="10"/>
                  <a:pt x="60" y="10"/>
                </a:cubicBezTo>
                <a:cubicBezTo>
                  <a:pt x="59" y="8"/>
                  <a:pt x="59" y="8"/>
                  <a:pt x="59" y="8"/>
                </a:cubicBezTo>
                <a:cubicBezTo>
                  <a:pt x="58" y="7"/>
                  <a:pt x="58" y="7"/>
                  <a:pt x="58" y="7"/>
                </a:cubicBezTo>
                <a:cubicBezTo>
                  <a:pt x="56" y="7"/>
                  <a:pt x="56" y="7"/>
                  <a:pt x="56" y="7"/>
                </a:cubicBezTo>
                <a:cubicBezTo>
                  <a:pt x="55" y="7"/>
                  <a:pt x="55" y="7"/>
                  <a:pt x="55" y="7"/>
                </a:cubicBezTo>
                <a:cubicBezTo>
                  <a:pt x="55" y="7"/>
                  <a:pt x="55" y="7"/>
                  <a:pt x="54" y="6"/>
                </a:cubicBezTo>
                <a:cubicBezTo>
                  <a:pt x="54" y="5"/>
                  <a:pt x="54" y="5"/>
                  <a:pt x="54" y="5"/>
                </a:cubicBezTo>
                <a:cubicBezTo>
                  <a:pt x="54" y="5"/>
                  <a:pt x="54" y="5"/>
                  <a:pt x="54" y="5"/>
                </a:cubicBezTo>
                <a:cubicBezTo>
                  <a:pt x="54" y="5"/>
                  <a:pt x="54" y="6"/>
                  <a:pt x="54" y="6"/>
                </a:cubicBezTo>
                <a:cubicBezTo>
                  <a:pt x="54" y="6"/>
                  <a:pt x="54" y="6"/>
                  <a:pt x="54" y="6"/>
                </a:cubicBezTo>
                <a:cubicBezTo>
                  <a:pt x="54" y="5"/>
                  <a:pt x="54" y="5"/>
                  <a:pt x="54" y="5"/>
                </a:cubicBezTo>
                <a:cubicBezTo>
                  <a:pt x="53" y="5"/>
                  <a:pt x="52" y="6"/>
                  <a:pt x="52" y="6"/>
                </a:cubicBezTo>
                <a:cubicBezTo>
                  <a:pt x="50" y="6"/>
                  <a:pt x="50" y="6"/>
                  <a:pt x="50" y="6"/>
                </a:cubicBezTo>
                <a:cubicBezTo>
                  <a:pt x="50" y="6"/>
                  <a:pt x="50" y="6"/>
                  <a:pt x="49" y="7"/>
                </a:cubicBezTo>
                <a:cubicBezTo>
                  <a:pt x="49" y="7"/>
                  <a:pt x="48" y="7"/>
                  <a:pt x="48" y="8"/>
                </a:cubicBezTo>
                <a:cubicBezTo>
                  <a:pt x="48" y="8"/>
                  <a:pt x="47" y="8"/>
                  <a:pt x="47" y="7"/>
                </a:cubicBezTo>
                <a:cubicBezTo>
                  <a:pt x="47" y="6"/>
                  <a:pt x="47" y="6"/>
                  <a:pt x="47" y="6"/>
                </a:cubicBezTo>
                <a:cubicBezTo>
                  <a:pt x="47" y="5"/>
                  <a:pt x="46" y="5"/>
                  <a:pt x="46" y="3"/>
                </a:cubicBezTo>
                <a:cubicBezTo>
                  <a:pt x="46" y="3"/>
                  <a:pt x="44" y="3"/>
                  <a:pt x="43" y="3"/>
                </a:cubicBezTo>
                <a:cubicBezTo>
                  <a:pt x="42" y="1"/>
                  <a:pt x="42" y="1"/>
                  <a:pt x="42" y="1"/>
                </a:cubicBezTo>
                <a:cubicBezTo>
                  <a:pt x="40" y="0"/>
                  <a:pt x="40" y="0"/>
                  <a:pt x="40" y="0"/>
                </a:cubicBezTo>
              </a:path>
            </a:pathLst>
          </a:custGeom>
          <a:solidFill>
            <a:srgbClr val="000000">
              <a:alpha val="100000"/>
            </a:srgbClr>
          </a:solidFill>
          <a:ln w="9525">
            <a:noFill/>
          </a:ln>
        </p:spPr>
        <p:txBody>
          <a:bodyPr/>
          <a:p>
            <a:endParaRPr lang="zh-CN" altLang="en-US"/>
          </a:p>
        </p:txBody>
      </p:sp>
      <p:sp>
        <p:nvSpPr>
          <p:cNvPr id="3076" name="Freeform 351"/>
          <p:cNvSpPr/>
          <p:nvPr/>
        </p:nvSpPr>
        <p:spPr>
          <a:xfrm>
            <a:off x="3089275" y="2663825"/>
            <a:ext cx="8255" cy="0"/>
          </a:xfrm>
          <a:custGeom>
            <a:avLst/>
            <a:gdLst/>
            <a:ahLst/>
            <a:cxnLst>
              <a:cxn ang="0">
                <a:pos x="8342" y="0"/>
              </a:cxn>
              <a:cxn ang="0">
                <a:pos x="8342" y="0"/>
              </a:cxn>
              <a:cxn ang="0">
                <a:pos x="8342" y="0"/>
              </a:cxn>
              <a:cxn ang="0">
                <a:pos x="8342" y="0"/>
              </a:cxn>
              <a:cxn ang="0">
                <a:pos x="0" y="0"/>
              </a:cxn>
              <a:cxn ang="0">
                <a:pos x="0" y="0"/>
              </a:cxn>
              <a:cxn ang="0">
                <a:pos x="8342" y="0"/>
              </a:cxn>
              <a:cxn ang="0">
                <a:pos x="8342" y="0"/>
              </a:cxn>
            </a:cxnLst>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path>
            </a:pathLst>
          </a:custGeom>
          <a:solidFill>
            <a:srgbClr val="000000">
              <a:alpha val="100000"/>
            </a:srgbClr>
          </a:solidFill>
          <a:ln w="9525">
            <a:noFill/>
          </a:ln>
        </p:spPr>
        <p:txBody>
          <a:bodyPr/>
          <a:p>
            <a:endParaRPr lang="zh-CN" altLang="en-US"/>
          </a:p>
        </p:txBody>
      </p:sp>
      <p:sp>
        <p:nvSpPr>
          <p:cNvPr id="3077" name="Freeform 1082"/>
          <p:cNvSpPr>
            <a:spLocks noEditPoints="1"/>
          </p:cNvSpPr>
          <p:nvPr/>
        </p:nvSpPr>
        <p:spPr>
          <a:xfrm>
            <a:off x="2554605" y="1590675"/>
            <a:ext cx="692150" cy="586105"/>
          </a:xfrm>
          <a:custGeom>
            <a:avLst/>
            <a:gdLst/>
            <a:ahLst/>
            <a:cxnLst>
              <a:cxn ang="0">
                <a:pos x="639540" y="454807"/>
              </a:cxn>
              <a:cxn ang="0">
                <a:pos x="646134" y="514130"/>
              </a:cxn>
              <a:cxn ang="0">
                <a:pos x="685693" y="520721"/>
              </a:cxn>
              <a:cxn ang="0">
                <a:pos x="685693" y="507538"/>
              </a:cxn>
              <a:cxn ang="0">
                <a:pos x="692286" y="494355"/>
              </a:cxn>
              <a:cxn ang="0">
                <a:pos x="639540" y="454807"/>
              </a:cxn>
              <a:cxn ang="0">
                <a:pos x="316474" y="0"/>
              </a:cxn>
              <a:cxn ang="0">
                <a:pos x="164830" y="336162"/>
              </a:cxn>
              <a:cxn ang="0">
                <a:pos x="606574" y="573452"/>
              </a:cxn>
              <a:cxn ang="0">
                <a:pos x="652727" y="586635"/>
              </a:cxn>
              <a:cxn ang="0">
                <a:pos x="652727" y="586635"/>
              </a:cxn>
              <a:cxn ang="0">
                <a:pos x="659320" y="573452"/>
              </a:cxn>
              <a:cxn ang="0">
                <a:pos x="659320" y="573452"/>
              </a:cxn>
              <a:cxn ang="0">
                <a:pos x="659320" y="573452"/>
              </a:cxn>
              <a:cxn ang="0">
                <a:pos x="659320" y="547087"/>
              </a:cxn>
              <a:cxn ang="0">
                <a:pos x="646134" y="540495"/>
              </a:cxn>
              <a:cxn ang="0">
                <a:pos x="659320" y="547087"/>
              </a:cxn>
              <a:cxn ang="0">
                <a:pos x="659320" y="547087"/>
              </a:cxn>
              <a:cxn ang="0">
                <a:pos x="665913" y="520721"/>
              </a:cxn>
              <a:cxn ang="0">
                <a:pos x="665913" y="520721"/>
              </a:cxn>
              <a:cxn ang="0">
                <a:pos x="652727" y="520721"/>
              </a:cxn>
              <a:cxn ang="0">
                <a:pos x="665913" y="520721"/>
              </a:cxn>
              <a:cxn ang="0">
                <a:pos x="665913" y="520721"/>
              </a:cxn>
              <a:cxn ang="0">
                <a:pos x="665913" y="514130"/>
              </a:cxn>
              <a:cxn ang="0">
                <a:pos x="665913" y="514130"/>
              </a:cxn>
              <a:cxn ang="0">
                <a:pos x="646134" y="514130"/>
              </a:cxn>
              <a:cxn ang="0">
                <a:pos x="646134" y="520721"/>
              </a:cxn>
              <a:cxn ang="0">
                <a:pos x="547236" y="461398"/>
              </a:cxn>
              <a:cxn ang="0">
                <a:pos x="553829" y="481173"/>
              </a:cxn>
              <a:cxn ang="0">
                <a:pos x="501083" y="454807"/>
              </a:cxn>
              <a:cxn ang="0">
                <a:pos x="501083" y="487764"/>
              </a:cxn>
              <a:cxn ang="0">
                <a:pos x="138457" y="230699"/>
              </a:cxn>
              <a:cxn ang="0">
                <a:pos x="316474" y="0"/>
              </a:cxn>
            </a:cxnLst>
            <a:pathLst>
              <a:path w="105" h="89">
                <a:moveTo>
                  <a:pt x="97" y="69"/>
                </a:moveTo>
                <a:cubicBezTo>
                  <a:pt x="97" y="72"/>
                  <a:pt x="97" y="75"/>
                  <a:pt x="98" y="78"/>
                </a:cubicBezTo>
                <a:cubicBezTo>
                  <a:pt x="99" y="78"/>
                  <a:pt x="101" y="78"/>
                  <a:pt x="104" y="79"/>
                </a:cubicBezTo>
                <a:cubicBezTo>
                  <a:pt x="104" y="78"/>
                  <a:pt x="104" y="78"/>
                  <a:pt x="104" y="77"/>
                </a:cubicBezTo>
                <a:cubicBezTo>
                  <a:pt x="105" y="77"/>
                  <a:pt x="105" y="76"/>
                  <a:pt x="105" y="75"/>
                </a:cubicBezTo>
                <a:cubicBezTo>
                  <a:pt x="103" y="73"/>
                  <a:pt x="100" y="71"/>
                  <a:pt x="97" y="69"/>
                </a:cubicBezTo>
                <a:moveTo>
                  <a:pt x="48" y="0"/>
                </a:moveTo>
                <a:cubicBezTo>
                  <a:pt x="29" y="8"/>
                  <a:pt x="0" y="23"/>
                  <a:pt x="25" y="51"/>
                </a:cubicBezTo>
                <a:cubicBezTo>
                  <a:pt x="41" y="69"/>
                  <a:pt x="70" y="79"/>
                  <a:pt x="92" y="87"/>
                </a:cubicBezTo>
                <a:cubicBezTo>
                  <a:pt x="95" y="88"/>
                  <a:pt x="97" y="88"/>
                  <a:pt x="99" y="89"/>
                </a:cubicBezTo>
                <a:cubicBezTo>
                  <a:pt x="99" y="89"/>
                  <a:pt x="99" y="89"/>
                  <a:pt x="99" y="89"/>
                </a:cubicBezTo>
                <a:cubicBezTo>
                  <a:pt x="100" y="87"/>
                  <a:pt x="100" y="87"/>
                  <a:pt x="100" y="87"/>
                </a:cubicBezTo>
                <a:cubicBezTo>
                  <a:pt x="100" y="87"/>
                  <a:pt x="100" y="87"/>
                  <a:pt x="100" y="87"/>
                </a:cubicBezTo>
                <a:cubicBezTo>
                  <a:pt x="100" y="87"/>
                  <a:pt x="100" y="87"/>
                  <a:pt x="100" y="87"/>
                </a:cubicBezTo>
                <a:cubicBezTo>
                  <a:pt x="100" y="83"/>
                  <a:pt x="100" y="83"/>
                  <a:pt x="100" y="83"/>
                </a:cubicBezTo>
                <a:cubicBezTo>
                  <a:pt x="99" y="83"/>
                  <a:pt x="98" y="82"/>
                  <a:pt x="98" y="82"/>
                </a:cubicBezTo>
                <a:cubicBezTo>
                  <a:pt x="98" y="82"/>
                  <a:pt x="99" y="83"/>
                  <a:pt x="100" y="83"/>
                </a:cubicBezTo>
                <a:cubicBezTo>
                  <a:pt x="100" y="83"/>
                  <a:pt x="100" y="83"/>
                  <a:pt x="100" y="83"/>
                </a:cubicBezTo>
                <a:cubicBezTo>
                  <a:pt x="101" y="79"/>
                  <a:pt x="101" y="79"/>
                  <a:pt x="101" y="79"/>
                </a:cubicBezTo>
                <a:cubicBezTo>
                  <a:pt x="101" y="79"/>
                  <a:pt x="101" y="79"/>
                  <a:pt x="101" y="79"/>
                </a:cubicBezTo>
                <a:cubicBezTo>
                  <a:pt x="100" y="79"/>
                  <a:pt x="99" y="79"/>
                  <a:pt x="99" y="79"/>
                </a:cubicBezTo>
                <a:cubicBezTo>
                  <a:pt x="99" y="79"/>
                  <a:pt x="100" y="79"/>
                  <a:pt x="101" y="79"/>
                </a:cubicBezTo>
                <a:cubicBezTo>
                  <a:pt x="101" y="79"/>
                  <a:pt x="101" y="79"/>
                  <a:pt x="101" y="79"/>
                </a:cubicBezTo>
                <a:cubicBezTo>
                  <a:pt x="101" y="78"/>
                  <a:pt x="101" y="78"/>
                  <a:pt x="101" y="78"/>
                </a:cubicBezTo>
                <a:cubicBezTo>
                  <a:pt x="101" y="78"/>
                  <a:pt x="101" y="78"/>
                  <a:pt x="101" y="78"/>
                </a:cubicBezTo>
                <a:cubicBezTo>
                  <a:pt x="99" y="78"/>
                  <a:pt x="98" y="78"/>
                  <a:pt x="98" y="78"/>
                </a:cubicBezTo>
                <a:cubicBezTo>
                  <a:pt x="98" y="78"/>
                  <a:pt x="98" y="78"/>
                  <a:pt x="98" y="79"/>
                </a:cubicBezTo>
                <a:cubicBezTo>
                  <a:pt x="93" y="77"/>
                  <a:pt x="87" y="73"/>
                  <a:pt x="83" y="70"/>
                </a:cubicBezTo>
                <a:cubicBezTo>
                  <a:pt x="83" y="71"/>
                  <a:pt x="84" y="72"/>
                  <a:pt x="84" y="73"/>
                </a:cubicBezTo>
                <a:cubicBezTo>
                  <a:pt x="82" y="72"/>
                  <a:pt x="78" y="70"/>
                  <a:pt x="76" y="69"/>
                </a:cubicBezTo>
                <a:cubicBezTo>
                  <a:pt x="77" y="71"/>
                  <a:pt x="76" y="72"/>
                  <a:pt x="76" y="74"/>
                </a:cubicBezTo>
                <a:cubicBezTo>
                  <a:pt x="58" y="68"/>
                  <a:pt x="27" y="51"/>
                  <a:pt x="21" y="35"/>
                </a:cubicBezTo>
                <a:cubicBezTo>
                  <a:pt x="13" y="13"/>
                  <a:pt x="41" y="13"/>
                  <a:pt x="48" y="0"/>
                </a:cubicBezTo>
              </a:path>
            </a:pathLst>
          </a:custGeom>
          <a:solidFill>
            <a:srgbClr val="000000">
              <a:alpha val="100000"/>
            </a:srgbClr>
          </a:solidFill>
          <a:ln w="9525">
            <a:noFill/>
          </a:ln>
        </p:spPr>
        <p:txBody>
          <a:bodyPr/>
          <a:p>
            <a:endParaRPr lang="zh-CN" altLang="en-US"/>
          </a:p>
        </p:txBody>
      </p:sp>
      <p:sp>
        <p:nvSpPr>
          <p:cNvPr id="3078" name="Freeform 1120"/>
          <p:cNvSpPr/>
          <p:nvPr/>
        </p:nvSpPr>
        <p:spPr>
          <a:xfrm>
            <a:off x="3063875" y="3178175"/>
            <a:ext cx="25400" cy="19050"/>
          </a:xfrm>
          <a:custGeom>
            <a:avLst/>
            <a:gdLst/>
            <a:ahLst/>
            <a:cxnLst>
              <a:cxn ang="0">
                <a:pos x="25023" y="12975"/>
              </a:cxn>
              <a:cxn ang="0">
                <a:pos x="6256" y="0"/>
              </a:cxn>
              <a:cxn ang="0">
                <a:pos x="0" y="12975"/>
              </a:cxn>
              <a:cxn ang="0">
                <a:pos x="25023" y="12975"/>
              </a:cxn>
            </a:cxnLst>
            <a:pathLst>
              <a:path w="4" h="3">
                <a:moveTo>
                  <a:pt x="4" y="2"/>
                </a:moveTo>
                <a:cubicBezTo>
                  <a:pt x="1" y="0"/>
                  <a:pt x="1" y="0"/>
                  <a:pt x="1" y="0"/>
                </a:cubicBezTo>
                <a:cubicBezTo>
                  <a:pt x="0" y="2"/>
                  <a:pt x="0" y="2"/>
                  <a:pt x="0" y="2"/>
                </a:cubicBezTo>
                <a:cubicBezTo>
                  <a:pt x="2" y="3"/>
                  <a:pt x="4" y="2"/>
                  <a:pt x="4" y="2"/>
                </a:cubicBezTo>
                <a:close/>
              </a:path>
            </a:pathLst>
          </a:custGeom>
          <a:solidFill>
            <a:srgbClr val="000000">
              <a:alpha val="100000"/>
            </a:srgbClr>
          </a:solidFill>
          <a:ln w="9525">
            <a:noFill/>
          </a:ln>
        </p:spPr>
        <p:txBody>
          <a:bodyPr/>
          <a:p>
            <a:endParaRPr lang="zh-CN" altLang="en-US"/>
          </a:p>
        </p:txBody>
      </p:sp>
      <p:sp>
        <p:nvSpPr>
          <p:cNvPr id="3079" name="任意多边形 29"/>
          <p:cNvSpPr/>
          <p:nvPr/>
        </p:nvSpPr>
        <p:spPr>
          <a:xfrm>
            <a:off x="1562100" y="3041650"/>
            <a:ext cx="1416050" cy="814705"/>
          </a:xfrm>
          <a:custGeom>
            <a:avLst/>
            <a:gdLst/>
            <a:ahLst/>
            <a:cxnLst>
              <a:cxn ang="0">
                <a:pos x="828099" y="787439"/>
              </a:cxn>
              <a:cxn ang="0">
                <a:pos x="828537" y="788352"/>
              </a:cxn>
              <a:cxn ang="0">
                <a:pos x="842649" y="814634"/>
              </a:cxn>
              <a:cxn ang="0">
                <a:pos x="822873" y="788250"/>
              </a:cxn>
              <a:cxn ang="0">
                <a:pos x="1092643" y="525485"/>
              </a:cxn>
              <a:cxn ang="0">
                <a:pos x="1034258" y="550509"/>
              </a:cxn>
              <a:cxn ang="0">
                <a:pos x="953630" y="564409"/>
              </a:cxn>
              <a:cxn ang="0">
                <a:pos x="971875" y="489777"/>
              </a:cxn>
              <a:cxn ang="0">
                <a:pos x="1012014" y="491198"/>
              </a:cxn>
              <a:cxn ang="0">
                <a:pos x="895244" y="517146"/>
              </a:cxn>
              <a:cxn ang="0">
                <a:pos x="971875" y="489777"/>
              </a:cxn>
              <a:cxn ang="0">
                <a:pos x="1409592" y="478222"/>
              </a:cxn>
              <a:cxn ang="0">
                <a:pos x="1099752" y="649726"/>
              </a:cxn>
              <a:cxn ang="0">
                <a:pos x="896727" y="776808"/>
              </a:cxn>
              <a:cxn ang="0">
                <a:pos x="828099" y="787439"/>
              </a:cxn>
              <a:cxn ang="0">
                <a:pos x="813808" y="757742"/>
              </a:cxn>
              <a:cxn ang="0">
                <a:pos x="770133" y="735479"/>
              </a:cxn>
              <a:cxn ang="0">
                <a:pos x="796503" y="728883"/>
              </a:cxn>
              <a:cxn ang="0">
                <a:pos x="882203" y="702497"/>
              </a:cxn>
              <a:cxn ang="0">
                <a:pos x="1409592" y="478222"/>
              </a:cxn>
              <a:cxn ang="0">
                <a:pos x="875783" y="347549"/>
              </a:cxn>
              <a:cxn ang="0">
                <a:pos x="823104" y="373961"/>
              </a:cxn>
              <a:cxn ang="0">
                <a:pos x="796765" y="380565"/>
              </a:cxn>
              <a:cxn ang="0">
                <a:pos x="763840" y="387168"/>
              </a:cxn>
              <a:cxn ang="0">
                <a:pos x="737502" y="387168"/>
              </a:cxn>
              <a:cxn ang="0">
                <a:pos x="711162" y="393770"/>
              </a:cxn>
              <a:cxn ang="0">
                <a:pos x="665068" y="406977"/>
              </a:cxn>
              <a:cxn ang="0">
                <a:pos x="592634" y="420184"/>
              </a:cxn>
              <a:cxn ang="0">
                <a:pos x="559710" y="426787"/>
              </a:cxn>
              <a:cxn ang="0">
                <a:pos x="454353" y="446596"/>
              </a:cxn>
              <a:cxn ang="0">
                <a:pos x="428015" y="446596"/>
              </a:cxn>
              <a:cxn ang="0">
                <a:pos x="395089" y="446596"/>
              </a:cxn>
              <a:cxn ang="0">
                <a:pos x="362166" y="453199"/>
              </a:cxn>
              <a:cxn ang="0">
                <a:pos x="316072" y="459801"/>
              </a:cxn>
              <a:cxn ang="0">
                <a:pos x="256808" y="466406"/>
              </a:cxn>
              <a:cxn ang="0">
                <a:pos x="210715" y="473008"/>
              </a:cxn>
              <a:cxn ang="0">
                <a:pos x="72432" y="499422"/>
              </a:cxn>
              <a:cxn ang="0">
                <a:pos x="46094" y="506024"/>
              </a:cxn>
              <a:cxn ang="0">
                <a:pos x="19753" y="506024"/>
              </a:cxn>
              <a:cxn ang="0">
                <a:pos x="0" y="506024"/>
              </a:cxn>
              <a:cxn ang="0">
                <a:pos x="26338" y="486215"/>
              </a:cxn>
              <a:cxn ang="0">
                <a:pos x="65849" y="492819"/>
              </a:cxn>
              <a:cxn ang="0">
                <a:pos x="204130" y="466406"/>
              </a:cxn>
              <a:cxn ang="0">
                <a:pos x="428015" y="426787"/>
              </a:cxn>
              <a:cxn ang="0">
                <a:pos x="520202" y="426787"/>
              </a:cxn>
              <a:cxn ang="0">
                <a:pos x="572881" y="420184"/>
              </a:cxn>
              <a:cxn ang="0">
                <a:pos x="651898" y="387168"/>
              </a:cxn>
              <a:cxn ang="0">
                <a:pos x="704576" y="367358"/>
              </a:cxn>
              <a:cxn ang="0">
                <a:pos x="763840" y="360756"/>
              </a:cxn>
              <a:cxn ang="0">
                <a:pos x="875783" y="347549"/>
              </a:cxn>
              <a:cxn ang="0">
                <a:pos x="1178830" y="308625"/>
              </a:cxn>
              <a:cxn ang="0">
                <a:pos x="1118776" y="321601"/>
              </a:cxn>
              <a:cxn ang="0">
                <a:pos x="1085413" y="328088"/>
              </a:cxn>
              <a:cxn ang="0">
                <a:pos x="1052050" y="315112"/>
              </a:cxn>
              <a:cxn ang="0">
                <a:pos x="1335320" y="222438"/>
              </a:cxn>
              <a:cxn ang="0">
                <a:pos x="1362329" y="235412"/>
              </a:cxn>
              <a:cxn ang="0">
                <a:pos x="1315064" y="235412"/>
              </a:cxn>
              <a:cxn ang="0">
                <a:pos x="1335320" y="222438"/>
              </a:cxn>
              <a:cxn ang="0">
                <a:pos x="573455" y="199616"/>
              </a:cxn>
              <a:cxn ang="0">
                <a:pos x="631120" y="221512"/>
              </a:cxn>
              <a:cxn ang="0">
                <a:pos x="505906" y="227999"/>
              </a:cxn>
              <a:cxn ang="0">
                <a:pos x="459773" y="227999"/>
              </a:cxn>
              <a:cxn ang="0">
                <a:pos x="479544" y="208538"/>
              </a:cxn>
              <a:cxn ang="0">
                <a:pos x="525675" y="202049"/>
              </a:cxn>
              <a:cxn ang="0">
                <a:pos x="573455" y="199616"/>
              </a:cxn>
              <a:cxn ang="0">
                <a:pos x="1369742" y="115119"/>
              </a:cxn>
              <a:cxn ang="0">
                <a:pos x="1415153" y="121792"/>
              </a:cxn>
              <a:cxn ang="0">
                <a:pos x="1382716" y="141810"/>
              </a:cxn>
              <a:cxn ang="0">
                <a:pos x="1363254" y="141810"/>
              </a:cxn>
              <a:cxn ang="0">
                <a:pos x="1369742" y="115119"/>
              </a:cxn>
              <a:cxn ang="0">
                <a:pos x="890552" y="937"/>
              </a:cxn>
              <a:cxn ang="0">
                <a:pos x="926869" y="16862"/>
              </a:cxn>
              <a:cxn ang="0">
                <a:pos x="992900" y="23568"/>
              </a:cxn>
              <a:cxn ang="0">
                <a:pos x="1085345" y="43684"/>
              </a:cxn>
              <a:cxn ang="0">
                <a:pos x="1157979" y="70506"/>
              </a:cxn>
              <a:cxn ang="0">
                <a:pos x="1237216" y="70506"/>
              </a:cxn>
              <a:cxn ang="0">
                <a:pos x="1157979" y="83916"/>
              </a:cxn>
              <a:cxn ang="0">
                <a:pos x="1105154" y="63800"/>
              </a:cxn>
              <a:cxn ang="0">
                <a:pos x="1025917" y="43684"/>
              </a:cxn>
              <a:cxn ang="0">
                <a:pos x="946679" y="36980"/>
              </a:cxn>
              <a:cxn ang="0">
                <a:pos x="874044" y="10158"/>
              </a:cxn>
              <a:cxn ang="0">
                <a:pos x="890552" y="937"/>
              </a:cxn>
            </a:cxnLst>
            <a:pathLst>
              <a:path w="808038" h="465148">
                <a:moveTo>
                  <a:pt x="472836" y="449620"/>
                </a:moveTo>
                <a:lnTo>
                  <a:pt x="473086" y="450141"/>
                </a:lnTo>
                <a:cubicBezTo>
                  <a:pt x="475733" y="455968"/>
                  <a:pt x="478321" y="461382"/>
                  <a:pt x="481144" y="465148"/>
                </a:cubicBezTo>
                <a:cubicBezTo>
                  <a:pt x="473616" y="461382"/>
                  <a:pt x="473616" y="457615"/>
                  <a:pt x="469852" y="450083"/>
                </a:cubicBezTo>
                <a:lnTo>
                  <a:pt x="472836" y="449620"/>
                </a:lnTo>
                <a:close/>
                <a:moveTo>
                  <a:pt x="623888" y="300047"/>
                </a:moveTo>
                <a:lnTo>
                  <a:pt x="590551" y="314335"/>
                </a:lnTo>
                <a:lnTo>
                  <a:pt x="544513" y="322272"/>
                </a:lnTo>
                <a:lnTo>
                  <a:pt x="623888" y="300047"/>
                </a:lnTo>
                <a:close/>
                <a:moveTo>
                  <a:pt x="554931" y="279658"/>
                </a:moveTo>
                <a:cubicBezTo>
                  <a:pt x="562570" y="278617"/>
                  <a:pt x="570442" y="278617"/>
                  <a:pt x="577850" y="280469"/>
                </a:cubicBezTo>
                <a:cubicBezTo>
                  <a:pt x="511175" y="295285"/>
                  <a:pt x="511175" y="295285"/>
                  <a:pt x="511175" y="295285"/>
                </a:cubicBezTo>
                <a:cubicBezTo>
                  <a:pt x="511175" y="295285"/>
                  <a:pt x="532011" y="282784"/>
                  <a:pt x="554931" y="279658"/>
                </a:cubicBezTo>
                <a:close/>
                <a:moveTo>
                  <a:pt x="804863" y="273060"/>
                </a:moveTo>
                <a:cubicBezTo>
                  <a:pt x="748401" y="310725"/>
                  <a:pt x="684410" y="333323"/>
                  <a:pt x="627947" y="370987"/>
                </a:cubicBezTo>
                <a:cubicBezTo>
                  <a:pt x="594069" y="393586"/>
                  <a:pt x="553840" y="428896"/>
                  <a:pt x="512022" y="443550"/>
                </a:cubicBezTo>
                <a:lnTo>
                  <a:pt x="472836" y="449620"/>
                </a:lnTo>
                <a:lnTo>
                  <a:pt x="464676" y="432663"/>
                </a:lnTo>
                <a:cubicBezTo>
                  <a:pt x="458559" y="421834"/>
                  <a:pt x="451031" y="414302"/>
                  <a:pt x="439738" y="419951"/>
                </a:cubicBezTo>
                <a:cubicBezTo>
                  <a:pt x="443502" y="416185"/>
                  <a:pt x="447266" y="416185"/>
                  <a:pt x="454795" y="416185"/>
                </a:cubicBezTo>
                <a:lnTo>
                  <a:pt x="503729" y="401119"/>
                </a:lnTo>
                <a:cubicBezTo>
                  <a:pt x="601598" y="355922"/>
                  <a:pt x="703230" y="310725"/>
                  <a:pt x="804863" y="273060"/>
                </a:cubicBezTo>
                <a:close/>
                <a:moveTo>
                  <a:pt x="500063" y="198447"/>
                </a:moveTo>
                <a:cubicBezTo>
                  <a:pt x="500063" y="198447"/>
                  <a:pt x="477504" y="209758"/>
                  <a:pt x="469984" y="213528"/>
                </a:cubicBezTo>
                <a:cubicBezTo>
                  <a:pt x="469984" y="213528"/>
                  <a:pt x="469984" y="213528"/>
                  <a:pt x="454945" y="217299"/>
                </a:cubicBezTo>
                <a:cubicBezTo>
                  <a:pt x="454945" y="217299"/>
                  <a:pt x="454945" y="217299"/>
                  <a:pt x="436145" y="221069"/>
                </a:cubicBezTo>
                <a:cubicBezTo>
                  <a:pt x="436145" y="221069"/>
                  <a:pt x="436145" y="221069"/>
                  <a:pt x="421106" y="221069"/>
                </a:cubicBezTo>
                <a:cubicBezTo>
                  <a:pt x="421106" y="221069"/>
                  <a:pt x="421106" y="221069"/>
                  <a:pt x="406066" y="224839"/>
                </a:cubicBezTo>
                <a:cubicBezTo>
                  <a:pt x="406066" y="224839"/>
                  <a:pt x="406066" y="224839"/>
                  <a:pt x="379747" y="232380"/>
                </a:cubicBezTo>
                <a:cubicBezTo>
                  <a:pt x="379747" y="232380"/>
                  <a:pt x="379747" y="232380"/>
                  <a:pt x="338388" y="239921"/>
                </a:cubicBezTo>
                <a:cubicBezTo>
                  <a:pt x="338388" y="239921"/>
                  <a:pt x="338388" y="239921"/>
                  <a:pt x="319589" y="243691"/>
                </a:cubicBezTo>
                <a:cubicBezTo>
                  <a:pt x="319589" y="243691"/>
                  <a:pt x="270711" y="251231"/>
                  <a:pt x="259431" y="255002"/>
                </a:cubicBezTo>
                <a:cubicBezTo>
                  <a:pt x="251911" y="258772"/>
                  <a:pt x="244392" y="255002"/>
                  <a:pt x="244392" y="255002"/>
                </a:cubicBezTo>
                <a:cubicBezTo>
                  <a:pt x="244392" y="255002"/>
                  <a:pt x="229352" y="251231"/>
                  <a:pt x="225592" y="255002"/>
                </a:cubicBezTo>
                <a:cubicBezTo>
                  <a:pt x="221832" y="255002"/>
                  <a:pt x="214313" y="255002"/>
                  <a:pt x="206793" y="258772"/>
                </a:cubicBezTo>
                <a:cubicBezTo>
                  <a:pt x="199273" y="258772"/>
                  <a:pt x="187993" y="258772"/>
                  <a:pt x="180474" y="262542"/>
                </a:cubicBezTo>
                <a:cubicBezTo>
                  <a:pt x="169194" y="266313"/>
                  <a:pt x="146635" y="266313"/>
                  <a:pt x="146635" y="266313"/>
                </a:cubicBezTo>
                <a:cubicBezTo>
                  <a:pt x="146635" y="266313"/>
                  <a:pt x="146635" y="266313"/>
                  <a:pt x="120316" y="270083"/>
                </a:cubicBezTo>
                <a:cubicBezTo>
                  <a:pt x="120316" y="270083"/>
                  <a:pt x="45118" y="285165"/>
                  <a:pt x="41358" y="285165"/>
                </a:cubicBezTo>
                <a:cubicBezTo>
                  <a:pt x="33839" y="288935"/>
                  <a:pt x="26319" y="288935"/>
                  <a:pt x="26319" y="288935"/>
                </a:cubicBezTo>
                <a:cubicBezTo>
                  <a:pt x="26319" y="288935"/>
                  <a:pt x="18799" y="288935"/>
                  <a:pt x="11279" y="288935"/>
                </a:cubicBezTo>
                <a:cubicBezTo>
                  <a:pt x="11279" y="288935"/>
                  <a:pt x="11279" y="288935"/>
                  <a:pt x="0" y="288935"/>
                </a:cubicBezTo>
                <a:cubicBezTo>
                  <a:pt x="0" y="288935"/>
                  <a:pt x="0" y="288935"/>
                  <a:pt x="15039" y="277624"/>
                </a:cubicBezTo>
                <a:cubicBezTo>
                  <a:pt x="18799" y="270083"/>
                  <a:pt x="37599" y="281395"/>
                  <a:pt x="37599" y="281395"/>
                </a:cubicBezTo>
                <a:cubicBezTo>
                  <a:pt x="37599" y="281395"/>
                  <a:pt x="37599" y="281395"/>
                  <a:pt x="116556" y="266313"/>
                </a:cubicBezTo>
                <a:cubicBezTo>
                  <a:pt x="116556" y="266313"/>
                  <a:pt x="116556" y="266313"/>
                  <a:pt x="244392" y="243691"/>
                </a:cubicBezTo>
                <a:cubicBezTo>
                  <a:pt x="244392" y="243691"/>
                  <a:pt x="244392" y="243691"/>
                  <a:pt x="297030" y="243691"/>
                </a:cubicBezTo>
                <a:cubicBezTo>
                  <a:pt x="297030" y="243691"/>
                  <a:pt x="297030" y="243691"/>
                  <a:pt x="327109" y="239921"/>
                </a:cubicBezTo>
                <a:cubicBezTo>
                  <a:pt x="327109" y="239921"/>
                  <a:pt x="327109" y="239921"/>
                  <a:pt x="372227" y="221069"/>
                </a:cubicBezTo>
                <a:cubicBezTo>
                  <a:pt x="372227" y="221069"/>
                  <a:pt x="372227" y="221069"/>
                  <a:pt x="402306" y="209758"/>
                </a:cubicBezTo>
                <a:cubicBezTo>
                  <a:pt x="402306" y="209758"/>
                  <a:pt x="402306" y="209758"/>
                  <a:pt x="436145" y="205988"/>
                </a:cubicBezTo>
                <a:cubicBezTo>
                  <a:pt x="436145" y="205988"/>
                  <a:pt x="436145" y="205988"/>
                  <a:pt x="500063" y="198447"/>
                </a:cubicBezTo>
                <a:close/>
                <a:moveTo>
                  <a:pt x="673100" y="176222"/>
                </a:moveTo>
                <a:cubicBezTo>
                  <a:pt x="673100" y="176222"/>
                  <a:pt x="673100" y="176222"/>
                  <a:pt x="638810" y="183631"/>
                </a:cubicBezTo>
                <a:cubicBezTo>
                  <a:pt x="638810" y="183631"/>
                  <a:pt x="638810" y="183631"/>
                  <a:pt x="619760" y="187335"/>
                </a:cubicBezTo>
                <a:cubicBezTo>
                  <a:pt x="619760" y="187335"/>
                  <a:pt x="596900" y="187335"/>
                  <a:pt x="600710" y="179926"/>
                </a:cubicBezTo>
                <a:lnTo>
                  <a:pt x="673100" y="176222"/>
                </a:lnTo>
                <a:close/>
                <a:moveTo>
                  <a:pt x="762454" y="127010"/>
                </a:moveTo>
                <a:cubicBezTo>
                  <a:pt x="770165" y="127010"/>
                  <a:pt x="777876" y="134418"/>
                  <a:pt x="777876" y="134418"/>
                </a:cubicBezTo>
                <a:cubicBezTo>
                  <a:pt x="777876" y="134418"/>
                  <a:pt x="754744" y="149235"/>
                  <a:pt x="750888" y="134418"/>
                </a:cubicBezTo>
                <a:cubicBezTo>
                  <a:pt x="762454" y="127010"/>
                  <a:pt x="762454" y="127010"/>
                  <a:pt x="762454" y="127010"/>
                </a:cubicBezTo>
                <a:close/>
                <a:moveTo>
                  <a:pt x="327437" y="113979"/>
                </a:moveTo>
                <a:cubicBezTo>
                  <a:pt x="341548" y="114442"/>
                  <a:pt x="356600" y="117220"/>
                  <a:pt x="360363" y="126481"/>
                </a:cubicBezTo>
                <a:cubicBezTo>
                  <a:pt x="288867" y="130185"/>
                  <a:pt x="288867" y="130185"/>
                  <a:pt x="288867" y="130185"/>
                </a:cubicBezTo>
                <a:cubicBezTo>
                  <a:pt x="288867" y="130185"/>
                  <a:pt x="270052" y="141298"/>
                  <a:pt x="262526" y="130185"/>
                </a:cubicBezTo>
                <a:cubicBezTo>
                  <a:pt x="262526" y="130185"/>
                  <a:pt x="258763" y="115368"/>
                  <a:pt x="273815" y="119073"/>
                </a:cubicBezTo>
                <a:cubicBezTo>
                  <a:pt x="300155" y="115368"/>
                  <a:pt x="300155" y="115368"/>
                  <a:pt x="300155" y="115368"/>
                </a:cubicBezTo>
                <a:cubicBezTo>
                  <a:pt x="300155" y="115368"/>
                  <a:pt x="313326" y="113516"/>
                  <a:pt x="327437" y="113979"/>
                </a:cubicBezTo>
                <a:close/>
                <a:moveTo>
                  <a:pt x="782109" y="65732"/>
                </a:moveTo>
                <a:cubicBezTo>
                  <a:pt x="785813" y="61922"/>
                  <a:pt x="808038" y="69542"/>
                  <a:pt x="808038" y="69542"/>
                </a:cubicBezTo>
                <a:lnTo>
                  <a:pt x="789517" y="80972"/>
                </a:lnTo>
                <a:cubicBezTo>
                  <a:pt x="789517" y="80972"/>
                  <a:pt x="789517" y="80972"/>
                  <a:pt x="778404" y="80972"/>
                </a:cubicBezTo>
                <a:cubicBezTo>
                  <a:pt x="778404" y="80972"/>
                  <a:pt x="774700" y="69542"/>
                  <a:pt x="782109" y="65732"/>
                </a:cubicBezTo>
                <a:close/>
                <a:moveTo>
                  <a:pt x="508496" y="535"/>
                </a:moveTo>
                <a:cubicBezTo>
                  <a:pt x="514152" y="-901"/>
                  <a:pt x="521692" y="57"/>
                  <a:pt x="529233" y="9628"/>
                </a:cubicBezTo>
                <a:cubicBezTo>
                  <a:pt x="566936" y="13457"/>
                  <a:pt x="566936" y="13457"/>
                  <a:pt x="566936" y="13457"/>
                </a:cubicBezTo>
                <a:cubicBezTo>
                  <a:pt x="619721" y="24943"/>
                  <a:pt x="619721" y="24943"/>
                  <a:pt x="619721" y="24943"/>
                </a:cubicBezTo>
                <a:cubicBezTo>
                  <a:pt x="661194" y="40258"/>
                  <a:pt x="661194" y="40258"/>
                  <a:pt x="661194" y="40258"/>
                </a:cubicBezTo>
                <a:lnTo>
                  <a:pt x="706438" y="40258"/>
                </a:lnTo>
                <a:cubicBezTo>
                  <a:pt x="706438" y="40258"/>
                  <a:pt x="683816" y="55573"/>
                  <a:pt x="661194" y="47915"/>
                </a:cubicBezTo>
                <a:cubicBezTo>
                  <a:pt x="631032" y="36429"/>
                  <a:pt x="631032" y="36429"/>
                  <a:pt x="631032" y="36429"/>
                </a:cubicBezTo>
                <a:cubicBezTo>
                  <a:pt x="585788" y="24943"/>
                  <a:pt x="585788" y="24943"/>
                  <a:pt x="585788" y="24943"/>
                </a:cubicBezTo>
                <a:cubicBezTo>
                  <a:pt x="540544" y="21115"/>
                  <a:pt x="540544" y="21115"/>
                  <a:pt x="540544" y="21115"/>
                </a:cubicBezTo>
                <a:cubicBezTo>
                  <a:pt x="540544" y="21115"/>
                  <a:pt x="495300" y="24943"/>
                  <a:pt x="499070" y="5800"/>
                </a:cubicBezTo>
                <a:cubicBezTo>
                  <a:pt x="499070" y="5800"/>
                  <a:pt x="502841" y="1971"/>
                  <a:pt x="508496" y="535"/>
                </a:cubicBezTo>
                <a:close/>
              </a:path>
            </a:pathLst>
          </a:custGeom>
          <a:solidFill>
            <a:srgbClr val="000000">
              <a:alpha val="100000"/>
            </a:srgbClr>
          </a:solidFill>
          <a:ln w="9525">
            <a:noFill/>
          </a:ln>
        </p:spPr>
        <p:txBody>
          <a:bodyPr/>
          <a:p>
            <a:endParaRPr lang="zh-CN" altLang="en-US"/>
          </a:p>
        </p:txBody>
      </p:sp>
      <p:sp>
        <p:nvSpPr>
          <p:cNvPr id="3080" name="文本框 61"/>
          <p:cNvSpPr/>
          <p:nvPr/>
        </p:nvSpPr>
        <p:spPr>
          <a:xfrm>
            <a:off x="3767455" y="1844675"/>
            <a:ext cx="762000" cy="746125"/>
          </a:xfrm>
          <a:custGeom>
            <a:avLst/>
            <a:gdLst/>
            <a:ahLst/>
            <a:cxnLst/>
            <a:pathLst>
              <a:path w="761840" h="746112">
                <a:moveTo>
                  <a:pt x="86767" y="507504"/>
                </a:moveTo>
                <a:lnTo>
                  <a:pt x="86767" y="622101"/>
                </a:lnTo>
                <a:lnTo>
                  <a:pt x="180901" y="622101"/>
                </a:lnTo>
                <a:lnTo>
                  <a:pt x="180901" y="507504"/>
                </a:lnTo>
                <a:lnTo>
                  <a:pt x="86767" y="507504"/>
                </a:lnTo>
                <a:close/>
                <a:moveTo>
                  <a:pt x="44202" y="454298"/>
                </a:moveTo>
                <a:lnTo>
                  <a:pt x="85948" y="484584"/>
                </a:lnTo>
                <a:lnTo>
                  <a:pt x="166167" y="484584"/>
                </a:lnTo>
                <a:lnTo>
                  <a:pt x="177626" y="469032"/>
                </a:lnTo>
                <a:cubicBezTo>
                  <a:pt x="183083" y="461392"/>
                  <a:pt x="186903" y="457435"/>
                  <a:pt x="189086" y="457163"/>
                </a:cubicBezTo>
                <a:cubicBezTo>
                  <a:pt x="191269" y="456890"/>
                  <a:pt x="195907" y="458936"/>
                  <a:pt x="203002" y="463302"/>
                </a:cubicBezTo>
                <a:lnTo>
                  <a:pt x="224284" y="478854"/>
                </a:lnTo>
                <a:cubicBezTo>
                  <a:pt x="232470" y="485403"/>
                  <a:pt x="236289" y="489768"/>
                  <a:pt x="235744" y="491951"/>
                </a:cubicBezTo>
                <a:cubicBezTo>
                  <a:pt x="235198" y="494134"/>
                  <a:pt x="233015" y="496590"/>
                  <a:pt x="229195" y="499318"/>
                </a:cubicBezTo>
                <a:lnTo>
                  <a:pt x="209550" y="514052"/>
                </a:lnTo>
                <a:lnTo>
                  <a:pt x="209550" y="601638"/>
                </a:lnTo>
                <a:lnTo>
                  <a:pt x="213643" y="657299"/>
                </a:lnTo>
                <a:cubicBezTo>
                  <a:pt x="203274" y="663302"/>
                  <a:pt x="192360" y="667940"/>
                  <a:pt x="180901" y="671215"/>
                </a:cubicBezTo>
                <a:lnTo>
                  <a:pt x="180901" y="645021"/>
                </a:lnTo>
                <a:lnTo>
                  <a:pt x="85948" y="645021"/>
                </a:lnTo>
                <a:lnTo>
                  <a:pt x="86767" y="666303"/>
                </a:lnTo>
                <a:lnTo>
                  <a:pt x="89222" y="721147"/>
                </a:lnTo>
                <a:cubicBezTo>
                  <a:pt x="77763" y="726058"/>
                  <a:pt x="65757" y="729605"/>
                  <a:pt x="53206" y="731788"/>
                </a:cubicBezTo>
                <a:lnTo>
                  <a:pt x="58117" y="658936"/>
                </a:lnTo>
                <a:lnTo>
                  <a:pt x="58117" y="514052"/>
                </a:lnTo>
                <a:cubicBezTo>
                  <a:pt x="58117" y="496590"/>
                  <a:pt x="51023" y="479127"/>
                  <a:pt x="36835" y="461665"/>
                </a:cubicBezTo>
                <a:lnTo>
                  <a:pt x="44202" y="454298"/>
                </a:lnTo>
                <a:close/>
                <a:moveTo>
                  <a:pt x="509960" y="343793"/>
                </a:moveTo>
                <a:cubicBezTo>
                  <a:pt x="519237" y="353070"/>
                  <a:pt x="529878" y="363984"/>
                  <a:pt x="541883" y="376535"/>
                </a:cubicBezTo>
                <a:cubicBezTo>
                  <a:pt x="553889" y="389086"/>
                  <a:pt x="563029" y="401092"/>
                  <a:pt x="569305" y="412551"/>
                </a:cubicBezTo>
                <a:cubicBezTo>
                  <a:pt x="575580" y="424011"/>
                  <a:pt x="579128" y="435062"/>
                  <a:pt x="579946" y="445703"/>
                </a:cubicBezTo>
                <a:cubicBezTo>
                  <a:pt x="580765" y="456344"/>
                  <a:pt x="579264" y="464120"/>
                  <a:pt x="575444" y="469032"/>
                </a:cubicBezTo>
                <a:cubicBezTo>
                  <a:pt x="571624" y="473943"/>
                  <a:pt x="566713" y="476535"/>
                  <a:pt x="560710" y="476808"/>
                </a:cubicBezTo>
                <a:cubicBezTo>
                  <a:pt x="554707" y="477081"/>
                  <a:pt x="550205" y="475307"/>
                  <a:pt x="547204" y="471487"/>
                </a:cubicBezTo>
                <a:cubicBezTo>
                  <a:pt x="544202" y="467667"/>
                  <a:pt x="542429" y="461938"/>
                  <a:pt x="541883" y="454298"/>
                </a:cubicBezTo>
                <a:lnTo>
                  <a:pt x="540246" y="433015"/>
                </a:lnTo>
                <a:cubicBezTo>
                  <a:pt x="539155" y="427558"/>
                  <a:pt x="536972" y="419646"/>
                  <a:pt x="533698" y="409277"/>
                </a:cubicBezTo>
                <a:cubicBezTo>
                  <a:pt x="530424" y="398909"/>
                  <a:pt x="527968" y="392224"/>
                  <a:pt x="526331" y="389223"/>
                </a:cubicBezTo>
                <a:cubicBezTo>
                  <a:pt x="524694" y="386221"/>
                  <a:pt x="520055" y="378445"/>
                  <a:pt x="512415" y="365894"/>
                </a:cubicBezTo>
                <a:lnTo>
                  <a:pt x="502593" y="351160"/>
                </a:lnTo>
                <a:lnTo>
                  <a:pt x="509960" y="343793"/>
                </a:lnTo>
                <a:close/>
                <a:moveTo>
                  <a:pt x="194611" y="341746"/>
                </a:moveTo>
                <a:cubicBezTo>
                  <a:pt x="196658" y="341746"/>
                  <a:pt x="198909" y="342701"/>
                  <a:pt x="201364" y="344611"/>
                </a:cubicBezTo>
                <a:lnTo>
                  <a:pt x="234925" y="376177"/>
                </a:lnTo>
                <a:cubicBezTo>
                  <a:pt x="238199" y="379852"/>
                  <a:pt x="239427" y="382740"/>
                  <a:pt x="238609" y="384842"/>
                </a:cubicBezTo>
                <a:cubicBezTo>
                  <a:pt x="237790" y="386944"/>
                  <a:pt x="235471" y="387995"/>
                  <a:pt x="231651" y="387995"/>
                </a:cubicBezTo>
                <a:lnTo>
                  <a:pt x="112142" y="387995"/>
                </a:lnTo>
                <a:lnTo>
                  <a:pt x="103138" y="387995"/>
                </a:lnTo>
                <a:cubicBezTo>
                  <a:pt x="86767" y="387995"/>
                  <a:pt x="73124" y="392360"/>
                  <a:pt x="62210" y="401092"/>
                </a:cubicBezTo>
                <a:lnTo>
                  <a:pt x="27012" y="366712"/>
                </a:lnTo>
                <a:lnTo>
                  <a:pt x="170259" y="366712"/>
                </a:lnTo>
                <a:lnTo>
                  <a:pt x="189086" y="344611"/>
                </a:lnTo>
                <a:cubicBezTo>
                  <a:pt x="190723" y="342701"/>
                  <a:pt x="192565" y="341746"/>
                  <a:pt x="194611" y="341746"/>
                </a:cubicBezTo>
                <a:close/>
                <a:moveTo>
                  <a:pt x="318418" y="336426"/>
                </a:moveTo>
                <a:lnTo>
                  <a:pt x="318418" y="416644"/>
                </a:lnTo>
                <a:lnTo>
                  <a:pt x="446112" y="416644"/>
                </a:lnTo>
                <a:lnTo>
                  <a:pt x="446112" y="336426"/>
                </a:lnTo>
                <a:lnTo>
                  <a:pt x="318418" y="336426"/>
                </a:lnTo>
                <a:close/>
                <a:moveTo>
                  <a:pt x="318418" y="232469"/>
                </a:moveTo>
                <a:lnTo>
                  <a:pt x="318418" y="313506"/>
                </a:lnTo>
                <a:lnTo>
                  <a:pt x="446112" y="313506"/>
                </a:lnTo>
                <a:lnTo>
                  <a:pt x="446112" y="232469"/>
                </a:lnTo>
                <a:lnTo>
                  <a:pt x="318418" y="232469"/>
                </a:lnTo>
                <a:close/>
                <a:moveTo>
                  <a:pt x="200341" y="228786"/>
                </a:moveTo>
                <a:cubicBezTo>
                  <a:pt x="202115" y="228786"/>
                  <a:pt x="204093" y="229741"/>
                  <a:pt x="206276" y="231651"/>
                </a:cubicBezTo>
                <a:lnTo>
                  <a:pt x="239018" y="263574"/>
                </a:lnTo>
                <a:cubicBezTo>
                  <a:pt x="242292" y="267394"/>
                  <a:pt x="243520" y="270396"/>
                  <a:pt x="242701" y="272579"/>
                </a:cubicBezTo>
                <a:cubicBezTo>
                  <a:pt x="241883" y="274761"/>
                  <a:pt x="239564" y="275853"/>
                  <a:pt x="235744" y="275853"/>
                </a:cubicBezTo>
                <a:lnTo>
                  <a:pt x="112961" y="275853"/>
                </a:lnTo>
                <a:lnTo>
                  <a:pt x="105594" y="275853"/>
                </a:lnTo>
                <a:cubicBezTo>
                  <a:pt x="89222" y="275853"/>
                  <a:pt x="75580" y="280218"/>
                  <a:pt x="64666" y="288950"/>
                </a:cubicBezTo>
                <a:lnTo>
                  <a:pt x="30287" y="254570"/>
                </a:lnTo>
                <a:lnTo>
                  <a:pt x="176808" y="254570"/>
                </a:lnTo>
                <a:lnTo>
                  <a:pt x="195635" y="231651"/>
                </a:lnTo>
                <a:cubicBezTo>
                  <a:pt x="196999" y="229741"/>
                  <a:pt x="198568" y="228786"/>
                  <a:pt x="200341" y="228786"/>
                </a:cubicBezTo>
                <a:close/>
                <a:moveTo>
                  <a:pt x="318418" y="135880"/>
                </a:moveTo>
                <a:lnTo>
                  <a:pt x="318418" y="211187"/>
                </a:lnTo>
                <a:lnTo>
                  <a:pt x="446112" y="211187"/>
                </a:lnTo>
                <a:lnTo>
                  <a:pt x="446112" y="135880"/>
                </a:lnTo>
                <a:lnTo>
                  <a:pt x="318418" y="135880"/>
                </a:lnTo>
                <a:close/>
                <a:moveTo>
                  <a:pt x="211392" y="117667"/>
                </a:moveTo>
                <a:cubicBezTo>
                  <a:pt x="214257" y="117258"/>
                  <a:pt x="217190" y="118417"/>
                  <a:pt x="220191" y="121146"/>
                </a:cubicBezTo>
                <a:lnTo>
                  <a:pt x="253752" y="155167"/>
                </a:lnTo>
                <a:cubicBezTo>
                  <a:pt x="257026" y="158842"/>
                  <a:pt x="258254" y="161730"/>
                  <a:pt x="257435" y="163832"/>
                </a:cubicBezTo>
                <a:cubicBezTo>
                  <a:pt x="256617" y="165934"/>
                  <a:pt x="254298" y="166985"/>
                  <a:pt x="250478" y="166985"/>
                </a:cubicBezTo>
                <a:lnTo>
                  <a:pt x="225103" y="166985"/>
                </a:lnTo>
                <a:lnTo>
                  <a:pt x="94134" y="166985"/>
                </a:lnTo>
                <a:lnTo>
                  <a:pt x="72033" y="166985"/>
                </a:lnTo>
                <a:cubicBezTo>
                  <a:pt x="56753" y="166985"/>
                  <a:pt x="43111" y="171078"/>
                  <a:pt x="31105" y="179263"/>
                </a:cubicBezTo>
                <a:lnTo>
                  <a:pt x="0" y="145703"/>
                </a:lnTo>
                <a:lnTo>
                  <a:pt x="184993" y="145703"/>
                </a:lnTo>
                <a:lnTo>
                  <a:pt x="203002" y="123602"/>
                </a:lnTo>
                <a:cubicBezTo>
                  <a:pt x="205730" y="120055"/>
                  <a:pt x="208527" y="118076"/>
                  <a:pt x="211392" y="117667"/>
                </a:cubicBezTo>
                <a:close/>
                <a:moveTo>
                  <a:pt x="79400" y="22919"/>
                </a:moveTo>
                <a:cubicBezTo>
                  <a:pt x="87040" y="27285"/>
                  <a:pt x="93315" y="30832"/>
                  <a:pt x="98227" y="33561"/>
                </a:cubicBezTo>
                <a:cubicBezTo>
                  <a:pt x="103138" y="36289"/>
                  <a:pt x="115825" y="44202"/>
                  <a:pt x="136289" y="57299"/>
                </a:cubicBezTo>
                <a:cubicBezTo>
                  <a:pt x="156753" y="70395"/>
                  <a:pt x="167258" y="83765"/>
                  <a:pt x="167804" y="97408"/>
                </a:cubicBezTo>
                <a:cubicBezTo>
                  <a:pt x="168349" y="111050"/>
                  <a:pt x="167122" y="120191"/>
                  <a:pt x="164120" y="124829"/>
                </a:cubicBezTo>
                <a:cubicBezTo>
                  <a:pt x="161119" y="129468"/>
                  <a:pt x="157162" y="132333"/>
                  <a:pt x="152251" y="133424"/>
                </a:cubicBezTo>
                <a:cubicBezTo>
                  <a:pt x="147340" y="134516"/>
                  <a:pt x="143247" y="133697"/>
                  <a:pt x="139973" y="130969"/>
                </a:cubicBezTo>
                <a:cubicBezTo>
                  <a:pt x="136699" y="128240"/>
                  <a:pt x="134516" y="125375"/>
                  <a:pt x="133424" y="122374"/>
                </a:cubicBezTo>
                <a:cubicBezTo>
                  <a:pt x="132333" y="119372"/>
                  <a:pt x="130287" y="111733"/>
                  <a:pt x="127285" y="99454"/>
                </a:cubicBezTo>
                <a:cubicBezTo>
                  <a:pt x="124284" y="87176"/>
                  <a:pt x="118281" y="75716"/>
                  <a:pt x="109277" y="65075"/>
                </a:cubicBezTo>
                <a:cubicBezTo>
                  <a:pt x="100273" y="54434"/>
                  <a:pt x="88404" y="43656"/>
                  <a:pt x="73670" y="32742"/>
                </a:cubicBezTo>
                <a:lnTo>
                  <a:pt x="79400" y="22919"/>
                </a:lnTo>
                <a:close/>
                <a:moveTo>
                  <a:pt x="616372" y="11460"/>
                </a:moveTo>
                <a:lnTo>
                  <a:pt x="679400" y="37653"/>
                </a:lnTo>
                <a:cubicBezTo>
                  <a:pt x="683766" y="39836"/>
                  <a:pt x="686085" y="42292"/>
                  <a:pt x="686358" y="45020"/>
                </a:cubicBezTo>
                <a:cubicBezTo>
                  <a:pt x="686631" y="47749"/>
                  <a:pt x="682947" y="51023"/>
                  <a:pt x="675308" y="54843"/>
                </a:cubicBezTo>
                <a:lnTo>
                  <a:pt x="661392" y="62210"/>
                </a:lnTo>
                <a:lnTo>
                  <a:pt x="661392" y="249659"/>
                </a:lnTo>
                <a:lnTo>
                  <a:pt x="685949" y="249659"/>
                </a:lnTo>
                <a:lnTo>
                  <a:pt x="707231" y="225921"/>
                </a:lnTo>
                <a:cubicBezTo>
                  <a:pt x="709960" y="223192"/>
                  <a:pt x="712279" y="221692"/>
                  <a:pt x="714189" y="221419"/>
                </a:cubicBezTo>
                <a:cubicBezTo>
                  <a:pt x="716099" y="221146"/>
                  <a:pt x="719782" y="223465"/>
                  <a:pt x="725240" y="228377"/>
                </a:cubicBezTo>
                <a:lnTo>
                  <a:pt x="755526" y="257538"/>
                </a:lnTo>
                <a:cubicBezTo>
                  <a:pt x="760437" y="262799"/>
                  <a:pt x="762484" y="266348"/>
                  <a:pt x="761665" y="268185"/>
                </a:cubicBezTo>
                <a:cubicBezTo>
                  <a:pt x="760847" y="270023"/>
                  <a:pt x="758800" y="270941"/>
                  <a:pt x="755526" y="270941"/>
                </a:cubicBezTo>
                <a:lnTo>
                  <a:pt x="661392" y="270941"/>
                </a:lnTo>
                <a:lnTo>
                  <a:pt x="661392" y="691679"/>
                </a:lnTo>
                <a:cubicBezTo>
                  <a:pt x="661392" y="703684"/>
                  <a:pt x="659536" y="712825"/>
                  <a:pt x="655822" y="719100"/>
                </a:cubicBezTo>
                <a:cubicBezTo>
                  <a:pt x="652109" y="725376"/>
                  <a:pt x="645151" y="731378"/>
                  <a:pt x="634949" y="737108"/>
                </a:cubicBezTo>
                <a:cubicBezTo>
                  <a:pt x="624747" y="742838"/>
                  <a:pt x="613643" y="745703"/>
                  <a:pt x="601638" y="745703"/>
                </a:cubicBezTo>
                <a:cubicBezTo>
                  <a:pt x="598364" y="746249"/>
                  <a:pt x="596454" y="746249"/>
                  <a:pt x="595908" y="745703"/>
                </a:cubicBezTo>
                <a:cubicBezTo>
                  <a:pt x="595362" y="745157"/>
                  <a:pt x="594407" y="741610"/>
                  <a:pt x="593043" y="735062"/>
                </a:cubicBezTo>
                <a:cubicBezTo>
                  <a:pt x="591679" y="728514"/>
                  <a:pt x="587450" y="723875"/>
                  <a:pt x="580355" y="721147"/>
                </a:cubicBezTo>
                <a:cubicBezTo>
                  <a:pt x="573261" y="718418"/>
                  <a:pt x="554434" y="712688"/>
                  <a:pt x="523875" y="703957"/>
                </a:cubicBezTo>
                <a:lnTo>
                  <a:pt x="525512" y="692497"/>
                </a:lnTo>
                <a:cubicBezTo>
                  <a:pt x="529878" y="693588"/>
                  <a:pt x="542565" y="696044"/>
                  <a:pt x="563575" y="699864"/>
                </a:cubicBezTo>
                <a:cubicBezTo>
                  <a:pt x="584585" y="703684"/>
                  <a:pt x="600273" y="705048"/>
                  <a:pt x="610642" y="703957"/>
                </a:cubicBezTo>
                <a:cubicBezTo>
                  <a:pt x="619373" y="703411"/>
                  <a:pt x="625239" y="701365"/>
                  <a:pt x="628241" y="697818"/>
                </a:cubicBezTo>
                <a:cubicBezTo>
                  <a:pt x="631242" y="694271"/>
                  <a:pt x="632743" y="688131"/>
                  <a:pt x="632743" y="679400"/>
                </a:cubicBezTo>
                <a:lnTo>
                  <a:pt x="632743" y="270941"/>
                </a:lnTo>
                <a:lnTo>
                  <a:pt x="554980" y="270941"/>
                </a:lnTo>
                <a:cubicBezTo>
                  <a:pt x="541883" y="270941"/>
                  <a:pt x="528514" y="275580"/>
                  <a:pt x="514871" y="284857"/>
                </a:cubicBezTo>
                <a:lnTo>
                  <a:pt x="478855" y="249659"/>
                </a:lnTo>
                <a:lnTo>
                  <a:pt x="632743" y="249659"/>
                </a:lnTo>
                <a:lnTo>
                  <a:pt x="632743" y="70395"/>
                </a:lnTo>
                <a:cubicBezTo>
                  <a:pt x="632743" y="58390"/>
                  <a:pt x="631515" y="49522"/>
                  <a:pt x="629059" y="43792"/>
                </a:cubicBezTo>
                <a:cubicBezTo>
                  <a:pt x="626604" y="38063"/>
                  <a:pt x="620192" y="31105"/>
                  <a:pt x="609823" y="22919"/>
                </a:cubicBezTo>
                <a:lnTo>
                  <a:pt x="616372" y="11460"/>
                </a:lnTo>
                <a:close/>
                <a:moveTo>
                  <a:pt x="373709" y="0"/>
                </a:moveTo>
                <a:lnTo>
                  <a:pt x="425047" y="31923"/>
                </a:lnTo>
                <a:cubicBezTo>
                  <a:pt x="430479" y="35743"/>
                  <a:pt x="432924" y="39018"/>
                  <a:pt x="432382" y="41746"/>
                </a:cubicBezTo>
                <a:cubicBezTo>
                  <a:pt x="431841" y="44475"/>
                  <a:pt x="429669" y="45839"/>
                  <a:pt x="425866" y="45839"/>
                </a:cubicBezTo>
                <a:lnTo>
                  <a:pt x="405492" y="48295"/>
                </a:lnTo>
                <a:cubicBezTo>
                  <a:pt x="394083" y="61937"/>
                  <a:pt x="374796" y="83492"/>
                  <a:pt x="347630" y="112960"/>
                </a:cubicBezTo>
                <a:lnTo>
                  <a:pt x="432389" y="112960"/>
                </a:lnTo>
                <a:lnTo>
                  <a:pt x="445422" y="94134"/>
                </a:lnTo>
                <a:cubicBezTo>
                  <a:pt x="450316" y="87039"/>
                  <a:pt x="457380" y="86494"/>
                  <a:pt x="466615" y="92496"/>
                </a:cubicBezTo>
                <a:lnTo>
                  <a:pt x="490314" y="108868"/>
                </a:lnTo>
                <a:cubicBezTo>
                  <a:pt x="496317" y="113233"/>
                  <a:pt x="499182" y="116507"/>
                  <a:pt x="498909" y="118690"/>
                </a:cubicBezTo>
                <a:cubicBezTo>
                  <a:pt x="498636" y="120873"/>
                  <a:pt x="495771" y="124420"/>
                  <a:pt x="490314" y="129331"/>
                </a:cubicBezTo>
                <a:lnTo>
                  <a:pt x="474762" y="142428"/>
                </a:lnTo>
                <a:lnTo>
                  <a:pt x="474762" y="685949"/>
                </a:lnTo>
                <a:cubicBezTo>
                  <a:pt x="474762" y="697954"/>
                  <a:pt x="472905" y="707095"/>
                  <a:pt x="469192" y="713370"/>
                </a:cubicBezTo>
                <a:cubicBezTo>
                  <a:pt x="465478" y="719646"/>
                  <a:pt x="458521" y="725649"/>
                  <a:pt x="448319" y="731378"/>
                </a:cubicBezTo>
                <a:cubicBezTo>
                  <a:pt x="438116" y="737108"/>
                  <a:pt x="427013" y="739973"/>
                  <a:pt x="415007" y="739973"/>
                </a:cubicBezTo>
                <a:cubicBezTo>
                  <a:pt x="411733" y="740519"/>
                  <a:pt x="409823" y="740519"/>
                  <a:pt x="409277" y="739973"/>
                </a:cubicBezTo>
                <a:cubicBezTo>
                  <a:pt x="408732" y="739428"/>
                  <a:pt x="407777" y="735880"/>
                  <a:pt x="406412" y="729332"/>
                </a:cubicBezTo>
                <a:cubicBezTo>
                  <a:pt x="405048" y="722784"/>
                  <a:pt x="400819" y="718145"/>
                  <a:pt x="393725" y="715417"/>
                </a:cubicBezTo>
                <a:cubicBezTo>
                  <a:pt x="386631" y="712688"/>
                  <a:pt x="367804" y="706958"/>
                  <a:pt x="337245" y="698227"/>
                </a:cubicBezTo>
                <a:lnTo>
                  <a:pt x="338882" y="686767"/>
                </a:lnTo>
                <a:cubicBezTo>
                  <a:pt x="381446" y="695498"/>
                  <a:pt x="409823" y="699318"/>
                  <a:pt x="424011" y="698227"/>
                </a:cubicBezTo>
                <a:cubicBezTo>
                  <a:pt x="432743" y="697681"/>
                  <a:pt x="438609" y="695635"/>
                  <a:pt x="441610" y="692088"/>
                </a:cubicBezTo>
                <a:cubicBezTo>
                  <a:pt x="444612" y="688541"/>
                  <a:pt x="446112" y="682402"/>
                  <a:pt x="446112" y="673670"/>
                </a:cubicBezTo>
                <a:lnTo>
                  <a:pt x="446112" y="451842"/>
                </a:lnTo>
                <a:cubicBezTo>
                  <a:pt x="407367" y="508049"/>
                  <a:pt x="374352" y="550751"/>
                  <a:pt x="347067" y="579946"/>
                </a:cubicBezTo>
                <a:cubicBezTo>
                  <a:pt x="319782" y="609141"/>
                  <a:pt x="298363" y="630014"/>
                  <a:pt x="282811" y="642565"/>
                </a:cubicBezTo>
                <a:cubicBezTo>
                  <a:pt x="267258" y="655116"/>
                  <a:pt x="240655" y="674762"/>
                  <a:pt x="203002" y="701501"/>
                </a:cubicBezTo>
                <a:lnTo>
                  <a:pt x="197272" y="694134"/>
                </a:lnTo>
                <a:cubicBezTo>
                  <a:pt x="227285" y="667395"/>
                  <a:pt x="251160" y="645567"/>
                  <a:pt x="268895" y="628650"/>
                </a:cubicBezTo>
                <a:cubicBezTo>
                  <a:pt x="286631" y="611733"/>
                  <a:pt x="307640" y="588268"/>
                  <a:pt x="331924" y="558254"/>
                </a:cubicBezTo>
                <a:cubicBezTo>
                  <a:pt x="356208" y="528240"/>
                  <a:pt x="384994" y="488131"/>
                  <a:pt x="418281" y="437927"/>
                </a:cubicBezTo>
                <a:lnTo>
                  <a:pt x="290587" y="437927"/>
                </a:lnTo>
                <a:cubicBezTo>
                  <a:pt x="276944" y="437927"/>
                  <a:pt x="264666" y="442565"/>
                  <a:pt x="253752" y="451842"/>
                </a:cubicBezTo>
                <a:lnTo>
                  <a:pt x="217736" y="416644"/>
                </a:lnTo>
                <a:lnTo>
                  <a:pt x="289768" y="416644"/>
                </a:lnTo>
                <a:lnTo>
                  <a:pt x="289768" y="148248"/>
                </a:lnTo>
                <a:cubicBezTo>
                  <a:pt x="289768" y="128551"/>
                  <a:pt x="284584" y="110240"/>
                  <a:pt x="274216" y="93315"/>
                </a:cubicBezTo>
                <a:lnTo>
                  <a:pt x="283220" y="86767"/>
                </a:lnTo>
                <a:lnTo>
                  <a:pt x="317471" y="112960"/>
                </a:lnTo>
                <a:lnTo>
                  <a:pt x="329698" y="112960"/>
                </a:lnTo>
                <a:cubicBezTo>
                  <a:pt x="352516" y="76944"/>
                  <a:pt x="365826" y="54843"/>
                  <a:pt x="369629" y="46657"/>
                </a:cubicBezTo>
                <a:cubicBezTo>
                  <a:pt x="373431" y="38472"/>
                  <a:pt x="374791" y="31378"/>
                  <a:pt x="373709" y="25375"/>
                </a:cubicBezTo>
                <a:cubicBezTo>
                  <a:pt x="372626" y="19372"/>
                  <a:pt x="369910" y="13642"/>
                  <a:pt x="365561" y="8185"/>
                </a:cubicBezTo>
                <a:lnTo>
                  <a:pt x="373709" y="0"/>
                </a:lnTo>
                <a:close/>
              </a:path>
            </a:pathLst>
          </a:custGeom>
          <a:solidFill>
            <a:srgbClr val="FFFFFF">
              <a:alpha val="100000"/>
            </a:srgbClr>
          </a:solidFill>
          <a:ln w="9525">
            <a:noFill/>
          </a:ln>
        </p:spPr>
        <p:txBody>
          <a:bodyPr/>
          <a:p>
            <a:endParaRPr lang="zh-CN" altLang="en-US"/>
          </a:p>
        </p:txBody>
      </p:sp>
      <p:sp>
        <p:nvSpPr>
          <p:cNvPr id="3081" name="文本框 73"/>
          <p:cNvSpPr/>
          <p:nvPr/>
        </p:nvSpPr>
        <p:spPr>
          <a:xfrm>
            <a:off x="4435475" y="2339975"/>
            <a:ext cx="1241425" cy="1216025"/>
          </a:xfrm>
          <a:custGeom>
            <a:avLst/>
            <a:gdLst/>
            <a:ahLst/>
            <a:cxnLst/>
            <a:pathLst>
              <a:path w="761840" h="746112">
                <a:moveTo>
                  <a:pt x="86767" y="507504"/>
                </a:moveTo>
                <a:lnTo>
                  <a:pt x="86767" y="622101"/>
                </a:lnTo>
                <a:lnTo>
                  <a:pt x="180901" y="622101"/>
                </a:lnTo>
                <a:lnTo>
                  <a:pt x="180901" y="507504"/>
                </a:lnTo>
                <a:lnTo>
                  <a:pt x="86767" y="507504"/>
                </a:lnTo>
                <a:close/>
                <a:moveTo>
                  <a:pt x="44202" y="454298"/>
                </a:moveTo>
                <a:lnTo>
                  <a:pt x="85948" y="484584"/>
                </a:lnTo>
                <a:lnTo>
                  <a:pt x="166167" y="484584"/>
                </a:lnTo>
                <a:lnTo>
                  <a:pt x="177626" y="469032"/>
                </a:lnTo>
                <a:cubicBezTo>
                  <a:pt x="183083" y="461392"/>
                  <a:pt x="186903" y="457435"/>
                  <a:pt x="189086" y="457163"/>
                </a:cubicBezTo>
                <a:cubicBezTo>
                  <a:pt x="191269" y="456890"/>
                  <a:pt x="195907" y="458936"/>
                  <a:pt x="203002" y="463302"/>
                </a:cubicBezTo>
                <a:lnTo>
                  <a:pt x="224284" y="478854"/>
                </a:lnTo>
                <a:cubicBezTo>
                  <a:pt x="232470" y="485403"/>
                  <a:pt x="236289" y="489768"/>
                  <a:pt x="235744" y="491951"/>
                </a:cubicBezTo>
                <a:cubicBezTo>
                  <a:pt x="235198" y="494134"/>
                  <a:pt x="233015" y="496590"/>
                  <a:pt x="229195" y="499318"/>
                </a:cubicBezTo>
                <a:lnTo>
                  <a:pt x="209550" y="514052"/>
                </a:lnTo>
                <a:lnTo>
                  <a:pt x="209550" y="601638"/>
                </a:lnTo>
                <a:lnTo>
                  <a:pt x="213643" y="657299"/>
                </a:lnTo>
                <a:cubicBezTo>
                  <a:pt x="203274" y="663302"/>
                  <a:pt x="192360" y="667940"/>
                  <a:pt x="180901" y="671215"/>
                </a:cubicBezTo>
                <a:lnTo>
                  <a:pt x="180901" y="645021"/>
                </a:lnTo>
                <a:lnTo>
                  <a:pt x="85948" y="645021"/>
                </a:lnTo>
                <a:lnTo>
                  <a:pt x="86767" y="666303"/>
                </a:lnTo>
                <a:lnTo>
                  <a:pt x="89222" y="721147"/>
                </a:lnTo>
                <a:cubicBezTo>
                  <a:pt x="77763" y="726058"/>
                  <a:pt x="65757" y="729605"/>
                  <a:pt x="53206" y="731788"/>
                </a:cubicBezTo>
                <a:lnTo>
                  <a:pt x="58117" y="658936"/>
                </a:lnTo>
                <a:lnTo>
                  <a:pt x="58117" y="514052"/>
                </a:lnTo>
                <a:cubicBezTo>
                  <a:pt x="58117" y="496590"/>
                  <a:pt x="51023" y="479127"/>
                  <a:pt x="36835" y="461665"/>
                </a:cubicBezTo>
                <a:lnTo>
                  <a:pt x="44202" y="454298"/>
                </a:lnTo>
                <a:close/>
                <a:moveTo>
                  <a:pt x="509960" y="343793"/>
                </a:moveTo>
                <a:cubicBezTo>
                  <a:pt x="519237" y="353070"/>
                  <a:pt x="529878" y="363984"/>
                  <a:pt x="541883" y="376535"/>
                </a:cubicBezTo>
                <a:cubicBezTo>
                  <a:pt x="553889" y="389086"/>
                  <a:pt x="563029" y="401092"/>
                  <a:pt x="569305" y="412551"/>
                </a:cubicBezTo>
                <a:cubicBezTo>
                  <a:pt x="575580" y="424011"/>
                  <a:pt x="579128" y="435062"/>
                  <a:pt x="579946" y="445703"/>
                </a:cubicBezTo>
                <a:cubicBezTo>
                  <a:pt x="580765" y="456344"/>
                  <a:pt x="579264" y="464120"/>
                  <a:pt x="575444" y="469032"/>
                </a:cubicBezTo>
                <a:cubicBezTo>
                  <a:pt x="571624" y="473943"/>
                  <a:pt x="566713" y="476535"/>
                  <a:pt x="560710" y="476808"/>
                </a:cubicBezTo>
                <a:cubicBezTo>
                  <a:pt x="554707" y="477081"/>
                  <a:pt x="550205" y="475307"/>
                  <a:pt x="547204" y="471487"/>
                </a:cubicBezTo>
                <a:cubicBezTo>
                  <a:pt x="544202" y="467667"/>
                  <a:pt x="542429" y="461938"/>
                  <a:pt x="541883" y="454298"/>
                </a:cubicBezTo>
                <a:lnTo>
                  <a:pt x="540246" y="433015"/>
                </a:lnTo>
                <a:cubicBezTo>
                  <a:pt x="539155" y="427558"/>
                  <a:pt x="536972" y="419646"/>
                  <a:pt x="533698" y="409277"/>
                </a:cubicBezTo>
                <a:cubicBezTo>
                  <a:pt x="530424" y="398909"/>
                  <a:pt x="527968" y="392224"/>
                  <a:pt x="526331" y="389223"/>
                </a:cubicBezTo>
                <a:cubicBezTo>
                  <a:pt x="524694" y="386221"/>
                  <a:pt x="520055" y="378445"/>
                  <a:pt x="512415" y="365894"/>
                </a:cubicBezTo>
                <a:lnTo>
                  <a:pt x="502593" y="351160"/>
                </a:lnTo>
                <a:lnTo>
                  <a:pt x="509960" y="343793"/>
                </a:lnTo>
                <a:close/>
                <a:moveTo>
                  <a:pt x="194611" y="341746"/>
                </a:moveTo>
                <a:cubicBezTo>
                  <a:pt x="196658" y="341746"/>
                  <a:pt x="198909" y="342701"/>
                  <a:pt x="201364" y="344611"/>
                </a:cubicBezTo>
                <a:lnTo>
                  <a:pt x="234925" y="376177"/>
                </a:lnTo>
                <a:cubicBezTo>
                  <a:pt x="238199" y="379852"/>
                  <a:pt x="239427" y="382740"/>
                  <a:pt x="238609" y="384842"/>
                </a:cubicBezTo>
                <a:cubicBezTo>
                  <a:pt x="237790" y="386944"/>
                  <a:pt x="235471" y="387995"/>
                  <a:pt x="231651" y="387995"/>
                </a:cubicBezTo>
                <a:lnTo>
                  <a:pt x="112142" y="387995"/>
                </a:lnTo>
                <a:lnTo>
                  <a:pt x="103138" y="387995"/>
                </a:lnTo>
                <a:cubicBezTo>
                  <a:pt x="86767" y="387995"/>
                  <a:pt x="73124" y="392360"/>
                  <a:pt x="62210" y="401092"/>
                </a:cubicBezTo>
                <a:lnTo>
                  <a:pt x="27012" y="366712"/>
                </a:lnTo>
                <a:lnTo>
                  <a:pt x="170259" y="366712"/>
                </a:lnTo>
                <a:lnTo>
                  <a:pt x="189086" y="344611"/>
                </a:lnTo>
                <a:cubicBezTo>
                  <a:pt x="190723" y="342701"/>
                  <a:pt x="192565" y="341746"/>
                  <a:pt x="194611" y="341746"/>
                </a:cubicBezTo>
                <a:close/>
                <a:moveTo>
                  <a:pt x="318418" y="336426"/>
                </a:moveTo>
                <a:lnTo>
                  <a:pt x="318418" y="416644"/>
                </a:lnTo>
                <a:lnTo>
                  <a:pt x="446112" y="416644"/>
                </a:lnTo>
                <a:lnTo>
                  <a:pt x="446112" y="336426"/>
                </a:lnTo>
                <a:lnTo>
                  <a:pt x="318418" y="336426"/>
                </a:lnTo>
                <a:close/>
                <a:moveTo>
                  <a:pt x="318418" y="232469"/>
                </a:moveTo>
                <a:lnTo>
                  <a:pt x="318418" y="313506"/>
                </a:lnTo>
                <a:lnTo>
                  <a:pt x="446112" y="313506"/>
                </a:lnTo>
                <a:lnTo>
                  <a:pt x="446112" y="232469"/>
                </a:lnTo>
                <a:lnTo>
                  <a:pt x="318418" y="232469"/>
                </a:lnTo>
                <a:close/>
                <a:moveTo>
                  <a:pt x="200341" y="228786"/>
                </a:moveTo>
                <a:cubicBezTo>
                  <a:pt x="202115" y="228786"/>
                  <a:pt x="204093" y="229741"/>
                  <a:pt x="206276" y="231651"/>
                </a:cubicBezTo>
                <a:lnTo>
                  <a:pt x="239018" y="263574"/>
                </a:lnTo>
                <a:cubicBezTo>
                  <a:pt x="242292" y="267394"/>
                  <a:pt x="243520" y="270396"/>
                  <a:pt x="242701" y="272579"/>
                </a:cubicBezTo>
                <a:cubicBezTo>
                  <a:pt x="241883" y="274761"/>
                  <a:pt x="239564" y="275853"/>
                  <a:pt x="235744" y="275853"/>
                </a:cubicBezTo>
                <a:lnTo>
                  <a:pt x="112961" y="275853"/>
                </a:lnTo>
                <a:lnTo>
                  <a:pt x="105594" y="275853"/>
                </a:lnTo>
                <a:cubicBezTo>
                  <a:pt x="89222" y="275853"/>
                  <a:pt x="75580" y="280218"/>
                  <a:pt x="64666" y="288950"/>
                </a:cubicBezTo>
                <a:lnTo>
                  <a:pt x="30287" y="254570"/>
                </a:lnTo>
                <a:lnTo>
                  <a:pt x="176808" y="254570"/>
                </a:lnTo>
                <a:lnTo>
                  <a:pt x="195635" y="231651"/>
                </a:lnTo>
                <a:cubicBezTo>
                  <a:pt x="196999" y="229741"/>
                  <a:pt x="198568" y="228786"/>
                  <a:pt x="200341" y="228786"/>
                </a:cubicBezTo>
                <a:close/>
                <a:moveTo>
                  <a:pt x="318418" y="135880"/>
                </a:moveTo>
                <a:lnTo>
                  <a:pt x="318418" y="211187"/>
                </a:lnTo>
                <a:lnTo>
                  <a:pt x="446112" y="211187"/>
                </a:lnTo>
                <a:lnTo>
                  <a:pt x="446112" y="135880"/>
                </a:lnTo>
                <a:lnTo>
                  <a:pt x="318418" y="135880"/>
                </a:lnTo>
                <a:close/>
                <a:moveTo>
                  <a:pt x="211392" y="117667"/>
                </a:moveTo>
                <a:cubicBezTo>
                  <a:pt x="214257" y="117258"/>
                  <a:pt x="217190" y="118417"/>
                  <a:pt x="220191" y="121146"/>
                </a:cubicBezTo>
                <a:lnTo>
                  <a:pt x="253752" y="155167"/>
                </a:lnTo>
                <a:cubicBezTo>
                  <a:pt x="257026" y="158842"/>
                  <a:pt x="258254" y="161730"/>
                  <a:pt x="257435" y="163832"/>
                </a:cubicBezTo>
                <a:cubicBezTo>
                  <a:pt x="256617" y="165934"/>
                  <a:pt x="254298" y="166985"/>
                  <a:pt x="250478" y="166985"/>
                </a:cubicBezTo>
                <a:lnTo>
                  <a:pt x="225103" y="166985"/>
                </a:lnTo>
                <a:lnTo>
                  <a:pt x="94134" y="166985"/>
                </a:lnTo>
                <a:lnTo>
                  <a:pt x="72033" y="166985"/>
                </a:lnTo>
                <a:cubicBezTo>
                  <a:pt x="56753" y="166985"/>
                  <a:pt x="43111" y="171078"/>
                  <a:pt x="31105" y="179263"/>
                </a:cubicBezTo>
                <a:lnTo>
                  <a:pt x="0" y="145703"/>
                </a:lnTo>
                <a:lnTo>
                  <a:pt x="184993" y="145703"/>
                </a:lnTo>
                <a:lnTo>
                  <a:pt x="203002" y="123602"/>
                </a:lnTo>
                <a:cubicBezTo>
                  <a:pt x="205730" y="120055"/>
                  <a:pt x="208527" y="118076"/>
                  <a:pt x="211392" y="117667"/>
                </a:cubicBezTo>
                <a:close/>
                <a:moveTo>
                  <a:pt x="79400" y="22919"/>
                </a:moveTo>
                <a:cubicBezTo>
                  <a:pt x="87040" y="27285"/>
                  <a:pt x="93315" y="30832"/>
                  <a:pt x="98227" y="33561"/>
                </a:cubicBezTo>
                <a:cubicBezTo>
                  <a:pt x="103138" y="36289"/>
                  <a:pt x="115825" y="44202"/>
                  <a:pt x="136289" y="57299"/>
                </a:cubicBezTo>
                <a:cubicBezTo>
                  <a:pt x="156753" y="70395"/>
                  <a:pt x="167258" y="83765"/>
                  <a:pt x="167804" y="97408"/>
                </a:cubicBezTo>
                <a:cubicBezTo>
                  <a:pt x="168349" y="111050"/>
                  <a:pt x="167122" y="120191"/>
                  <a:pt x="164120" y="124829"/>
                </a:cubicBezTo>
                <a:cubicBezTo>
                  <a:pt x="161119" y="129468"/>
                  <a:pt x="157162" y="132333"/>
                  <a:pt x="152251" y="133424"/>
                </a:cubicBezTo>
                <a:cubicBezTo>
                  <a:pt x="147340" y="134516"/>
                  <a:pt x="143247" y="133697"/>
                  <a:pt x="139973" y="130969"/>
                </a:cubicBezTo>
                <a:cubicBezTo>
                  <a:pt x="136699" y="128240"/>
                  <a:pt x="134516" y="125375"/>
                  <a:pt x="133424" y="122374"/>
                </a:cubicBezTo>
                <a:cubicBezTo>
                  <a:pt x="132333" y="119372"/>
                  <a:pt x="130287" y="111733"/>
                  <a:pt x="127285" y="99454"/>
                </a:cubicBezTo>
                <a:cubicBezTo>
                  <a:pt x="124284" y="87176"/>
                  <a:pt x="118281" y="75716"/>
                  <a:pt x="109277" y="65075"/>
                </a:cubicBezTo>
                <a:cubicBezTo>
                  <a:pt x="100273" y="54434"/>
                  <a:pt x="88404" y="43656"/>
                  <a:pt x="73670" y="32742"/>
                </a:cubicBezTo>
                <a:lnTo>
                  <a:pt x="79400" y="22919"/>
                </a:lnTo>
                <a:close/>
                <a:moveTo>
                  <a:pt x="616372" y="11460"/>
                </a:moveTo>
                <a:lnTo>
                  <a:pt x="679400" y="37653"/>
                </a:lnTo>
                <a:cubicBezTo>
                  <a:pt x="683766" y="39836"/>
                  <a:pt x="686085" y="42292"/>
                  <a:pt x="686358" y="45020"/>
                </a:cubicBezTo>
                <a:cubicBezTo>
                  <a:pt x="686631" y="47749"/>
                  <a:pt x="682947" y="51023"/>
                  <a:pt x="675308" y="54843"/>
                </a:cubicBezTo>
                <a:lnTo>
                  <a:pt x="661392" y="62210"/>
                </a:lnTo>
                <a:lnTo>
                  <a:pt x="661392" y="249659"/>
                </a:lnTo>
                <a:lnTo>
                  <a:pt x="685949" y="249659"/>
                </a:lnTo>
                <a:lnTo>
                  <a:pt x="707231" y="225921"/>
                </a:lnTo>
                <a:cubicBezTo>
                  <a:pt x="709960" y="223192"/>
                  <a:pt x="712279" y="221692"/>
                  <a:pt x="714189" y="221419"/>
                </a:cubicBezTo>
                <a:cubicBezTo>
                  <a:pt x="716099" y="221146"/>
                  <a:pt x="719782" y="223465"/>
                  <a:pt x="725240" y="228377"/>
                </a:cubicBezTo>
                <a:lnTo>
                  <a:pt x="755526" y="257538"/>
                </a:lnTo>
                <a:cubicBezTo>
                  <a:pt x="760437" y="262799"/>
                  <a:pt x="762484" y="266348"/>
                  <a:pt x="761665" y="268185"/>
                </a:cubicBezTo>
                <a:cubicBezTo>
                  <a:pt x="760847" y="270023"/>
                  <a:pt x="758800" y="270941"/>
                  <a:pt x="755526" y="270941"/>
                </a:cubicBezTo>
                <a:lnTo>
                  <a:pt x="661392" y="270941"/>
                </a:lnTo>
                <a:lnTo>
                  <a:pt x="661392" y="691679"/>
                </a:lnTo>
                <a:cubicBezTo>
                  <a:pt x="661392" y="703684"/>
                  <a:pt x="659536" y="712825"/>
                  <a:pt x="655822" y="719100"/>
                </a:cubicBezTo>
                <a:cubicBezTo>
                  <a:pt x="652109" y="725376"/>
                  <a:pt x="645151" y="731378"/>
                  <a:pt x="634949" y="737108"/>
                </a:cubicBezTo>
                <a:cubicBezTo>
                  <a:pt x="624747" y="742838"/>
                  <a:pt x="613643" y="745703"/>
                  <a:pt x="601638" y="745703"/>
                </a:cubicBezTo>
                <a:cubicBezTo>
                  <a:pt x="598364" y="746249"/>
                  <a:pt x="596454" y="746249"/>
                  <a:pt x="595908" y="745703"/>
                </a:cubicBezTo>
                <a:cubicBezTo>
                  <a:pt x="595362" y="745157"/>
                  <a:pt x="594407" y="741610"/>
                  <a:pt x="593043" y="735062"/>
                </a:cubicBezTo>
                <a:cubicBezTo>
                  <a:pt x="591679" y="728514"/>
                  <a:pt x="587450" y="723875"/>
                  <a:pt x="580355" y="721147"/>
                </a:cubicBezTo>
                <a:cubicBezTo>
                  <a:pt x="573261" y="718418"/>
                  <a:pt x="554434" y="712688"/>
                  <a:pt x="523875" y="703957"/>
                </a:cubicBezTo>
                <a:lnTo>
                  <a:pt x="525512" y="692497"/>
                </a:lnTo>
                <a:cubicBezTo>
                  <a:pt x="529878" y="693588"/>
                  <a:pt x="542565" y="696044"/>
                  <a:pt x="563575" y="699864"/>
                </a:cubicBezTo>
                <a:cubicBezTo>
                  <a:pt x="584585" y="703684"/>
                  <a:pt x="600273" y="705048"/>
                  <a:pt x="610642" y="703957"/>
                </a:cubicBezTo>
                <a:cubicBezTo>
                  <a:pt x="619373" y="703411"/>
                  <a:pt x="625239" y="701365"/>
                  <a:pt x="628241" y="697818"/>
                </a:cubicBezTo>
                <a:cubicBezTo>
                  <a:pt x="631242" y="694271"/>
                  <a:pt x="632743" y="688131"/>
                  <a:pt x="632743" y="679400"/>
                </a:cubicBezTo>
                <a:lnTo>
                  <a:pt x="632743" y="270941"/>
                </a:lnTo>
                <a:lnTo>
                  <a:pt x="554980" y="270941"/>
                </a:lnTo>
                <a:cubicBezTo>
                  <a:pt x="541883" y="270941"/>
                  <a:pt x="528514" y="275580"/>
                  <a:pt x="514871" y="284857"/>
                </a:cubicBezTo>
                <a:lnTo>
                  <a:pt x="478855" y="249659"/>
                </a:lnTo>
                <a:lnTo>
                  <a:pt x="632743" y="249659"/>
                </a:lnTo>
                <a:lnTo>
                  <a:pt x="632743" y="70395"/>
                </a:lnTo>
                <a:cubicBezTo>
                  <a:pt x="632743" y="58390"/>
                  <a:pt x="631515" y="49522"/>
                  <a:pt x="629059" y="43792"/>
                </a:cubicBezTo>
                <a:cubicBezTo>
                  <a:pt x="626604" y="38063"/>
                  <a:pt x="620192" y="31105"/>
                  <a:pt x="609823" y="22919"/>
                </a:cubicBezTo>
                <a:lnTo>
                  <a:pt x="616372" y="11460"/>
                </a:lnTo>
                <a:close/>
                <a:moveTo>
                  <a:pt x="373709" y="0"/>
                </a:moveTo>
                <a:lnTo>
                  <a:pt x="425047" y="31923"/>
                </a:lnTo>
                <a:cubicBezTo>
                  <a:pt x="430479" y="35743"/>
                  <a:pt x="432924" y="39018"/>
                  <a:pt x="432382" y="41746"/>
                </a:cubicBezTo>
                <a:cubicBezTo>
                  <a:pt x="431841" y="44475"/>
                  <a:pt x="429669" y="45839"/>
                  <a:pt x="425866" y="45839"/>
                </a:cubicBezTo>
                <a:lnTo>
                  <a:pt x="405492" y="48295"/>
                </a:lnTo>
                <a:cubicBezTo>
                  <a:pt x="394083" y="61937"/>
                  <a:pt x="374796" y="83492"/>
                  <a:pt x="347630" y="112960"/>
                </a:cubicBezTo>
                <a:lnTo>
                  <a:pt x="432389" y="112960"/>
                </a:lnTo>
                <a:lnTo>
                  <a:pt x="445422" y="94134"/>
                </a:lnTo>
                <a:cubicBezTo>
                  <a:pt x="450316" y="87039"/>
                  <a:pt x="457380" y="86494"/>
                  <a:pt x="466615" y="92496"/>
                </a:cubicBezTo>
                <a:lnTo>
                  <a:pt x="490314" y="108868"/>
                </a:lnTo>
                <a:cubicBezTo>
                  <a:pt x="496317" y="113233"/>
                  <a:pt x="499182" y="116507"/>
                  <a:pt x="498909" y="118690"/>
                </a:cubicBezTo>
                <a:cubicBezTo>
                  <a:pt x="498636" y="120873"/>
                  <a:pt x="495771" y="124420"/>
                  <a:pt x="490314" y="129331"/>
                </a:cubicBezTo>
                <a:lnTo>
                  <a:pt x="474762" y="142428"/>
                </a:lnTo>
                <a:lnTo>
                  <a:pt x="474762" y="685949"/>
                </a:lnTo>
                <a:cubicBezTo>
                  <a:pt x="474762" y="697954"/>
                  <a:pt x="472905" y="707095"/>
                  <a:pt x="469192" y="713370"/>
                </a:cubicBezTo>
                <a:cubicBezTo>
                  <a:pt x="465478" y="719646"/>
                  <a:pt x="458521" y="725649"/>
                  <a:pt x="448319" y="731378"/>
                </a:cubicBezTo>
                <a:cubicBezTo>
                  <a:pt x="438116" y="737108"/>
                  <a:pt x="427013" y="739973"/>
                  <a:pt x="415007" y="739973"/>
                </a:cubicBezTo>
                <a:cubicBezTo>
                  <a:pt x="411733" y="740519"/>
                  <a:pt x="409823" y="740519"/>
                  <a:pt x="409277" y="739973"/>
                </a:cubicBezTo>
                <a:cubicBezTo>
                  <a:pt x="408732" y="739428"/>
                  <a:pt x="407777" y="735880"/>
                  <a:pt x="406412" y="729332"/>
                </a:cubicBezTo>
                <a:cubicBezTo>
                  <a:pt x="405048" y="722784"/>
                  <a:pt x="400819" y="718145"/>
                  <a:pt x="393725" y="715417"/>
                </a:cubicBezTo>
                <a:cubicBezTo>
                  <a:pt x="386631" y="712688"/>
                  <a:pt x="367804" y="706958"/>
                  <a:pt x="337245" y="698227"/>
                </a:cubicBezTo>
                <a:lnTo>
                  <a:pt x="338882" y="686767"/>
                </a:lnTo>
                <a:cubicBezTo>
                  <a:pt x="381446" y="695498"/>
                  <a:pt x="409823" y="699318"/>
                  <a:pt x="424011" y="698227"/>
                </a:cubicBezTo>
                <a:cubicBezTo>
                  <a:pt x="432743" y="697681"/>
                  <a:pt x="438609" y="695635"/>
                  <a:pt x="441610" y="692088"/>
                </a:cubicBezTo>
                <a:cubicBezTo>
                  <a:pt x="444612" y="688541"/>
                  <a:pt x="446112" y="682402"/>
                  <a:pt x="446112" y="673670"/>
                </a:cubicBezTo>
                <a:lnTo>
                  <a:pt x="446112" y="451842"/>
                </a:lnTo>
                <a:cubicBezTo>
                  <a:pt x="407367" y="508049"/>
                  <a:pt x="374352" y="550751"/>
                  <a:pt x="347067" y="579946"/>
                </a:cubicBezTo>
                <a:cubicBezTo>
                  <a:pt x="319782" y="609141"/>
                  <a:pt x="298363" y="630014"/>
                  <a:pt x="282811" y="642565"/>
                </a:cubicBezTo>
                <a:cubicBezTo>
                  <a:pt x="267258" y="655116"/>
                  <a:pt x="240655" y="674762"/>
                  <a:pt x="203002" y="701501"/>
                </a:cubicBezTo>
                <a:lnTo>
                  <a:pt x="197272" y="694134"/>
                </a:lnTo>
                <a:cubicBezTo>
                  <a:pt x="227285" y="667395"/>
                  <a:pt x="251160" y="645567"/>
                  <a:pt x="268895" y="628650"/>
                </a:cubicBezTo>
                <a:cubicBezTo>
                  <a:pt x="286631" y="611733"/>
                  <a:pt x="307640" y="588268"/>
                  <a:pt x="331924" y="558254"/>
                </a:cubicBezTo>
                <a:cubicBezTo>
                  <a:pt x="356208" y="528240"/>
                  <a:pt x="384994" y="488131"/>
                  <a:pt x="418281" y="437927"/>
                </a:cubicBezTo>
                <a:lnTo>
                  <a:pt x="290587" y="437927"/>
                </a:lnTo>
                <a:cubicBezTo>
                  <a:pt x="276944" y="437927"/>
                  <a:pt x="264666" y="442565"/>
                  <a:pt x="253752" y="451842"/>
                </a:cubicBezTo>
                <a:lnTo>
                  <a:pt x="217736" y="416644"/>
                </a:lnTo>
                <a:lnTo>
                  <a:pt x="289768" y="416644"/>
                </a:lnTo>
                <a:lnTo>
                  <a:pt x="289768" y="148248"/>
                </a:lnTo>
                <a:cubicBezTo>
                  <a:pt x="289768" y="128551"/>
                  <a:pt x="284584" y="110240"/>
                  <a:pt x="274216" y="93315"/>
                </a:cubicBezTo>
                <a:lnTo>
                  <a:pt x="283220" y="86767"/>
                </a:lnTo>
                <a:lnTo>
                  <a:pt x="317471" y="112960"/>
                </a:lnTo>
                <a:lnTo>
                  <a:pt x="329698" y="112960"/>
                </a:lnTo>
                <a:cubicBezTo>
                  <a:pt x="352516" y="76944"/>
                  <a:pt x="365826" y="54843"/>
                  <a:pt x="369629" y="46657"/>
                </a:cubicBezTo>
                <a:cubicBezTo>
                  <a:pt x="373431" y="38472"/>
                  <a:pt x="374791" y="31378"/>
                  <a:pt x="373709" y="25375"/>
                </a:cubicBezTo>
                <a:cubicBezTo>
                  <a:pt x="372626" y="19372"/>
                  <a:pt x="369910" y="13642"/>
                  <a:pt x="365561" y="8185"/>
                </a:cubicBezTo>
                <a:lnTo>
                  <a:pt x="373709" y="0"/>
                </a:lnTo>
                <a:close/>
              </a:path>
            </a:pathLst>
          </a:custGeom>
          <a:solidFill>
            <a:srgbClr val="FFFFFF">
              <a:alpha val="100000"/>
            </a:srgbClr>
          </a:solidFill>
          <a:ln w="9525">
            <a:noFill/>
          </a:ln>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85090" y="101600"/>
            <a:ext cx="8430260" cy="733425"/>
          </a:xfrm>
        </p:spPr>
        <p:txBody>
          <a:bodyPr vert="horz" wrap="square" lIns="91440" tIns="45720" rIns="91440" bIns="45720" anchor="ctr"/>
          <a:p>
            <a:pPr eaLnBrk="1" hangingPunct="1"/>
            <a:r>
              <a:rPr lang="en-US" altLang="zh-CN" sz="2800" dirty="0">
                <a:latin typeface="+mj-ea"/>
              </a:rPr>
              <a:t>2015</a:t>
            </a:r>
            <a:r>
              <a:rPr lang="zh-CN" altLang="en-US" sz="2800" dirty="0">
                <a:latin typeface="+mj-ea"/>
              </a:rPr>
              <a:t>电商物流</a:t>
            </a:r>
            <a:endParaRPr lang="zh-CN" altLang="en-US" sz="2800" dirty="0">
              <a:latin typeface="+mj-ea"/>
            </a:endParaRPr>
          </a:p>
        </p:txBody>
      </p:sp>
      <p:sp>
        <p:nvSpPr>
          <p:cNvPr id="6" name="MH_Other_1"/>
          <p:cNvSpPr/>
          <p:nvPr/>
        </p:nvSpPr>
        <p:spPr>
          <a:xfrm>
            <a:off x="1873250" y="973455"/>
            <a:ext cx="3889375" cy="3192145"/>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rgbClr val="D10000"/>
            </a:solid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7" name="MH_Desc_1"/>
          <p:cNvSpPr/>
          <p:nvPr/>
        </p:nvSpPr>
        <p:spPr>
          <a:xfrm>
            <a:off x="1619885" y="772160"/>
            <a:ext cx="5464175" cy="3911600"/>
          </a:xfrm>
          <a:custGeom>
            <a:avLst/>
            <a:gdLst>
              <a:gd name="connsiteX0" fmla="*/ 5320937 w 5320937"/>
              <a:gd name="connsiteY0" fmla="*/ 1837508 h 4188823"/>
              <a:gd name="connsiteX1" fmla="*/ 5320937 w 5320937"/>
              <a:gd name="connsiteY1" fmla="*/ 0 h 4188823"/>
              <a:gd name="connsiteX2" fmla="*/ 0 w 5320937"/>
              <a:gd name="connsiteY2" fmla="*/ 0 h 4188823"/>
              <a:gd name="connsiteX3" fmla="*/ 0 w 5320937"/>
              <a:gd name="connsiteY3" fmla="*/ 3405051 h 4188823"/>
              <a:gd name="connsiteX4" fmla="*/ 2717075 w 5320937"/>
              <a:gd name="connsiteY4" fmla="*/ 3405051 h 4188823"/>
              <a:gd name="connsiteX5" fmla="*/ 3500847 w 5320937"/>
              <a:gd name="connsiteY5" fmla="*/ 4188823 h 4188823"/>
              <a:gd name="connsiteX6" fmla="*/ 3518263 w 5320937"/>
              <a:gd name="connsiteY6" fmla="*/ 4188823 h 41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937" h="4188823">
                <a:moveTo>
                  <a:pt x="5320937" y="1837508"/>
                </a:moveTo>
                <a:lnTo>
                  <a:pt x="5320937" y="0"/>
                </a:lnTo>
                <a:lnTo>
                  <a:pt x="0" y="0"/>
                </a:lnTo>
                <a:lnTo>
                  <a:pt x="0" y="3405051"/>
                </a:lnTo>
                <a:lnTo>
                  <a:pt x="2717075" y="3405051"/>
                </a:lnTo>
                <a:lnTo>
                  <a:pt x="3500847" y="4188823"/>
                </a:lnTo>
                <a:lnTo>
                  <a:pt x="3518263" y="4188823"/>
                </a:lnTo>
              </a:path>
            </a:pathLst>
          </a:custGeom>
          <a:noFill/>
          <a:ln w="76200" cap="flat" cmpd="sng" algn="ctr">
            <a:solidFill>
              <a:srgbClr val="D10000"/>
            </a:solidFill>
            <a:prstDash val="solid"/>
            <a:miter lim="800000"/>
          </a:ln>
          <a:effectLst/>
        </p:spPr>
        <p:txBody>
          <a:bodyPr lIns="612000" tIns="216000" rIns="324000" bIns="1584000"/>
          <a:p>
            <a:pPr lvl="0" algn="just" eaLnBrk="1" hangingPunct="1">
              <a:lnSpc>
                <a:spcPct val="150000"/>
              </a:lnSpc>
            </a:pPr>
            <a:r>
              <a:rPr lang="en-US" altLang="zh-CN" sz="1500" b="1" dirty="0">
                <a:latin typeface="幼圆" pitchFamily="49" charset="-122"/>
                <a:ea typeface="幼圆" pitchFamily="49" charset="-122"/>
              </a:rPr>
              <a:t>  </a:t>
            </a:r>
            <a:r>
              <a:rPr lang="en-US" altLang="zh-CN" sz="1600" b="1" dirty="0">
                <a:latin typeface="幼圆" pitchFamily="49" charset="-122"/>
                <a:ea typeface="幼圆" pitchFamily="49" charset="-122"/>
              </a:rPr>
              <a:t> </a:t>
            </a:r>
            <a:r>
              <a:rPr lang="en-US" altLang="zh-CN" sz="1600" b="1" dirty="0">
                <a:latin typeface="+mn-ea"/>
              </a:rPr>
              <a:t>  </a:t>
            </a:r>
            <a:r>
              <a:rPr lang="en-US" altLang="zh-CN" sz="1600" b="1" dirty="0">
                <a:solidFill>
                  <a:schemeClr val="tx1"/>
                </a:solidFill>
                <a:latin typeface="+mn-ea"/>
              </a:rPr>
              <a:t>2015年，国务院、</a:t>
            </a:r>
            <a:r>
              <a:rPr lang="zh-CN" altLang="en-US" sz="1600" b="1" dirty="0">
                <a:solidFill>
                  <a:schemeClr val="tx1"/>
                </a:solidFill>
                <a:latin typeface="+mn-ea"/>
              </a:rPr>
              <a:t>发改委、</a:t>
            </a:r>
            <a:r>
              <a:rPr lang="en-US" altLang="zh-CN" sz="1600" b="1" dirty="0">
                <a:solidFill>
                  <a:schemeClr val="tx1"/>
                </a:solidFill>
                <a:latin typeface="+mn-ea"/>
              </a:rPr>
              <a:t>商务部等相关部</a:t>
            </a:r>
            <a:r>
              <a:rPr lang="zh-CN" altLang="en-US" sz="1600" b="1" dirty="0">
                <a:solidFill>
                  <a:schemeClr val="tx1"/>
                </a:solidFill>
                <a:latin typeface="+mn-ea"/>
              </a:rPr>
              <a:t>门</a:t>
            </a:r>
            <a:r>
              <a:rPr lang="en-US" altLang="zh-CN" sz="1600" b="1" dirty="0">
                <a:solidFill>
                  <a:schemeClr val="tx1"/>
                </a:solidFill>
                <a:latin typeface="+mn-ea"/>
              </a:rPr>
              <a:t>密集发文，鼓励和规范电子商务物流行业的发展，为消除行业发展的各种束缚提供了政策性指引。</a:t>
            </a:r>
            <a:r>
              <a:rPr lang="zh-CN" altLang="en-US" sz="1600" b="1" dirty="0">
                <a:solidFill>
                  <a:schemeClr val="tx1"/>
                </a:solidFill>
                <a:latin typeface="+mn-ea"/>
              </a:rPr>
              <a:t>电子商务物流领域第一个行业标准《电子商务物流服务规范》正式出台。</a:t>
            </a:r>
            <a:r>
              <a:rPr lang="en-US" altLang="zh-CN" sz="1600" b="1" dirty="0">
                <a:solidFill>
                  <a:schemeClr val="tx1"/>
                </a:solidFill>
                <a:latin typeface="+mn-ea"/>
              </a:rPr>
              <a:t>    </a:t>
            </a:r>
            <a:endParaRPr lang="en-US" altLang="zh-CN" sz="1600" b="1" dirty="0">
              <a:solidFill>
                <a:schemeClr val="tx1"/>
              </a:solidFill>
              <a:latin typeface="+mn-ea"/>
            </a:endParaRPr>
          </a:p>
          <a:p>
            <a:pPr lvl="0" algn="just" eaLnBrk="1" hangingPunct="1">
              <a:lnSpc>
                <a:spcPct val="150000"/>
              </a:lnSpc>
            </a:pPr>
            <a:r>
              <a:rPr lang="en-US" altLang="zh-CN" sz="1600" b="1" dirty="0">
                <a:solidFill>
                  <a:schemeClr val="tx1"/>
                </a:solidFill>
                <a:latin typeface="+mn-ea"/>
              </a:rPr>
              <a:t>       电子商务物流的发展推动着服务业转型升级，政策扶持释放新兴业态潜力，成为提供公共产品、公共服务的力量，成为经济发展新的原动力。</a:t>
            </a:r>
            <a:endParaRPr lang="en-US" altLang="zh-CN" sz="1600" b="1" dirty="0">
              <a:solidFill>
                <a:schemeClr val="tx1"/>
              </a:solidFill>
              <a:latin typeface="+mn-ea"/>
            </a:endParaRPr>
          </a:p>
        </p:txBody>
      </p:sp>
      <p:sp>
        <p:nvSpPr>
          <p:cNvPr id="8" name="MH_Other_2"/>
          <p:cNvSpPr/>
          <p:nvPr/>
        </p:nvSpPr>
        <p:spPr bwMode="auto">
          <a:xfrm>
            <a:off x="5652135" y="2571750"/>
            <a:ext cx="2281555" cy="2357120"/>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D100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59690" y="50165"/>
            <a:ext cx="8456295" cy="783590"/>
          </a:xfrm>
        </p:spPr>
        <p:txBody>
          <a:bodyPr vert="horz" wrap="square" lIns="91440" tIns="45720" rIns="91440" bIns="45720" anchor="ctr"/>
          <a:p>
            <a:pPr eaLnBrk="1" hangingPunct="1"/>
            <a:r>
              <a:rPr lang="zh-CN" altLang="en-US" sz="2800" dirty="0">
                <a:solidFill>
                  <a:srgbClr val="FD8CB1"/>
                </a:solidFill>
                <a:latin typeface="微软雅黑" pitchFamily="34" charset="-122"/>
                <a:ea typeface="微软雅黑" pitchFamily="34" charset="-122"/>
                <a:sym typeface="+mn-ea"/>
              </a:rPr>
              <a:t>内</a:t>
            </a:r>
            <a:r>
              <a:rPr lang="zh-CN" altLang="en-US" sz="2800" dirty="0">
                <a:solidFill>
                  <a:srgbClr val="5CD2EA"/>
                </a:solidFill>
                <a:latin typeface="微软雅黑" pitchFamily="34" charset="-122"/>
                <a:ea typeface="微软雅黑" pitchFamily="34" charset="-122"/>
                <a:sym typeface="+mn-ea"/>
              </a:rPr>
              <a:t>容</a:t>
            </a:r>
            <a:r>
              <a:rPr lang="zh-CN" altLang="en-US" sz="2800" dirty="0">
                <a:solidFill>
                  <a:srgbClr val="92D050"/>
                </a:solidFill>
                <a:latin typeface="微软雅黑" pitchFamily="34" charset="-122"/>
                <a:ea typeface="微软雅黑" pitchFamily="34" charset="-122"/>
                <a:sym typeface="+mn-ea"/>
              </a:rPr>
              <a:t>大</a:t>
            </a:r>
            <a:r>
              <a:rPr lang="zh-CN" altLang="en-US" sz="2800" dirty="0">
                <a:solidFill>
                  <a:srgbClr val="FFD333"/>
                </a:solidFill>
                <a:latin typeface="微软雅黑" pitchFamily="34" charset="-122"/>
                <a:ea typeface="微软雅黑" pitchFamily="34" charset="-122"/>
                <a:sym typeface="+mn-ea"/>
              </a:rPr>
              <a:t>纲   </a:t>
            </a:r>
            <a:r>
              <a:rPr lang="en-US" altLang="zh-CN" sz="2800" b="0" spc="400" noProof="0" dirty="0">
                <a:ln>
                  <a:noFill/>
                </a:ln>
                <a:solidFill>
                  <a:srgbClr val="E1E0DF"/>
                </a:solidFill>
                <a:uLnTx/>
                <a:uFillTx/>
                <a:latin typeface="微软雅黑" pitchFamily="34" charset="-122"/>
                <a:ea typeface="微软雅黑" pitchFamily="34" charset="-122"/>
                <a:cs typeface="+mn-cs"/>
                <a:sym typeface="+mn-ea"/>
              </a:rPr>
              <a:t>Table of Contents</a:t>
            </a:r>
            <a:endParaRPr lang="zh-CN" altLang="en-US" sz="2800" dirty="0"/>
          </a:p>
        </p:txBody>
      </p:sp>
      <p:sp>
        <p:nvSpPr>
          <p:cNvPr id="77" name="MH_Other_1"/>
          <p:cNvSpPr/>
          <p:nvPr/>
        </p:nvSpPr>
        <p:spPr>
          <a:xfrm>
            <a:off x="1273175" y="3078480"/>
            <a:ext cx="6537325" cy="1958975"/>
          </a:xfrm>
          <a:custGeom>
            <a:avLst/>
            <a:gdLst>
              <a:gd name="connsiteX0" fmla="*/ 0 w 7506788"/>
              <a:gd name="connsiteY0" fmla="*/ 2960914 h 2960914"/>
              <a:gd name="connsiteX1" fmla="*/ 1132114 w 7506788"/>
              <a:gd name="connsiteY1" fmla="*/ 2960914 h 2960914"/>
              <a:gd name="connsiteX2" fmla="*/ 1132114 w 7506788"/>
              <a:gd name="connsiteY2" fmla="*/ 2464526 h 2960914"/>
              <a:gd name="connsiteX3" fmla="*/ 2429691 w 7506788"/>
              <a:gd name="connsiteY3" fmla="*/ 2464526 h 2960914"/>
              <a:gd name="connsiteX4" fmla="*/ 2429691 w 7506788"/>
              <a:gd name="connsiteY4" fmla="*/ 1950720 h 2960914"/>
              <a:gd name="connsiteX5" fmla="*/ 3701143 w 7506788"/>
              <a:gd name="connsiteY5" fmla="*/ 1950720 h 2960914"/>
              <a:gd name="connsiteX6" fmla="*/ 3701143 w 7506788"/>
              <a:gd name="connsiteY6" fmla="*/ 1358537 h 2960914"/>
              <a:gd name="connsiteX7" fmla="*/ 5007428 w 7506788"/>
              <a:gd name="connsiteY7" fmla="*/ 1358537 h 2960914"/>
              <a:gd name="connsiteX8" fmla="*/ 5007428 w 7506788"/>
              <a:gd name="connsiteY8" fmla="*/ 670560 h 2960914"/>
              <a:gd name="connsiteX9" fmla="*/ 6226628 w 7506788"/>
              <a:gd name="connsiteY9" fmla="*/ 670560 h 2960914"/>
              <a:gd name="connsiteX10" fmla="*/ 6226628 w 7506788"/>
              <a:gd name="connsiteY10" fmla="*/ 0 h 2960914"/>
              <a:gd name="connsiteX11" fmla="*/ 7506788 w 7506788"/>
              <a:gd name="connsiteY11" fmla="*/ 0 h 2960914"/>
              <a:gd name="connsiteX0-1" fmla="*/ 0 w 7376159"/>
              <a:gd name="connsiteY0-2" fmla="*/ 2969623 h 2969623"/>
              <a:gd name="connsiteX1-3" fmla="*/ 1132114 w 7376159"/>
              <a:gd name="connsiteY1-4" fmla="*/ 2969623 h 2969623"/>
              <a:gd name="connsiteX2-5" fmla="*/ 1132114 w 7376159"/>
              <a:gd name="connsiteY2-6" fmla="*/ 2473235 h 2969623"/>
              <a:gd name="connsiteX3-7" fmla="*/ 2429691 w 7376159"/>
              <a:gd name="connsiteY3-8" fmla="*/ 2473235 h 2969623"/>
              <a:gd name="connsiteX4-9" fmla="*/ 2429691 w 7376159"/>
              <a:gd name="connsiteY4-10" fmla="*/ 1959429 h 2969623"/>
              <a:gd name="connsiteX5-11" fmla="*/ 3701143 w 7376159"/>
              <a:gd name="connsiteY5-12" fmla="*/ 1959429 h 2969623"/>
              <a:gd name="connsiteX6-13" fmla="*/ 3701143 w 7376159"/>
              <a:gd name="connsiteY6-14" fmla="*/ 1367246 h 2969623"/>
              <a:gd name="connsiteX7-15" fmla="*/ 5007428 w 7376159"/>
              <a:gd name="connsiteY7-16" fmla="*/ 1367246 h 2969623"/>
              <a:gd name="connsiteX8-17" fmla="*/ 5007428 w 7376159"/>
              <a:gd name="connsiteY8-18" fmla="*/ 679269 h 2969623"/>
              <a:gd name="connsiteX9-19" fmla="*/ 6226628 w 7376159"/>
              <a:gd name="connsiteY9-20" fmla="*/ 679269 h 2969623"/>
              <a:gd name="connsiteX10-21" fmla="*/ 6226628 w 7376159"/>
              <a:gd name="connsiteY10-22" fmla="*/ 8709 h 2969623"/>
              <a:gd name="connsiteX11-23" fmla="*/ 7376159 w 7376159"/>
              <a:gd name="connsiteY11-24" fmla="*/ 0 h 2969623"/>
              <a:gd name="connsiteX0-25" fmla="*/ 0 w 6244045"/>
              <a:gd name="connsiteY0-26" fmla="*/ 2969623 h 2969623"/>
              <a:gd name="connsiteX1-27" fmla="*/ 0 w 6244045"/>
              <a:gd name="connsiteY1-28" fmla="*/ 2473235 h 2969623"/>
              <a:gd name="connsiteX2-29" fmla="*/ 1297577 w 6244045"/>
              <a:gd name="connsiteY2-30" fmla="*/ 2473235 h 2969623"/>
              <a:gd name="connsiteX3-31" fmla="*/ 1297577 w 6244045"/>
              <a:gd name="connsiteY3-32" fmla="*/ 1959429 h 2969623"/>
              <a:gd name="connsiteX4-33" fmla="*/ 2569029 w 6244045"/>
              <a:gd name="connsiteY4-34" fmla="*/ 1959429 h 2969623"/>
              <a:gd name="connsiteX5-35" fmla="*/ 2569029 w 6244045"/>
              <a:gd name="connsiteY5-36" fmla="*/ 1367246 h 2969623"/>
              <a:gd name="connsiteX6-37" fmla="*/ 3875314 w 6244045"/>
              <a:gd name="connsiteY6-38" fmla="*/ 1367246 h 2969623"/>
              <a:gd name="connsiteX7-39" fmla="*/ 3875314 w 6244045"/>
              <a:gd name="connsiteY7-40" fmla="*/ 679269 h 2969623"/>
              <a:gd name="connsiteX8-41" fmla="*/ 5094514 w 6244045"/>
              <a:gd name="connsiteY8-42" fmla="*/ 679269 h 2969623"/>
              <a:gd name="connsiteX9-43" fmla="*/ 5094514 w 6244045"/>
              <a:gd name="connsiteY9-44" fmla="*/ 8709 h 2969623"/>
              <a:gd name="connsiteX10-45" fmla="*/ 6244045 w 6244045"/>
              <a:gd name="connsiteY10-46" fmla="*/ 0 h 2969623"/>
              <a:gd name="connsiteX0-47" fmla="*/ 0 w 6244045"/>
              <a:gd name="connsiteY0-48" fmla="*/ 2473235 h 2473235"/>
              <a:gd name="connsiteX1-49" fmla="*/ 1297577 w 6244045"/>
              <a:gd name="connsiteY1-50" fmla="*/ 2473235 h 2473235"/>
              <a:gd name="connsiteX2-51" fmla="*/ 1297577 w 6244045"/>
              <a:gd name="connsiteY2-52" fmla="*/ 1959429 h 2473235"/>
              <a:gd name="connsiteX3-53" fmla="*/ 2569029 w 6244045"/>
              <a:gd name="connsiteY3-54" fmla="*/ 1959429 h 2473235"/>
              <a:gd name="connsiteX4-55" fmla="*/ 2569029 w 6244045"/>
              <a:gd name="connsiteY4-56" fmla="*/ 1367246 h 2473235"/>
              <a:gd name="connsiteX5-57" fmla="*/ 3875314 w 6244045"/>
              <a:gd name="connsiteY5-58" fmla="*/ 1367246 h 2473235"/>
              <a:gd name="connsiteX6-59" fmla="*/ 3875314 w 6244045"/>
              <a:gd name="connsiteY6-60" fmla="*/ 679269 h 2473235"/>
              <a:gd name="connsiteX7-61" fmla="*/ 5094514 w 6244045"/>
              <a:gd name="connsiteY7-62" fmla="*/ 679269 h 2473235"/>
              <a:gd name="connsiteX8-63" fmla="*/ 5094514 w 6244045"/>
              <a:gd name="connsiteY8-64" fmla="*/ 8709 h 2473235"/>
              <a:gd name="connsiteX9-65" fmla="*/ 6244045 w 6244045"/>
              <a:gd name="connsiteY9-66" fmla="*/ 0 h 2473235"/>
              <a:gd name="connsiteX0-67" fmla="*/ 0 w 6075448"/>
              <a:gd name="connsiteY0-68" fmla="*/ 2473235 h 2473235"/>
              <a:gd name="connsiteX1-69" fmla="*/ 1128980 w 6075448"/>
              <a:gd name="connsiteY1-70" fmla="*/ 2473235 h 2473235"/>
              <a:gd name="connsiteX2-71" fmla="*/ 1128980 w 6075448"/>
              <a:gd name="connsiteY2-72" fmla="*/ 1959429 h 2473235"/>
              <a:gd name="connsiteX3-73" fmla="*/ 2400432 w 6075448"/>
              <a:gd name="connsiteY3-74" fmla="*/ 1959429 h 2473235"/>
              <a:gd name="connsiteX4-75" fmla="*/ 2400432 w 6075448"/>
              <a:gd name="connsiteY4-76" fmla="*/ 1367246 h 2473235"/>
              <a:gd name="connsiteX5-77" fmla="*/ 3706717 w 6075448"/>
              <a:gd name="connsiteY5-78" fmla="*/ 1367246 h 2473235"/>
              <a:gd name="connsiteX6-79" fmla="*/ 3706717 w 6075448"/>
              <a:gd name="connsiteY6-80" fmla="*/ 679269 h 2473235"/>
              <a:gd name="connsiteX7-81" fmla="*/ 4925917 w 6075448"/>
              <a:gd name="connsiteY7-82" fmla="*/ 679269 h 2473235"/>
              <a:gd name="connsiteX8-83" fmla="*/ 4925917 w 6075448"/>
              <a:gd name="connsiteY8-84" fmla="*/ 8709 h 2473235"/>
              <a:gd name="connsiteX9-85" fmla="*/ 6075448 w 6075448"/>
              <a:gd name="connsiteY9-86" fmla="*/ 0 h 2473235"/>
              <a:gd name="connsiteX0-87" fmla="*/ 0 w 4946468"/>
              <a:gd name="connsiteY0-88" fmla="*/ 2473235 h 2473235"/>
              <a:gd name="connsiteX1-89" fmla="*/ 0 w 4946468"/>
              <a:gd name="connsiteY1-90" fmla="*/ 1959429 h 2473235"/>
              <a:gd name="connsiteX2-91" fmla="*/ 1271452 w 4946468"/>
              <a:gd name="connsiteY2-92" fmla="*/ 1959429 h 2473235"/>
              <a:gd name="connsiteX3-93" fmla="*/ 1271452 w 4946468"/>
              <a:gd name="connsiteY3-94" fmla="*/ 1367246 h 2473235"/>
              <a:gd name="connsiteX4-95" fmla="*/ 2577737 w 4946468"/>
              <a:gd name="connsiteY4-96" fmla="*/ 1367246 h 2473235"/>
              <a:gd name="connsiteX5-97" fmla="*/ 2577737 w 4946468"/>
              <a:gd name="connsiteY5-98" fmla="*/ 679269 h 2473235"/>
              <a:gd name="connsiteX6-99" fmla="*/ 3796937 w 4946468"/>
              <a:gd name="connsiteY6-100" fmla="*/ 679269 h 2473235"/>
              <a:gd name="connsiteX7-101" fmla="*/ 3796937 w 4946468"/>
              <a:gd name="connsiteY7-102" fmla="*/ 8709 h 2473235"/>
              <a:gd name="connsiteX8-103" fmla="*/ 4946468 w 4946468"/>
              <a:gd name="connsiteY8-104" fmla="*/ 0 h 2473235"/>
              <a:gd name="connsiteX0-105" fmla="*/ 0 w 4946468"/>
              <a:gd name="connsiteY0-106" fmla="*/ 1959429 h 1959429"/>
              <a:gd name="connsiteX1-107" fmla="*/ 1271452 w 4946468"/>
              <a:gd name="connsiteY1-108" fmla="*/ 1959429 h 1959429"/>
              <a:gd name="connsiteX2-109" fmla="*/ 1271452 w 4946468"/>
              <a:gd name="connsiteY2-110" fmla="*/ 1367246 h 1959429"/>
              <a:gd name="connsiteX3-111" fmla="*/ 2577737 w 4946468"/>
              <a:gd name="connsiteY3-112" fmla="*/ 1367246 h 1959429"/>
              <a:gd name="connsiteX4-113" fmla="*/ 2577737 w 4946468"/>
              <a:gd name="connsiteY4-114" fmla="*/ 679269 h 1959429"/>
              <a:gd name="connsiteX5-115" fmla="*/ 3796937 w 4946468"/>
              <a:gd name="connsiteY5-116" fmla="*/ 679269 h 1959429"/>
              <a:gd name="connsiteX6-117" fmla="*/ 3796937 w 4946468"/>
              <a:gd name="connsiteY6-118" fmla="*/ 8709 h 1959429"/>
              <a:gd name="connsiteX7-119" fmla="*/ 4946468 w 4946468"/>
              <a:gd name="connsiteY7-120" fmla="*/ 0 h 1959429"/>
            </a:gdLst>
            <a:ahLst/>
            <a:cxnLst>
              <a:cxn ang="0">
                <a:pos x="connsiteX0-105" y="connsiteY0-106"/>
              </a:cxn>
              <a:cxn ang="0">
                <a:pos x="connsiteX1-107" y="connsiteY1-108"/>
              </a:cxn>
              <a:cxn ang="0">
                <a:pos x="connsiteX2-109" y="connsiteY2-110"/>
              </a:cxn>
              <a:cxn ang="0">
                <a:pos x="connsiteX3-111" y="connsiteY3-112"/>
              </a:cxn>
              <a:cxn ang="0">
                <a:pos x="connsiteX4-113" y="connsiteY4-114"/>
              </a:cxn>
              <a:cxn ang="0">
                <a:pos x="connsiteX5-115" y="connsiteY5-116"/>
              </a:cxn>
              <a:cxn ang="0">
                <a:pos x="connsiteX6-117" y="connsiteY6-118"/>
              </a:cxn>
              <a:cxn ang="0">
                <a:pos x="connsiteX7-119" y="connsiteY7-120"/>
              </a:cxn>
            </a:cxnLst>
            <a:rect l="l" t="t" r="r" b="b"/>
            <a:pathLst>
              <a:path w="4946468" h="1959429">
                <a:moveTo>
                  <a:pt x="0" y="1959429"/>
                </a:moveTo>
                <a:lnTo>
                  <a:pt x="1271452" y="1959429"/>
                </a:lnTo>
                <a:lnTo>
                  <a:pt x="1271452" y="1367246"/>
                </a:lnTo>
                <a:lnTo>
                  <a:pt x="2577737" y="1367246"/>
                </a:lnTo>
                <a:lnTo>
                  <a:pt x="2577737" y="679269"/>
                </a:lnTo>
                <a:lnTo>
                  <a:pt x="3796937" y="679269"/>
                </a:lnTo>
                <a:lnTo>
                  <a:pt x="3796937" y="8709"/>
                </a:lnTo>
                <a:lnTo>
                  <a:pt x="4946468" y="0"/>
                </a:lnTo>
              </a:path>
            </a:pathLst>
          </a:custGeom>
          <a:noFill/>
          <a:ln w="57150" cap="flat" cmpd="sng" algn="ctr">
            <a:solidFill>
              <a:srgbClr val="C20F2A"/>
            </a:solid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幼圆"/>
              <a:cs typeface="+mn-cs"/>
            </a:endParaRPr>
          </a:p>
        </p:txBody>
      </p:sp>
      <p:sp>
        <p:nvSpPr>
          <p:cNvPr id="24" name="MH_Other_2"/>
          <p:cNvSpPr/>
          <p:nvPr/>
        </p:nvSpPr>
        <p:spPr bwMode="auto">
          <a:xfrm rot="8089122">
            <a:off x="1530350" y="2678430"/>
            <a:ext cx="917575" cy="904875"/>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C20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0465A"/>
              </a:solidFill>
              <a:effectLst/>
              <a:uLnTx/>
              <a:uFillTx/>
              <a:latin typeface="+mn-lt"/>
              <a:ea typeface="+mn-ea"/>
              <a:cs typeface="+mn-cs"/>
            </a:endParaRPr>
          </a:p>
        </p:txBody>
      </p:sp>
      <p:sp>
        <p:nvSpPr>
          <p:cNvPr id="25" name="MH_Other_3"/>
          <p:cNvSpPr/>
          <p:nvPr/>
        </p:nvSpPr>
        <p:spPr bwMode="auto">
          <a:xfrm>
            <a:off x="1933575" y="3853180"/>
            <a:ext cx="119380" cy="117475"/>
          </a:xfrm>
          <a:prstGeom prst="ellipse">
            <a:avLst/>
          </a:prstGeom>
          <a:solidFill>
            <a:srgbClr val="C00000"/>
          </a:solidFill>
          <a:ln w="28575">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MH_SubTitle_1"/>
          <p:cNvSpPr txBox="1"/>
          <p:nvPr/>
        </p:nvSpPr>
        <p:spPr bwMode="auto">
          <a:xfrm>
            <a:off x="1567180" y="2795905"/>
            <a:ext cx="8477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C20F2A"/>
                </a:solidFill>
                <a:effectLst/>
                <a:uLnTx/>
                <a:uFillTx/>
                <a:latin typeface="+mn-lt"/>
                <a:ea typeface="宋体" pitchFamily="2" charset="-122"/>
                <a:cs typeface="+mn-cs"/>
              </a:rPr>
              <a:t>1 </a:t>
            </a:r>
            <a:endParaRPr kumimoji="0" lang="zh-CN" altLang="en-US" sz="1800" b="0" i="0" u="none" strike="noStrike" kern="1200" cap="none" spc="0" normalizeH="0" baseline="0" noProof="0" dirty="0" smtClean="0">
              <a:ln>
                <a:noFill/>
              </a:ln>
              <a:solidFill>
                <a:srgbClr val="C20F2A"/>
              </a:solidFill>
              <a:effectLst/>
              <a:uLnTx/>
              <a:uFillTx/>
              <a:latin typeface="+mn-lt"/>
              <a:ea typeface="宋体" pitchFamily="2" charset="-122"/>
              <a:cs typeface="+mn-cs"/>
            </a:endParaRPr>
          </a:p>
        </p:txBody>
      </p:sp>
      <p:sp>
        <p:nvSpPr>
          <p:cNvPr id="3079" name="MH_Text_1"/>
          <p:cNvSpPr txBox="1"/>
          <p:nvPr/>
        </p:nvSpPr>
        <p:spPr>
          <a:xfrm>
            <a:off x="1273810" y="4064000"/>
            <a:ext cx="1100455" cy="904875"/>
          </a:xfrm>
          <a:prstGeom prst="rect">
            <a:avLst/>
          </a:prstGeom>
          <a:noFill/>
          <a:ln w="9525">
            <a:noFill/>
            <a:miter/>
          </a:ln>
        </p:spPr>
        <p:txBody>
          <a:bodyPr/>
          <a:p>
            <a:pPr lvl="0" algn="ctr" eaLnBrk="1" hangingPunct="1"/>
            <a:r>
              <a:rPr lang="zh-CN" altLang="zh-CN" sz="1600" b="1" kern="0" noProof="0" dirty="0">
                <a:ln>
                  <a:noFill/>
                </a:ln>
                <a:solidFill>
                  <a:srgbClr val="FFFFFF"/>
                </a:solidFill>
                <a:uLnTx/>
                <a:uFillTx/>
                <a:latin typeface="微软雅黑" pitchFamily="34" charset="-122"/>
                <a:ea typeface="微软雅黑" pitchFamily="34" charset="-122"/>
                <a:sym typeface="+mn-ea"/>
              </a:rPr>
              <a:t>电商物流概念</a:t>
            </a:r>
            <a:endParaRPr lang="zh-CN" altLang="en-US" sz="1600" dirty="0">
              <a:latin typeface="Calibri" pitchFamily="34" charset="0"/>
              <a:ea typeface="微软雅黑" pitchFamily="34" charset="-122"/>
            </a:endParaRPr>
          </a:p>
        </p:txBody>
      </p:sp>
      <p:sp>
        <p:nvSpPr>
          <p:cNvPr id="28" name="MH_Other_4"/>
          <p:cNvSpPr/>
          <p:nvPr/>
        </p:nvSpPr>
        <p:spPr bwMode="auto">
          <a:xfrm rot="8089122">
            <a:off x="3227705" y="2079625"/>
            <a:ext cx="917575" cy="904875"/>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C20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0465A"/>
              </a:solidFill>
              <a:effectLst/>
              <a:uLnTx/>
              <a:uFillTx/>
              <a:latin typeface="+mn-lt"/>
              <a:ea typeface="+mn-ea"/>
              <a:cs typeface="+mn-cs"/>
            </a:endParaRPr>
          </a:p>
        </p:txBody>
      </p:sp>
      <p:sp>
        <p:nvSpPr>
          <p:cNvPr id="29" name="MH_Other_5"/>
          <p:cNvSpPr/>
          <p:nvPr/>
        </p:nvSpPr>
        <p:spPr bwMode="auto">
          <a:xfrm>
            <a:off x="3630930" y="3254375"/>
            <a:ext cx="118745" cy="117475"/>
          </a:xfrm>
          <a:prstGeom prst="ellipse">
            <a:avLst/>
          </a:prstGeom>
          <a:solidFill>
            <a:srgbClr val="C00000"/>
          </a:solidFill>
          <a:ln w="28575">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MH_SubTitle_2"/>
          <p:cNvSpPr txBox="1"/>
          <p:nvPr/>
        </p:nvSpPr>
        <p:spPr bwMode="auto">
          <a:xfrm>
            <a:off x="3263900" y="2197100"/>
            <a:ext cx="8477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C20F2A"/>
                </a:solidFill>
                <a:effectLst/>
                <a:uLnTx/>
                <a:uFillTx/>
                <a:latin typeface="+mn-lt"/>
                <a:ea typeface="宋体" pitchFamily="2" charset="-122"/>
                <a:cs typeface="+mn-cs"/>
              </a:rPr>
              <a:t>2 </a:t>
            </a:r>
            <a:endParaRPr kumimoji="0" lang="zh-CN" altLang="en-US" sz="1800" b="0" i="0" u="none" strike="noStrike" kern="1200" cap="none" spc="0" normalizeH="0" baseline="0" noProof="0" dirty="0" smtClean="0">
              <a:ln>
                <a:noFill/>
              </a:ln>
              <a:solidFill>
                <a:srgbClr val="C20F2A"/>
              </a:solidFill>
              <a:effectLst/>
              <a:uLnTx/>
              <a:uFillTx/>
              <a:latin typeface="+mn-lt"/>
              <a:ea typeface="宋体" pitchFamily="2" charset="-122"/>
              <a:cs typeface="+mn-cs"/>
            </a:endParaRPr>
          </a:p>
        </p:txBody>
      </p:sp>
      <p:sp>
        <p:nvSpPr>
          <p:cNvPr id="3083" name="MH_Text_2"/>
          <p:cNvSpPr txBox="1"/>
          <p:nvPr/>
        </p:nvSpPr>
        <p:spPr>
          <a:xfrm>
            <a:off x="2987675" y="3435985"/>
            <a:ext cx="1441450" cy="903605"/>
          </a:xfrm>
          <a:prstGeom prst="rect">
            <a:avLst/>
          </a:prstGeom>
          <a:noFill/>
          <a:ln w="9525">
            <a:noFill/>
            <a:miter/>
          </a:ln>
        </p:spPr>
        <p:txBody>
          <a:bodyPr/>
          <a:p>
            <a:pPr marL="0" marR="0" lvl="0" indent="0" algn="ctr" defTabSz="914400" rtl="0" eaLnBrk="1" latinLnBrk="0" hangingPunct="1">
              <a:spcBef>
                <a:spcPts val="0"/>
              </a:spcBef>
              <a:spcAft>
                <a:spcPts val="0"/>
              </a:spcAft>
              <a:buClrTx/>
              <a:buSzTx/>
              <a:buFontTx/>
              <a:buNone/>
              <a:defRPr/>
            </a:pPr>
            <a:r>
              <a:rPr lang="zh-CN" altLang="zh-CN" sz="1600" b="1" kern="0" noProof="0" dirty="0">
                <a:ln>
                  <a:noFill/>
                </a:ln>
                <a:solidFill>
                  <a:schemeClr val="bg1"/>
                </a:solidFill>
                <a:uLnTx/>
                <a:uFillTx/>
                <a:latin typeface="微软雅黑" pitchFamily="34" charset="-122"/>
                <a:ea typeface="微软雅黑" pitchFamily="34" charset="-122"/>
                <a:sym typeface="+mn-ea"/>
              </a:rPr>
              <a:t>物流网络的</a:t>
            </a:r>
            <a:endParaRPr lang="zh-CN" altLang="zh-CN" sz="1600" b="1" kern="0" noProof="0" dirty="0">
              <a:ln>
                <a:noFill/>
              </a:ln>
              <a:solidFill>
                <a:schemeClr val="bg1"/>
              </a:solidFill>
              <a:uLnTx/>
              <a:uFillTx/>
              <a:latin typeface="微软雅黑" pitchFamily="34" charset="-122"/>
              <a:ea typeface="微软雅黑" pitchFamily="34" charset="-122"/>
              <a:sym typeface="+mn-ea"/>
            </a:endParaRPr>
          </a:p>
          <a:p>
            <a:pPr marL="0" marR="0" lvl="0" indent="0" algn="ctr" defTabSz="914400" rtl="0" eaLnBrk="1" latinLnBrk="0" hangingPunct="1">
              <a:spcBef>
                <a:spcPts val="0"/>
              </a:spcBef>
              <a:spcAft>
                <a:spcPts val="0"/>
              </a:spcAft>
              <a:buClrTx/>
              <a:buSzTx/>
              <a:buFontTx/>
              <a:buNone/>
              <a:defRPr/>
            </a:pPr>
            <a:r>
              <a:rPr lang="zh-CN" altLang="zh-CN" sz="1600" b="1" kern="0" noProof="0" dirty="0">
                <a:ln>
                  <a:noFill/>
                </a:ln>
                <a:solidFill>
                  <a:schemeClr val="bg1"/>
                </a:solidFill>
                <a:uLnTx/>
                <a:uFillTx/>
                <a:latin typeface="微软雅黑" pitchFamily="34" charset="-122"/>
                <a:ea typeface="微软雅黑" pitchFamily="34" charset="-122"/>
                <a:sym typeface="+mn-ea"/>
              </a:rPr>
              <a:t>结构及特征</a:t>
            </a:r>
            <a:endParaRPr lang="zh-CN" altLang="zh-CN" sz="1600" b="1" kern="0" noProof="0" dirty="0">
              <a:ln>
                <a:noFill/>
              </a:ln>
              <a:solidFill>
                <a:schemeClr val="bg1"/>
              </a:solidFill>
              <a:uLnTx/>
              <a:uFillTx/>
              <a:latin typeface="微软雅黑" pitchFamily="34" charset="-122"/>
              <a:ea typeface="微软雅黑" pitchFamily="34" charset="-122"/>
              <a:sym typeface="+mn-ea"/>
            </a:endParaRPr>
          </a:p>
        </p:txBody>
      </p:sp>
      <p:sp>
        <p:nvSpPr>
          <p:cNvPr id="32" name="MH_Other_6"/>
          <p:cNvSpPr/>
          <p:nvPr/>
        </p:nvSpPr>
        <p:spPr bwMode="auto">
          <a:xfrm rot="8089122">
            <a:off x="4924425" y="1387475"/>
            <a:ext cx="917575" cy="904875"/>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C20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0465A"/>
              </a:solidFill>
              <a:effectLst/>
              <a:uLnTx/>
              <a:uFillTx/>
              <a:latin typeface="+mn-lt"/>
              <a:ea typeface="+mn-ea"/>
              <a:cs typeface="+mn-cs"/>
            </a:endParaRPr>
          </a:p>
        </p:txBody>
      </p:sp>
      <p:sp>
        <p:nvSpPr>
          <p:cNvPr id="33" name="MH_Other_7"/>
          <p:cNvSpPr/>
          <p:nvPr/>
        </p:nvSpPr>
        <p:spPr bwMode="auto">
          <a:xfrm>
            <a:off x="5327650" y="2562225"/>
            <a:ext cx="119380" cy="117475"/>
          </a:xfrm>
          <a:prstGeom prst="ellipse">
            <a:avLst/>
          </a:prstGeom>
          <a:solidFill>
            <a:srgbClr val="C00000"/>
          </a:solidFill>
          <a:ln w="28575">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MH_SubTitle_3"/>
          <p:cNvSpPr txBox="1"/>
          <p:nvPr/>
        </p:nvSpPr>
        <p:spPr bwMode="auto">
          <a:xfrm>
            <a:off x="4961255" y="1504950"/>
            <a:ext cx="847725"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rgbClr val="C20F2A"/>
                </a:solidFill>
                <a:effectLst/>
                <a:uLnTx/>
                <a:uFillTx/>
                <a:latin typeface="+mn-lt"/>
                <a:ea typeface="宋体" pitchFamily="2" charset="-122"/>
                <a:cs typeface="+mn-cs"/>
              </a:rPr>
              <a:t>3 </a:t>
            </a:r>
            <a:endParaRPr kumimoji="0" lang="zh-CN" altLang="en-US" sz="1800" b="0" i="0" u="none" strike="noStrike" kern="1200" cap="none" spc="0" normalizeH="0" baseline="0" noProof="0" smtClean="0">
              <a:ln>
                <a:noFill/>
              </a:ln>
              <a:solidFill>
                <a:srgbClr val="C20F2A"/>
              </a:solidFill>
              <a:effectLst/>
              <a:uLnTx/>
              <a:uFillTx/>
              <a:latin typeface="+mn-lt"/>
              <a:ea typeface="宋体" pitchFamily="2" charset="-122"/>
              <a:cs typeface="+mn-cs"/>
            </a:endParaRPr>
          </a:p>
        </p:txBody>
      </p:sp>
      <p:sp>
        <p:nvSpPr>
          <p:cNvPr id="3087" name="MH_Text_3"/>
          <p:cNvSpPr txBox="1"/>
          <p:nvPr/>
        </p:nvSpPr>
        <p:spPr>
          <a:xfrm>
            <a:off x="4667250" y="2771775"/>
            <a:ext cx="1441450" cy="903605"/>
          </a:xfrm>
          <a:prstGeom prst="rect">
            <a:avLst/>
          </a:prstGeom>
          <a:noFill/>
          <a:ln w="9525">
            <a:noFill/>
            <a:miter/>
          </a:ln>
        </p:spPr>
        <p:txBody>
          <a:bodyPr/>
          <a:p>
            <a:pPr lvl="0" algn="ctr" eaLnBrk="1" hangingPunct="1">
              <a:lnSpc>
                <a:spcPct val="120000"/>
              </a:lnSpc>
            </a:pPr>
            <a:r>
              <a:rPr lang="zh-CN" altLang="zh-CN" sz="1600" b="1" kern="0" noProof="0" dirty="0">
                <a:ln>
                  <a:noFill/>
                </a:ln>
                <a:solidFill>
                  <a:srgbClr val="FFFFFF"/>
                </a:solidFill>
                <a:uLnTx/>
                <a:uFillTx/>
                <a:latin typeface="微软雅黑" pitchFamily="34" charset="-122"/>
                <a:ea typeface="微软雅黑" pitchFamily="34" charset="-122"/>
                <a:sym typeface="+mn-ea"/>
              </a:rPr>
              <a:t>电商物流</a:t>
            </a:r>
            <a:endParaRPr lang="zh-CN" altLang="zh-CN" sz="1600" b="1" kern="0" noProof="0" dirty="0">
              <a:ln>
                <a:noFill/>
              </a:ln>
              <a:solidFill>
                <a:srgbClr val="FFFFFF"/>
              </a:solidFill>
              <a:uLnTx/>
              <a:uFillTx/>
              <a:latin typeface="微软雅黑" pitchFamily="34" charset="-122"/>
              <a:ea typeface="微软雅黑" pitchFamily="34" charset="-122"/>
              <a:sym typeface="+mn-ea"/>
            </a:endParaRPr>
          </a:p>
          <a:p>
            <a:pPr lvl="0" algn="ctr" eaLnBrk="1" hangingPunct="1">
              <a:lnSpc>
                <a:spcPct val="120000"/>
              </a:lnSpc>
            </a:pPr>
            <a:r>
              <a:rPr lang="zh-CN" altLang="zh-CN" sz="1600" b="1" kern="0" noProof="0" dirty="0">
                <a:ln>
                  <a:noFill/>
                </a:ln>
                <a:solidFill>
                  <a:srgbClr val="FFFFFF"/>
                </a:solidFill>
                <a:uLnTx/>
                <a:uFillTx/>
                <a:latin typeface="微软雅黑" pitchFamily="34" charset="-122"/>
                <a:ea typeface="微软雅黑" pitchFamily="34" charset="-122"/>
                <a:sym typeface="+mn-ea"/>
              </a:rPr>
              <a:t>的瓶颈</a:t>
            </a:r>
            <a:endParaRPr lang="zh-CN" altLang="en-US" sz="1600" dirty="0">
              <a:latin typeface="Calibri" pitchFamily="34" charset="0"/>
              <a:ea typeface="微软雅黑" pitchFamily="34" charset="-122"/>
            </a:endParaRPr>
          </a:p>
        </p:txBody>
      </p:sp>
      <p:sp>
        <p:nvSpPr>
          <p:cNvPr id="36" name="MH_Other_8"/>
          <p:cNvSpPr/>
          <p:nvPr/>
        </p:nvSpPr>
        <p:spPr bwMode="auto">
          <a:xfrm rot="8089122">
            <a:off x="6622415" y="716915"/>
            <a:ext cx="917575" cy="902970"/>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C20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7" name="MH_Other_9"/>
          <p:cNvSpPr/>
          <p:nvPr/>
        </p:nvSpPr>
        <p:spPr bwMode="auto">
          <a:xfrm>
            <a:off x="7026275" y="1891030"/>
            <a:ext cx="117475" cy="117475"/>
          </a:xfrm>
          <a:prstGeom prst="ellipse">
            <a:avLst/>
          </a:prstGeom>
          <a:solidFill>
            <a:srgbClr val="C20F2A"/>
          </a:solidFill>
          <a:ln w="28575">
            <a:solidFill>
              <a:srgbClr val="FFBD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MH_SubTitle_4"/>
          <p:cNvSpPr txBox="1"/>
          <p:nvPr/>
        </p:nvSpPr>
        <p:spPr bwMode="auto">
          <a:xfrm>
            <a:off x="6657975" y="833755"/>
            <a:ext cx="847725"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rgbClr val="C20F2A"/>
                </a:solidFill>
                <a:effectLst/>
                <a:uLnTx/>
                <a:uFillTx/>
                <a:latin typeface="+mn-lt"/>
                <a:ea typeface="宋体" pitchFamily="2" charset="-122"/>
                <a:cs typeface="+mn-cs"/>
              </a:rPr>
              <a:t>4 </a:t>
            </a:r>
            <a:endParaRPr kumimoji="0" lang="zh-CN" altLang="en-US" sz="1800" b="0" i="0" u="none" strike="noStrike" kern="1200" cap="none" spc="0" normalizeH="0" baseline="0" noProof="0" smtClean="0">
              <a:ln>
                <a:noFill/>
              </a:ln>
              <a:solidFill>
                <a:srgbClr val="C20F2A"/>
              </a:solidFill>
              <a:effectLst/>
              <a:uLnTx/>
              <a:uFillTx/>
              <a:latin typeface="+mn-lt"/>
              <a:ea typeface="宋体" pitchFamily="2" charset="-122"/>
              <a:cs typeface="+mn-cs"/>
            </a:endParaRPr>
          </a:p>
        </p:txBody>
      </p:sp>
      <p:sp>
        <p:nvSpPr>
          <p:cNvPr id="3091" name="MH_Text_4"/>
          <p:cNvSpPr txBox="1"/>
          <p:nvPr/>
        </p:nvSpPr>
        <p:spPr>
          <a:xfrm>
            <a:off x="6250940" y="2100580"/>
            <a:ext cx="1565910" cy="902970"/>
          </a:xfrm>
          <a:prstGeom prst="rect">
            <a:avLst/>
          </a:prstGeom>
          <a:noFill/>
          <a:ln w="9525">
            <a:noFill/>
            <a:miter/>
          </a:ln>
        </p:spPr>
        <p:txBody>
          <a:bodyPr/>
          <a:p>
            <a:pPr lvl="0" algn="ctr" eaLnBrk="1" hangingPunct="1"/>
            <a:r>
              <a:rPr lang="zh-CN" sz="1600" b="1" kern="0" noProof="0">
                <a:ln>
                  <a:noFill/>
                </a:ln>
                <a:solidFill>
                  <a:srgbClr val="FFFFFF"/>
                </a:solidFill>
                <a:uLnTx/>
                <a:uFillTx/>
                <a:latin typeface="微软雅黑" pitchFamily="34" charset="-122"/>
                <a:ea typeface="微软雅黑" pitchFamily="34" charset="-122"/>
                <a:sym typeface="+mn-ea"/>
              </a:rPr>
              <a:t>解决瓶颈问题 的出路</a:t>
            </a:r>
            <a:endParaRPr lang="zh-CN" altLang="en-US" sz="1600" dirty="0">
              <a:latin typeface="Calibri" pitchFamily="34" charset="0"/>
              <a:ea typeface="微软雅黑"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49ADC"/>
            </a:gs>
            <a:gs pos="100000">
              <a:srgbClr val="033D7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4" name="矩形 23"/>
          <p:cNvSpPr/>
          <p:nvPr/>
        </p:nvSpPr>
        <p:spPr>
          <a:xfrm>
            <a:off x="0" y="483111"/>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0" y="483235"/>
            <a:ext cx="9109710" cy="548640"/>
          </a:xfrm>
          <a:prstGeom prst="rect">
            <a:avLst/>
          </a:prstGeom>
          <a:noFill/>
        </p:spPr>
        <p:txBody>
          <a:bodyPr wrap="square" rtlCol="0">
            <a:spAutoFit/>
          </a:bodyPr>
          <a:lstStyle/>
          <a:p>
            <a:pPr algn="l"/>
            <a:r>
              <a:rPr lang="zh-CN" altLang="en-US" sz="2800" b="1" dirty="0" smtClean="0">
                <a:solidFill>
                  <a:schemeClr val="bg1"/>
                </a:solidFill>
                <a:latin typeface="+mj-ea"/>
                <a:ea typeface="+mj-ea"/>
                <a:sym typeface="+mn-ea"/>
              </a:rPr>
              <a:t>一、关于电商物流的概念</a:t>
            </a:r>
            <a:endParaRPr lang="zh-CN" altLang="en-US" sz="2800" b="1" dirty="0" smtClean="0">
              <a:solidFill>
                <a:schemeClr val="bg1"/>
              </a:solidFill>
              <a:latin typeface="+mj-ea"/>
              <a:ea typeface="+mj-ea"/>
            </a:endParaRPr>
          </a:p>
        </p:txBody>
      </p:sp>
      <p:sp>
        <p:nvSpPr>
          <p:cNvPr id="89" name="矩形 88"/>
          <p:cNvSpPr/>
          <p:nvPr/>
        </p:nvSpPr>
        <p:spPr>
          <a:xfrm>
            <a:off x="-635" y="1306195"/>
            <a:ext cx="9156700" cy="369252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76530" y="1344295"/>
            <a:ext cx="8625205" cy="3749040"/>
          </a:xfrm>
          <a:prstGeom prst="rect">
            <a:avLst/>
          </a:prstGeom>
          <a:noFill/>
        </p:spPr>
        <p:txBody>
          <a:bodyPr wrap="square" rtlCol="0">
            <a:spAutoFit/>
          </a:bodyPr>
          <a:p>
            <a:pPr algn="just"/>
            <a:r>
              <a:rPr lang="en-US" altLang="zh-CN" sz="2000" b="1">
                <a:solidFill>
                  <a:schemeClr val="tx1"/>
                </a:solidFill>
                <a:effectLst>
                  <a:outerShdw blurRad="38100" dist="38100" dir="2700000" algn="tl">
                    <a:srgbClr val="000000">
                      <a:alpha val="43137"/>
                    </a:srgbClr>
                  </a:outerShdw>
                </a:effectLst>
                <a:latin typeface="宋体" charset="0"/>
                <a:ea typeface="宋体" charset="0"/>
              </a:rPr>
              <a:t>    </a:t>
            </a:r>
            <a:endParaRPr lang="en-US" altLang="zh-CN" sz="2000" b="1">
              <a:solidFill>
                <a:schemeClr val="tx1"/>
              </a:solidFill>
              <a:effectLst>
                <a:outerShdw blurRad="38100" dist="38100" dir="2700000" algn="tl">
                  <a:srgbClr val="000000">
                    <a:alpha val="43137"/>
                  </a:srgbClr>
                </a:outerShdw>
              </a:effectLst>
              <a:latin typeface="宋体" charset="0"/>
              <a:ea typeface="宋体" charset="0"/>
            </a:endParaRPr>
          </a:p>
          <a:p>
            <a:pPr algn="just"/>
            <a:r>
              <a:rPr lang="en-US" altLang="zh-CN" sz="2000" b="1">
                <a:solidFill>
                  <a:schemeClr val="tx1"/>
                </a:solidFill>
                <a:effectLst>
                  <a:outerShdw blurRad="38100" dist="38100" dir="2700000" algn="tl">
                    <a:srgbClr val="000000">
                      <a:alpha val="43137"/>
                    </a:srgbClr>
                  </a:outerShdw>
                </a:effectLst>
                <a:latin typeface="宋体" charset="0"/>
                <a:ea typeface="宋体" charset="0"/>
              </a:rPr>
              <a:t>    </a:t>
            </a:r>
            <a:r>
              <a:rPr lang="zh-CN" altLang="en-US" sz="2000" b="1">
                <a:solidFill>
                  <a:schemeClr val="tx1"/>
                </a:solidFill>
                <a:effectLst>
                  <a:outerShdw blurRad="38100" dist="38100" dir="2700000" algn="tl">
                    <a:srgbClr val="000000">
                      <a:alpha val="43137"/>
                    </a:srgbClr>
                  </a:outerShdw>
                </a:effectLst>
                <a:latin typeface="+mn-ea"/>
              </a:rPr>
              <a:t>商务部即将发布的《全国电子商务物流发展规划（</a:t>
            </a:r>
            <a:r>
              <a:rPr lang="en-US" altLang="zh-CN" sz="2000" b="1">
                <a:solidFill>
                  <a:schemeClr val="tx1"/>
                </a:solidFill>
                <a:effectLst>
                  <a:outerShdw blurRad="38100" dist="38100" dir="2700000" algn="tl">
                    <a:srgbClr val="000000">
                      <a:alpha val="43137"/>
                    </a:srgbClr>
                  </a:outerShdw>
                </a:effectLst>
                <a:latin typeface="+mn-ea"/>
              </a:rPr>
              <a:t>2015-2020</a:t>
            </a:r>
            <a:r>
              <a:rPr lang="zh-CN" altLang="en-US" sz="2000" b="1">
                <a:solidFill>
                  <a:schemeClr val="tx1"/>
                </a:solidFill>
                <a:effectLst>
                  <a:outerShdw blurRad="38100" dist="38100" dir="2700000" algn="tl">
                    <a:srgbClr val="000000">
                      <a:alpha val="43137"/>
                    </a:srgbClr>
                  </a:outerShdw>
                </a:effectLst>
                <a:latin typeface="+mn-ea"/>
              </a:rPr>
              <a:t>）》中明确定义了</a:t>
            </a:r>
            <a:r>
              <a:rPr lang="en-US" altLang="zh-CN" sz="2000" b="1">
                <a:solidFill>
                  <a:schemeClr val="tx1"/>
                </a:solidFill>
                <a:effectLst>
                  <a:outerShdw blurRad="38100" dist="38100" dir="2700000" algn="tl">
                    <a:srgbClr val="000000">
                      <a:alpha val="43137"/>
                    </a:srgbClr>
                  </a:outerShdw>
                </a:effectLst>
                <a:latin typeface="+mn-ea"/>
              </a:rPr>
              <a:t>“</a:t>
            </a:r>
            <a:r>
              <a:rPr lang="zh-CN" altLang="en-US" sz="2000" b="1">
                <a:solidFill>
                  <a:schemeClr val="tx1"/>
                </a:solidFill>
                <a:effectLst>
                  <a:outerShdw blurRad="38100" dist="38100" dir="2700000" algn="tl">
                    <a:srgbClr val="000000">
                      <a:alpha val="43137"/>
                    </a:srgbClr>
                  </a:outerShdw>
                </a:effectLst>
                <a:latin typeface="+mn-ea"/>
              </a:rPr>
              <a:t>电商物流</a:t>
            </a:r>
            <a:r>
              <a:rPr lang="en-US" altLang="zh-CN" sz="2000" b="1">
                <a:solidFill>
                  <a:schemeClr val="tx1"/>
                </a:solidFill>
                <a:effectLst>
                  <a:outerShdw blurRad="38100" dist="38100" dir="2700000" algn="tl">
                    <a:srgbClr val="000000">
                      <a:alpha val="43137"/>
                    </a:srgbClr>
                  </a:outerShdw>
                </a:effectLst>
                <a:latin typeface="+mn-ea"/>
              </a:rPr>
              <a:t>”</a:t>
            </a:r>
            <a:r>
              <a:rPr lang="zh-CN" altLang="en-US" sz="2000" b="1">
                <a:solidFill>
                  <a:schemeClr val="tx1"/>
                </a:solidFill>
                <a:effectLst>
                  <a:outerShdw blurRad="38100" dist="38100" dir="2700000" algn="tl">
                    <a:srgbClr val="000000">
                      <a:alpha val="43137"/>
                    </a:srgbClr>
                  </a:outerShdw>
                </a:effectLst>
                <a:latin typeface="+mn-ea"/>
              </a:rPr>
              <a:t>这一新名词，就是服务于电子商务的现代物流活动，是电子商务价值实现的重要环节，是国民经济的基础性、先导性产业。</a:t>
            </a:r>
            <a:endParaRPr lang="zh-CN" altLang="en-US" sz="2000" b="1">
              <a:solidFill>
                <a:schemeClr val="tx1"/>
              </a:solidFill>
              <a:effectLst>
                <a:outerShdw blurRad="38100" dist="38100" dir="2700000" algn="tl">
                  <a:srgbClr val="000000">
                    <a:alpha val="43137"/>
                  </a:srgbClr>
                </a:outerShdw>
              </a:effectLst>
              <a:latin typeface="+mn-ea"/>
            </a:endParaRPr>
          </a:p>
          <a:p>
            <a:pPr algn="just"/>
            <a:endParaRPr lang="zh-CN" altLang="en-US" sz="2000" b="1">
              <a:solidFill>
                <a:schemeClr val="tx1"/>
              </a:solidFill>
              <a:effectLst>
                <a:outerShdw blurRad="38100" dist="38100" dir="2700000" algn="tl">
                  <a:srgbClr val="000000">
                    <a:alpha val="43137"/>
                  </a:srgbClr>
                </a:outerShdw>
              </a:effectLst>
              <a:latin typeface="+mn-ea"/>
            </a:endParaRPr>
          </a:p>
          <a:p>
            <a:r>
              <a:rPr lang="zh-CN" altLang="en-US" sz="2000">
                <a:solidFill>
                  <a:schemeClr val="tx1"/>
                </a:solidFill>
                <a:effectLst>
                  <a:outerShdw blurRad="38100" dist="38100" dir="2700000" algn="tl">
                    <a:srgbClr val="000000">
                      <a:alpha val="43137"/>
                    </a:srgbClr>
                  </a:outerShdw>
                </a:effectLst>
                <a:latin typeface="宋体" charset="0"/>
                <a:ea typeface="宋体" charset="0"/>
              </a:rPr>
              <a:t>    </a:t>
            </a:r>
            <a:r>
              <a:rPr lang="zh-CN" altLang="en-US" sz="2000" b="1">
                <a:solidFill>
                  <a:schemeClr val="tx1"/>
                </a:solidFill>
                <a:effectLst>
                  <a:outerShdw blurRad="38100" dist="38100" dir="2700000" algn="tl">
                    <a:srgbClr val="000000">
                      <a:alpha val="43137"/>
                    </a:srgbClr>
                  </a:outerShdw>
                </a:effectLst>
                <a:latin typeface="+mn-ea"/>
              </a:rPr>
              <a:t>互联网的快速发展深刻改变了人们的生产和生活方式，也改变了流通方式，加快了电子商务和邮政快递业的融合发展。随着物联网、云计算、大数据、移动互联网、人工智能等新一代信息技术的升级发展，互联网加速向各行业渗透，服务业新业态、新模式、新产业不断涌现。在新常态下，电商物流的发展形成了国民经济的基础产业、先导性的服务性产业。</a:t>
            </a:r>
            <a:endParaRPr lang="zh-CN" altLang="en-US" sz="2000" b="1">
              <a:solidFill>
                <a:schemeClr val="tx1"/>
              </a:solidFill>
              <a:effectLst>
                <a:outerShdw blurRad="38100" dist="38100" dir="2700000" algn="tl">
                  <a:srgbClr val="000000">
                    <a:alpha val="43137"/>
                  </a:srgbClr>
                </a:outerShdw>
              </a:effectLst>
              <a:latin typeface="+mn-ea"/>
            </a:endParaRPr>
          </a:p>
          <a:p>
            <a:endParaRPr lang="zh-CN" altLang="en-US" sz="2000" b="1">
              <a:solidFill>
                <a:schemeClr val="tx1"/>
              </a:solidFill>
              <a:effectLst>
                <a:outerShdw blurRad="38100" dist="38100" dir="2700000" algn="tl">
                  <a:srgbClr val="000000">
                    <a:alpha val="43137"/>
                  </a:srgbClr>
                </a:outerShdw>
              </a:effectLst>
              <a:latin typeface="+mn-ea"/>
            </a:endParaRPr>
          </a:p>
          <a:p>
            <a:r>
              <a:rPr lang="zh-CN" altLang="en-US" sz="2000" b="1">
                <a:solidFill>
                  <a:schemeClr val="tx1"/>
                </a:solidFill>
                <a:effectLst>
                  <a:outerShdw blurRad="38100" dist="38100" dir="2700000" algn="tl">
                    <a:srgbClr val="000000">
                      <a:alpha val="43137"/>
                    </a:srgbClr>
                  </a:outerShdw>
                </a:effectLst>
                <a:latin typeface="+mn-ea"/>
              </a:rPr>
              <a:t>       </a:t>
            </a:r>
            <a:endParaRPr lang="zh-CN" altLang="en-US" sz="2000" b="1">
              <a:solidFill>
                <a:schemeClr val="tx1"/>
              </a:solidFill>
              <a:effectLst>
                <a:outerShdw blurRad="38100" dist="38100" dir="2700000" algn="tl">
                  <a:srgbClr val="000000">
                    <a:alpha val="43137"/>
                  </a:srgbClr>
                </a:outerShdw>
              </a:effectLst>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26035" y="51435"/>
            <a:ext cx="8490585" cy="782320"/>
          </a:xfrm>
        </p:spPr>
        <p:txBody>
          <a:bodyPr vert="horz" wrap="square" lIns="91440" tIns="45720" rIns="91440" bIns="45720" anchor="ctr"/>
          <a:p>
            <a:pPr eaLnBrk="1" hangingPunct="1"/>
            <a:r>
              <a:rPr lang="zh-CN" sz="2400" noProof="0" smtClean="0">
                <a:ln>
                  <a:noFill/>
                </a:ln>
                <a:uLnTx/>
                <a:uFillTx/>
                <a:latin typeface="+mj-ea"/>
                <a:cs typeface="+mn-cs"/>
                <a:sym typeface="+mn-ea"/>
              </a:rPr>
              <a:t>电商物流运输的组成：</a:t>
            </a:r>
            <a:endParaRPr lang="zh-CN" altLang="en-US" sz="2400" dirty="0"/>
          </a:p>
        </p:txBody>
      </p:sp>
      <p:cxnSp>
        <p:nvCxnSpPr>
          <p:cNvPr id="3" name="MH_Other_1"/>
          <p:cNvCxnSpPr/>
          <p:nvPr/>
        </p:nvCxnSpPr>
        <p:spPr>
          <a:xfrm>
            <a:off x="4383405" y="1068705"/>
            <a:ext cx="0" cy="4211320"/>
          </a:xfrm>
          <a:prstGeom prst="line">
            <a:avLst/>
          </a:prstGeom>
          <a:ln w="9525">
            <a:solidFill>
              <a:srgbClr val="646464"/>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83" name="MH_Text_3"/>
          <p:cNvSpPr/>
          <p:nvPr/>
        </p:nvSpPr>
        <p:spPr>
          <a:xfrm>
            <a:off x="4705350" y="3005455"/>
            <a:ext cx="2079625" cy="39306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E6BA00"/>
          </a:solidFill>
          <a:ln w="9525">
            <a:noFill/>
            <a:miter/>
          </a:ln>
        </p:spPr>
        <p:txBody>
          <a:bodyPr lIns="108000" tIns="0" rIns="0" bIns="36000" anchor="ctr"/>
          <a:p>
            <a:pPr lvl="0" eaLnBrk="1" hangingPunct="1"/>
            <a:r>
              <a:rPr lang="zh-CN" sz="1600" b="1" dirty="0">
                <a:solidFill>
                  <a:srgbClr val="FFFFFF"/>
                </a:solidFill>
                <a:latin typeface="幼圆" pitchFamily="49" charset="-122"/>
                <a:ea typeface="微软雅黑" pitchFamily="34" charset="-122"/>
              </a:rPr>
              <a:t>电商</a:t>
            </a:r>
            <a:endParaRPr lang="zh-CN" sz="1600" b="1" dirty="0">
              <a:solidFill>
                <a:srgbClr val="FFFFFF"/>
              </a:solidFill>
              <a:latin typeface="幼圆" pitchFamily="49" charset="-122"/>
              <a:ea typeface="微软雅黑" pitchFamily="34" charset="-122"/>
            </a:endParaRPr>
          </a:p>
        </p:txBody>
      </p:sp>
      <p:sp>
        <p:nvSpPr>
          <p:cNvPr id="46" name="MH_SubTitle_2"/>
          <p:cNvSpPr/>
          <p:nvPr/>
        </p:nvSpPr>
        <p:spPr bwMode="auto">
          <a:xfrm>
            <a:off x="4067810" y="3004185"/>
            <a:ext cx="627380" cy="457200"/>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rtl="0" eaLnBrk="1" latinLnBrk="0" hangingPunct="1">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D100"/>
                </a:solidFill>
                <a:effectLst/>
                <a:uLnTx/>
                <a:uFillTx/>
                <a:latin typeface="Arial" pitchFamily="34" charset="0"/>
                <a:ea typeface="+mn-ea"/>
                <a:cs typeface="Arial" pitchFamily="34" charset="0"/>
              </a:rPr>
              <a:t>1</a:t>
            </a:r>
            <a:endParaRPr kumimoji="0" lang="en-US" altLang="zh-CN" sz="1600" b="1" i="0" u="none" strike="noStrike" kern="1200" cap="none" spc="0" normalizeH="0" baseline="0" noProof="0" dirty="0">
              <a:ln>
                <a:noFill/>
              </a:ln>
              <a:solidFill>
                <a:srgbClr val="FFD100"/>
              </a:solidFill>
              <a:effectLst/>
              <a:uLnTx/>
              <a:uFillTx/>
              <a:latin typeface="Arial" pitchFamily="34" charset="0"/>
              <a:ea typeface="+mn-ea"/>
              <a:cs typeface="Arial" pitchFamily="34" charset="0"/>
            </a:endParaRPr>
          </a:p>
        </p:txBody>
      </p:sp>
      <p:sp>
        <p:nvSpPr>
          <p:cNvPr id="47" name="MH_SubTitle_3"/>
          <p:cNvSpPr/>
          <p:nvPr/>
        </p:nvSpPr>
        <p:spPr bwMode="auto">
          <a:xfrm>
            <a:off x="4076700" y="4526280"/>
            <a:ext cx="627380" cy="457200"/>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rtl="0" eaLnBrk="1" latinLnBrk="0" hangingPunct="1">
              <a:spcBef>
                <a:spcPts val="0"/>
              </a:spcBef>
              <a:spcAft>
                <a:spcPts val="0"/>
              </a:spcAft>
              <a:buClrTx/>
              <a:buSzTx/>
              <a:buFontTx/>
              <a:buNone/>
              <a:defRPr/>
            </a:pPr>
            <a:r>
              <a:rPr kumimoji="0" lang="en-US" altLang="zh-CN" sz="1600" b="0" i="0" u="none" strike="noStrike" kern="1200" cap="none" spc="0" normalizeH="0" baseline="0" noProof="0" dirty="0">
                <a:ln>
                  <a:noFill/>
                </a:ln>
                <a:solidFill>
                  <a:srgbClr val="98AC00"/>
                </a:solidFill>
                <a:effectLst/>
                <a:uLnTx/>
                <a:uFillTx/>
                <a:latin typeface="Arial" pitchFamily="34" charset="0"/>
                <a:ea typeface="+mn-ea"/>
                <a:cs typeface="Arial" pitchFamily="34" charset="0"/>
              </a:rPr>
              <a:t>3</a:t>
            </a:r>
            <a:endParaRPr kumimoji="0" lang="en-US" altLang="zh-CN" sz="1600" b="0" i="0" u="none" strike="noStrike" kern="1200" cap="none" spc="0" normalizeH="0" baseline="0" noProof="0" dirty="0">
              <a:ln>
                <a:noFill/>
              </a:ln>
              <a:solidFill>
                <a:srgbClr val="98AC00"/>
              </a:solidFill>
              <a:effectLst/>
              <a:uLnTx/>
              <a:uFillTx/>
              <a:latin typeface="Arial" pitchFamily="34" charset="0"/>
              <a:ea typeface="+mn-ea"/>
              <a:cs typeface="Arial" pitchFamily="34" charset="0"/>
            </a:endParaRPr>
          </a:p>
        </p:txBody>
      </p:sp>
      <p:sp>
        <p:nvSpPr>
          <p:cNvPr id="3087" name="MH_Text_2"/>
          <p:cNvSpPr/>
          <p:nvPr/>
        </p:nvSpPr>
        <p:spPr>
          <a:xfrm>
            <a:off x="2051685" y="1635760"/>
            <a:ext cx="2044700" cy="365125"/>
          </a:xfrm>
          <a:custGeom>
            <a:avLst/>
            <a:gdLst>
              <a:gd name="txL" fmla="*/ 0 w 2385"/>
              <a:gd name="txT" fmla="*/ 0 h 425"/>
              <a:gd name="txR" fmla="*/ 2385 w 2385"/>
              <a:gd name="txB" fmla="*/ 425 h 42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008CFF"/>
          </a:solidFill>
          <a:ln w="9525">
            <a:noFill/>
            <a:miter/>
          </a:ln>
        </p:spPr>
        <p:txBody>
          <a:bodyPr lIns="0" tIns="0" rIns="108000" bIns="36000" anchor="ctr"/>
          <a:p>
            <a:pPr lvl="0" algn="ctr" eaLnBrk="1" hangingPunct="1"/>
            <a:r>
              <a:rPr lang="zh-CN" altLang="en-US" sz="1600" b="1" dirty="0">
                <a:solidFill>
                  <a:schemeClr val="tx1"/>
                </a:solidFill>
                <a:latin typeface="+mn-ea"/>
              </a:rPr>
              <a:t>一、信息网</a:t>
            </a:r>
            <a:endParaRPr lang="zh-CN" altLang="en-US" sz="1600" b="1" dirty="0">
              <a:solidFill>
                <a:schemeClr val="tx1"/>
              </a:solidFill>
              <a:latin typeface="+mn-ea"/>
            </a:endParaRPr>
          </a:p>
        </p:txBody>
      </p:sp>
      <p:sp>
        <p:nvSpPr>
          <p:cNvPr id="45" name="MH_SubTitle_4"/>
          <p:cNvSpPr/>
          <p:nvPr/>
        </p:nvSpPr>
        <p:spPr bwMode="auto">
          <a:xfrm>
            <a:off x="4067810" y="1635760"/>
            <a:ext cx="628650" cy="4572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rtl="0" eaLnBrk="1" latinLnBrk="0" hangingPunct="1">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8CFF"/>
                </a:solidFill>
                <a:effectLst/>
                <a:uLnTx/>
                <a:uFillTx/>
                <a:latin typeface="Arial" pitchFamily="34" charset="0"/>
                <a:ea typeface="+mn-ea"/>
                <a:cs typeface="Arial" pitchFamily="34" charset="0"/>
              </a:rPr>
              <a:t>1</a:t>
            </a:r>
            <a:endParaRPr kumimoji="0" lang="en-US" altLang="zh-CN" sz="1600" b="0" i="0" u="none" strike="noStrike" kern="1200" cap="none" spc="0" normalizeH="0" baseline="0" noProof="0" dirty="0">
              <a:ln>
                <a:noFill/>
              </a:ln>
              <a:solidFill>
                <a:srgbClr val="008CFF"/>
              </a:solidFill>
              <a:effectLst/>
              <a:uLnTx/>
              <a:uFillTx/>
              <a:latin typeface="Arial" pitchFamily="34" charset="0"/>
              <a:ea typeface="+mn-ea"/>
              <a:cs typeface="Arial" pitchFamily="34" charset="0"/>
            </a:endParaRPr>
          </a:p>
        </p:txBody>
      </p:sp>
      <p:sp>
        <p:nvSpPr>
          <p:cNvPr id="3089" name="MH_Text_4"/>
          <p:cNvSpPr/>
          <p:nvPr/>
        </p:nvSpPr>
        <p:spPr>
          <a:xfrm>
            <a:off x="2051685" y="3724275"/>
            <a:ext cx="2107565" cy="363855"/>
          </a:xfrm>
          <a:custGeom>
            <a:avLst/>
            <a:gdLst>
              <a:gd name="txL" fmla="*/ 0 w 2385"/>
              <a:gd name="txT" fmla="*/ 0 h 424"/>
              <a:gd name="txR" fmla="*/ 2385 w 2385"/>
              <a:gd name="txB" fmla="*/ 424 h 424"/>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rgbClr val="FF2A00"/>
          </a:solidFill>
          <a:ln w="9525">
            <a:noFill/>
            <a:miter/>
          </a:ln>
        </p:spPr>
        <p:txBody>
          <a:bodyPr lIns="0" tIns="0" rIns="108000" bIns="36000" anchor="ctr"/>
          <a:p>
            <a:pPr lvl="0" algn="ctr" eaLnBrk="1" hangingPunct="1"/>
            <a:r>
              <a:rPr lang="zh-CN" sz="1600" b="1" dirty="0">
                <a:solidFill>
                  <a:schemeClr val="tx1"/>
                </a:solidFill>
                <a:latin typeface="+mn-ea"/>
              </a:rPr>
              <a:t>二、物流网</a:t>
            </a:r>
            <a:endParaRPr lang="zh-CN" sz="1600" b="1" dirty="0">
              <a:solidFill>
                <a:schemeClr val="tx1"/>
              </a:solidFill>
              <a:latin typeface="+mn-ea"/>
            </a:endParaRPr>
          </a:p>
        </p:txBody>
      </p:sp>
      <p:sp>
        <p:nvSpPr>
          <p:cNvPr id="48" name="MH_SubTitle_5"/>
          <p:cNvSpPr/>
          <p:nvPr/>
        </p:nvSpPr>
        <p:spPr bwMode="auto">
          <a:xfrm>
            <a:off x="4073525" y="3752850"/>
            <a:ext cx="628650" cy="454025"/>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rtl="0" eaLnBrk="1" latinLnBrk="0" hangingPunct="1">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2A00"/>
                </a:solidFill>
                <a:effectLst/>
                <a:uLnTx/>
                <a:uFillTx/>
                <a:latin typeface="Arial" pitchFamily="34" charset="0"/>
                <a:ea typeface="+mn-ea"/>
                <a:cs typeface="Arial" pitchFamily="34" charset="0"/>
              </a:rPr>
              <a:t>2</a:t>
            </a:r>
            <a:endParaRPr kumimoji="0" lang="en-US" altLang="zh-CN" sz="1600" b="1" i="0" u="none" strike="noStrike" kern="1200" cap="none" spc="0" normalizeH="0" baseline="0" noProof="0" dirty="0">
              <a:ln>
                <a:noFill/>
              </a:ln>
              <a:solidFill>
                <a:srgbClr val="FF2A00"/>
              </a:solidFill>
              <a:effectLst/>
              <a:uLnTx/>
              <a:uFillTx/>
              <a:latin typeface="Arial" pitchFamily="34" charset="0"/>
              <a:ea typeface="+mn-ea"/>
              <a:cs typeface="Arial" pitchFamily="34" charset="0"/>
            </a:endParaRPr>
          </a:p>
        </p:txBody>
      </p:sp>
      <p:sp>
        <p:nvSpPr>
          <p:cNvPr id="2" name="MH_Text_3"/>
          <p:cNvSpPr/>
          <p:nvPr/>
        </p:nvSpPr>
        <p:spPr>
          <a:xfrm>
            <a:off x="4716145" y="3724275"/>
            <a:ext cx="2060575" cy="39306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E6BA00"/>
          </a:solidFill>
          <a:ln w="9525">
            <a:noFill/>
            <a:miter/>
          </a:ln>
        </p:spPr>
        <p:txBody>
          <a:bodyPr lIns="108000" tIns="0" rIns="0" bIns="36000" anchor="ctr"/>
          <a:p>
            <a:pPr lvl="0" eaLnBrk="1" hangingPunct="1"/>
            <a:r>
              <a:rPr lang="zh-CN" sz="1600" b="1" dirty="0">
                <a:solidFill>
                  <a:srgbClr val="FFFFFF"/>
                </a:solidFill>
                <a:latin typeface="幼圆" pitchFamily="49" charset="-122"/>
                <a:ea typeface="微软雅黑" pitchFamily="34" charset="-122"/>
              </a:rPr>
              <a:t>仓储</a:t>
            </a:r>
            <a:endParaRPr lang="zh-CN" sz="1600" b="1" dirty="0">
              <a:solidFill>
                <a:srgbClr val="FFFFFF"/>
              </a:solidFill>
              <a:latin typeface="幼圆" pitchFamily="49" charset="-122"/>
              <a:ea typeface="微软雅黑" pitchFamily="34" charset="-122"/>
            </a:endParaRPr>
          </a:p>
        </p:txBody>
      </p:sp>
      <p:sp>
        <p:nvSpPr>
          <p:cNvPr id="5" name="MH_Text_3"/>
          <p:cNvSpPr/>
          <p:nvPr/>
        </p:nvSpPr>
        <p:spPr>
          <a:xfrm>
            <a:off x="4716145" y="4516120"/>
            <a:ext cx="2060575" cy="39306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E6BA00"/>
          </a:solidFill>
          <a:ln w="9525">
            <a:noFill/>
            <a:miter/>
          </a:ln>
        </p:spPr>
        <p:txBody>
          <a:bodyPr lIns="108000" tIns="0" rIns="0" bIns="36000" anchor="ctr"/>
          <a:p>
            <a:pPr lvl="0" eaLnBrk="1" hangingPunct="1"/>
            <a:r>
              <a:rPr lang="zh-CN" sz="1600" b="1" dirty="0">
                <a:solidFill>
                  <a:srgbClr val="FFFFFF"/>
                </a:solidFill>
                <a:latin typeface="幼圆" pitchFamily="49" charset="-122"/>
                <a:ea typeface="微软雅黑" pitchFamily="34" charset="-122"/>
              </a:rPr>
              <a:t>物流（邮政快递）</a:t>
            </a:r>
            <a:endParaRPr lang="zh-CN" sz="1600" b="1" dirty="0">
              <a:solidFill>
                <a:srgbClr val="FFFFFF"/>
              </a:solidFill>
              <a:latin typeface="幼圆" pitchFamily="49" charset="-122"/>
              <a:ea typeface="微软雅黑" pitchFamily="34" charset="-122"/>
            </a:endParaRPr>
          </a:p>
        </p:txBody>
      </p:sp>
      <p:sp>
        <p:nvSpPr>
          <p:cNvPr id="8" name="MH_Text_3"/>
          <p:cNvSpPr/>
          <p:nvPr/>
        </p:nvSpPr>
        <p:spPr>
          <a:xfrm>
            <a:off x="4716145" y="1635760"/>
            <a:ext cx="2060575" cy="39306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E6BA00"/>
          </a:solidFill>
          <a:ln w="9525">
            <a:noFill/>
            <a:miter/>
          </a:ln>
        </p:spPr>
        <p:txBody>
          <a:bodyPr lIns="108000" tIns="0" rIns="0" bIns="36000" anchor="ctr"/>
          <a:p>
            <a:pPr lvl="0" eaLnBrk="1" hangingPunct="1"/>
            <a:r>
              <a:rPr lang="zh-CN" sz="1600" b="1" dirty="0">
                <a:solidFill>
                  <a:srgbClr val="FFFFFF"/>
                </a:solidFill>
                <a:latin typeface="幼圆" pitchFamily="49" charset="-122"/>
                <a:ea typeface="微软雅黑" pitchFamily="34" charset="-122"/>
              </a:rPr>
              <a:t>电商平台</a:t>
            </a:r>
            <a:endParaRPr lang="zh-CN" sz="1600" b="1" dirty="0">
              <a:solidFill>
                <a:srgbClr val="FFFFFF"/>
              </a:solidFill>
              <a:latin typeface="幼圆" pitchFamily="49" charset="-122"/>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MH_Other_1"/>
          <p:cNvSpPr/>
          <p:nvPr/>
        </p:nvSpPr>
        <p:spPr>
          <a:xfrm>
            <a:off x="2123440" y="1779905"/>
            <a:ext cx="530225" cy="212725"/>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1" fmla="*/ 124460 w 353060"/>
              <a:gd name="connsiteY0-2" fmla="*/ 0 h 146304"/>
              <a:gd name="connsiteX1-3" fmla="*/ 353060 w 353060"/>
              <a:gd name="connsiteY1-4" fmla="*/ 146304 h 146304"/>
              <a:gd name="connsiteX2-5" fmla="*/ 0 w 353060"/>
              <a:gd name="connsiteY2-6" fmla="*/ 59182 h 146304"/>
              <a:gd name="connsiteX3-7" fmla="*/ 124460 w 353060"/>
              <a:gd name="connsiteY3-8" fmla="*/ 0 h 146304"/>
              <a:gd name="connsiteX0-9" fmla="*/ 194310 w 353060"/>
              <a:gd name="connsiteY0-10" fmla="*/ 0 h 159004"/>
              <a:gd name="connsiteX1-11" fmla="*/ 353060 w 353060"/>
              <a:gd name="connsiteY1-12" fmla="*/ 159004 h 159004"/>
              <a:gd name="connsiteX2-13" fmla="*/ 0 w 353060"/>
              <a:gd name="connsiteY2-14" fmla="*/ 71882 h 159004"/>
              <a:gd name="connsiteX3-15" fmla="*/ 194310 w 353060"/>
              <a:gd name="connsiteY3-16" fmla="*/ 0 h 159004"/>
              <a:gd name="connsiteX0-17" fmla="*/ 166093 w 353060"/>
              <a:gd name="connsiteY0-18" fmla="*/ 0 h 133867"/>
              <a:gd name="connsiteX1-19" fmla="*/ 353060 w 353060"/>
              <a:gd name="connsiteY1-20" fmla="*/ 133867 h 133867"/>
              <a:gd name="connsiteX2-21" fmla="*/ 0 w 353060"/>
              <a:gd name="connsiteY2-22" fmla="*/ 46745 h 133867"/>
              <a:gd name="connsiteX3-23" fmla="*/ 166093 w 353060"/>
              <a:gd name="connsiteY3-24" fmla="*/ 0 h 133867"/>
              <a:gd name="connsiteX0-25" fmla="*/ 132234 w 353060"/>
              <a:gd name="connsiteY0-26" fmla="*/ 0 h 126326"/>
              <a:gd name="connsiteX1-27" fmla="*/ 353060 w 353060"/>
              <a:gd name="connsiteY1-28" fmla="*/ 126326 h 126326"/>
              <a:gd name="connsiteX2-29" fmla="*/ 0 w 353060"/>
              <a:gd name="connsiteY2-30" fmla="*/ 39204 h 126326"/>
              <a:gd name="connsiteX3-31" fmla="*/ 132234 w 353060"/>
              <a:gd name="connsiteY3-32" fmla="*/ 0 h 126326"/>
            </a:gdLst>
            <a:ahLst/>
            <a:cxnLst>
              <a:cxn ang="0">
                <a:pos x="connsiteX0-25" y="connsiteY0-26"/>
              </a:cxn>
              <a:cxn ang="0">
                <a:pos x="connsiteX1-27" y="connsiteY1-28"/>
              </a:cxn>
              <a:cxn ang="0">
                <a:pos x="connsiteX2-29" y="connsiteY2-30"/>
              </a:cxn>
              <a:cxn ang="0">
                <a:pos x="connsiteX3-31" y="connsiteY3-32"/>
              </a:cxn>
            </a:cxnLst>
            <a:rect l="l" t="t" r="r" b="b"/>
            <a:pathLst>
              <a:path w="353060" h="126326">
                <a:moveTo>
                  <a:pt x="132234" y="0"/>
                </a:moveTo>
                <a:lnTo>
                  <a:pt x="353060" y="126326"/>
                </a:lnTo>
                <a:lnTo>
                  <a:pt x="0" y="39204"/>
                </a:lnTo>
                <a:lnTo>
                  <a:pt x="132234" y="0"/>
                </a:lnTo>
                <a:close/>
              </a:path>
            </a:pathLst>
          </a:custGeom>
          <a:solidFill>
            <a:srgbClr val="69E1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latinLnBrk="0" hangingPunct="1">
              <a:spcBef>
                <a:spcPts val="0"/>
              </a:spcBef>
              <a:spcAft>
                <a:spcPts val="0"/>
              </a:spcAft>
              <a:buClrTx/>
              <a:buSzTx/>
              <a:buFontTx/>
              <a:buNone/>
              <a:defRPr/>
            </a:pPr>
            <a:endParaRPr kumimoji="0" lang="zh-CN" altLang="en-US" sz="11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10" name="MH_Other_2"/>
          <p:cNvSpPr/>
          <p:nvPr/>
        </p:nvSpPr>
        <p:spPr>
          <a:xfrm>
            <a:off x="1835785" y="627380"/>
            <a:ext cx="2265045" cy="1217295"/>
          </a:xfrm>
          <a:custGeom>
            <a:avLst/>
            <a:gdLst>
              <a:gd name="connsiteX0" fmla="*/ 2265362 w 2265362"/>
              <a:gd name="connsiteY0" fmla="*/ 0 h 1217612"/>
              <a:gd name="connsiteX1" fmla="*/ 2074690 w 2265362"/>
              <a:gd name="connsiteY1" fmla="*/ 704045 h 1217612"/>
              <a:gd name="connsiteX2" fmla="*/ 541435 w 2265362"/>
              <a:gd name="connsiteY2" fmla="*/ 885314 h 1217612"/>
              <a:gd name="connsiteX3" fmla="*/ 527222 w 2265362"/>
              <a:gd name="connsiteY3" fmla="*/ 1155104 h 1217612"/>
              <a:gd name="connsiteX4" fmla="*/ 330580 w 2265362"/>
              <a:gd name="connsiteY4" fmla="*/ 1217612 h 1217612"/>
              <a:gd name="connsiteX5" fmla="*/ 223760 w 2265362"/>
              <a:gd name="connsiteY5" fmla="*/ 922871 h 1217612"/>
              <a:gd name="connsiteX6" fmla="*/ 0 w 2265362"/>
              <a:gd name="connsiteY6" fmla="*/ 949325 h 1217612"/>
              <a:gd name="connsiteX7" fmla="*/ 22699 w 2265362"/>
              <a:gd name="connsiteY7" fmla="*/ 236196 h 12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362" h="1217612">
                <a:moveTo>
                  <a:pt x="2265362" y="0"/>
                </a:moveTo>
                <a:lnTo>
                  <a:pt x="2074690" y="704045"/>
                </a:lnTo>
                <a:lnTo>
                  <a:pt x="541435" y="885314"/>
                </a:lnTo>
                <a:lnTo>
                  <a:pt x="527222" y="1155104"/>
                </a:lnTo>
                <a:lnTo>
                  <a:pt x="330580" y="1217612"/>
                </a:lnTo>
                <a:lnTo>
                  <a:pt x="223760" y="922871"/>
                </a:lnTo>
                <a:lnTo>
                  <a:pt x="0" y="949325"/>
                </a:lnTo>
                <a:lnTo>
                  <a:pt x="22699" y="236196"/>
                </a:lnTo>
                <a:close/>
              </a:path>
            </a:pathLst>
          </a:custGeom>
          <a:solidFill>
            <a:srgbClr val="23AF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p>
            <a:pPr marL="0" marR="0" lvl="0" indent="0" algn="ctr" defTabSz="914400" rtl="0" eaLnBrk="1" latinLnBrk="0" hangingPunct="1">
              <a:spcBef>
                <a:spcPts val="0"/>
              </a:spcBef>
              <a:spcAft>
                <a:spcPts val="0"/>
              </a:spcAft>
              <a:buClrTx/>
              <a:buSzTx/>
              <a:buFontTx/>
              <a:buNone/>
              <a:defRPr/>
            </a:pPr>
            <a:endParaRPr kumimoji="0" lang="zh-CN" altLang="en-US" sz="11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27" name="MH_Other_4"/>
          <p:cNvSpPr/>
          <p:nvPr/>
        </p:nvSpPr>
        <p:spPr>
          <a:xfrm>
            <a:off x="2523490" y="1852930"/>
            <a:ext cx="4532630" cy="3190875"/>
          </a:xfrm>
          <a:prstGeom prst="roundRect">
            <a:avLst>
              <a:gd name="adj" fmla="val 2183"/>
            </a:avLst>
          </a:prstGeom>
          <a:solidFill>
            <a:srgbClr val="69E1A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28" name="MH_Other_5"/>
          <p:cNvSpPr/>
          <p:nvPr/>
        </p:nvSpPr>
        <p:spPr>
          <a:xfrm>
            <a:off x="3060700" y="2068195"/>
            <a:ext cx="3872865" cy="2841625"/>
          </a:xfrm>
          <a:prstGeom prst="roundRect">
            <a:avLst>
              <a:gd name="adj" fmla="val 2570"/>
            </a:avLst>
          </a:prstGeom>
          <a:solidFill>
            <a:srgbClr val="23AF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31" name="MH_Text_1"/>
          <p:cNvSpPr/>
          <p:nvPr/>
        </p:nvSpPr>
        <p:spPr>
          <a:xfrm>
            <a:off x="2713990" y="1925320"/>
            <a:ext cx="4025900" cy="2821940"/>
          </a:xfrm>
          <a:prstGeom prst="roundRect">
            <a:avLst>
              <a:gd name="adj" fmla="val 219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Autofit/>
          </a:bodyPr>
          <a:lstStyle/>
          <a:p>
            <a:pPr lvl="0" algn="just" eaLnBrk="1" hangingPunct="1">
              <a:lnSpc>
                <a:spcPct val="150000"/>
              </a:lnSpc>
            </a:pPr>
            <a:r>
              <a:rPr lang="en-US" altLang="zh-CN" sz="1600">
                <a:solidFill>
                  <a:schemeClr val="tx1"/>
                </a:solidFill>
                <a:effectLst>
                  <a:outerShdw blurRad="38100" dist="19050" dir="2700000" algn="tl" rotWithShape="0">
                    <a:schemeClr val="dk1">
                      <a:alpha val="40000"/>
                    </a:schemeClr>
                  </a:outerShdw>
                </a:effectLst>
                <a:latin typeface="+mn-ea"/>
                <a:sym typeface="+mn-ea"/>
              </a:rPr>
              <a:t>        </a:t>
            </a:r>
            <a:r>
              <a:rPr lang="zh-CN" altLang="en-US" sz="1600" b="1">
                <a:solidFill>
                  <a:schemeClr val="tx1"/>
                </a:solidFill>
                <a:effectLst>
                  <a:outerShdw blurRad="38100" dist="19050" dir="2700000" algn="tl" rotWithShape="0">
                    <a:schemeClr val="dk1">
                      <a:alpha val="40000"/>
                    </a:schemeClr>
                  </a:outerShdw>
                </a:effectLst>
                <a:latin typeface="+mn-ea"/>
                <a:sym typeface="+mn-ea"/>
              </a:rPr>
              <a:t>由于互联网的高度发展，电商物流不仅成为新名词而且已经成为全新的产业和新的行业，成为国民经济的基础产业。</a:t>
            </a:r>
            <a:endParaRPr lang="zh-CN" altLang="en-US" sz="1600" b="1">
              <a:solidFill>
                <a:schemeClr val="tx1"/>
              </a:solidFill>
              <a:effectLst>
                <a:outerShdw blurRad="38100" dist="19050" dir="2700000" algn="tl" rotWithShape="0">
                  <a:schemeClr val="dk1">
                    <a:alpha val="40000"/>
                  </a:schemeClr>
                </a:outerShdw>
              </a:effectLst>
              <a:latin typeface="+mn-ea"/>
              <a:sym typeface="+mn-ea"/>
            </a:endParaRPr>
          </a:p>
          <a:p>
            <a:pPr lvl="0" algn="just" eaLnBrk="1" hangingPunct="1">
              <a:lnSpc>
                <a:spcPct val="150000"/>
              </a:lnSpc>
            </a:pPr>
            <a:r>
              <a:rPr lang="zh-CN" altLang="en-US" sz="1600" b="1">
                <a:solidFill>
                  <a:schemeClr val="tx1"/>
                </a:solidFill>
                <a:effectLst>
                  <a:outerShdw blurRad="38100" dist="19050" dir="2700000" algn="tl" rotWithShape="0">
                    <a:schemeClr val="dk1">
                      <a:alpha val="40000"/>
                    </a:schemeClr>
                  </a:outerShdw>
                </a:effectLst>
                <a:latin typeface="+mn-ea"/>
                <a:sym typeface="+mn-ea"/>
              </a:rPr>
              <a:t>       邮政快递电商物流属于网络经济，不仅有电子网络平台并且还必须有实物寄递网络或实物递送网络，也可简称物流网络。</a:t>
            </a:r>
            <a:endParaRPr kumimoji="0" lang="zh-CN" altLang="en-US" sz="1600"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mn-ea"/>
              <a:cs typeface="+mn-cs"/>
              <a:sym typeface="+mn-ea"/>
            </a:endParaRPr>
          </a:p>
        </p:txBody>
      </p:sp>
      <p:sp>
        <p:nvSpPr>
          <p:cNvPr id="38" name="MH_SubTitle_1"/>
          <p:cNvSpPr/>
          <p:nvPr/>
        </p:nvSpPr>
        <p:spPr>
          <a:xfrm rot="21196639">
            <a:off x="1724660" y="691515"/>
            <a:ext cx="2362200" cy="704850"/>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52DC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zh-CN" sz="1800" b="1"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rPr>
              <a:t>物流网络</a:t>
            </a:r>
            <a:endParaRPr kumimoji="0" lang="zh-CN" sz="1800" b="1"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5128" name="MH_PageTitle"/>
          <p:cNvSpPr>
            <a:spLocks noGrp="1"/>
          </p:cNvSpPr>
          <p:nvPr>
            <p:ph type="title"/>
          </p:nvPr>
        </p:nvSpPr>
        <p:spPr>
          <a:xfrm>
            <a:off x="-36195" y="-20320"/>
            <a:ext cx="8502650" cy="846455"/>
          </a:xfrm>
        </p:spPr>
        <p:txBody>
          <a:bodyPr vert="horz" wrap="square" lIns="91440" tIns="45720" rIns="91440" bIns="45720" anchor="ctr"/>
          <a:p>
            <a:pPr eaLnBrk="1" hangingPunct="1"/>
            <a:r>
              <a:rPr lang="zh-CN" altLang="en-US" sz="2800" dirty="0">
                <a:latin typeface="+mj-ea"/>
                <a:sym typeface="+mn-ea"/>
              </a:rPr>
              <a:t>二、物流网络的结构及其特征</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30480" y="-94615"/>
            <a:ext cx="8490585" cy="1531620"/>
          </a:xfrm>
        </p:spPr>
        <p:txBody>
          <a:bodyPr vert="horz" wrap="square" lIns="91440" tIns="45720" rIns="91440" bIns="45720" anchor="ctr">
            <a:normAutofit fontScale="90000"/>
          </a:bodyPr>
          <a:p>
            <a:br>
              <a:rPr lang="zh-CN" altLang="en-US" sz="2400" dirty="0" smtClean="0">
                <a:sym typeface="+mn-ea"/>
              </a:rPr>
            </a:br>
            <a:r>
              <a:rPr lang="zh-CN" altLang="en-US" sz="2400" dirty="0" smtClean="0">
                <a:sym typeface="+mn-ea"/>
              </a:rPr>
              <a:t>（一）物流网络的结构</a:t>
            </a:r>
            <a:br>
              <a:rPr lang="zh-CN" altLang="en-US" sz="2400" dirty="0" smtClean="0">
                <a:sym typeface="+mn-ea"/>
              </a:rPr>
            </a:br>
            <a:r>
              <a:rPr lang="zh-CN" altLang="en-US" sz="2400" dirty="0" smtClean="0">
                <a:solidFill>
                  <a:schemeClr val="tx1"/>
                </a:solidFill>
                <a:latin typeface="宋体" charset="0"/>
                <a:ea typeface="宋体" charset="0"/>
                <a:sym typeface="+mn-ea"/>
              </a:rPr>
              <a:t>    物流递送网分为五级，中国是幅员广大的发展中大国，物流的递送需要有五级分拨才能手递手送到收件人手中。</a:t>
            </a:r>
            <a:br>
              <a:rPr lang="zh-CN" altLang="en-US" sz="2400" dirty="0" smtClean="0">
                <a:solidFill>
                  <a:schemeClr val="tx1"/>
                </a:solidFill>
                <a:sym typeface="+mn-ea"/>
              </a:rPr>
            </a:br>
            <a:endParaRPr lang="zh-CN" altLang="en-US" sz="2400" dirty="0" smtClean="0">
              <a:solidFill>
                <a:schemeClr val="tx1"/>
              </a:solidFill>
              <a:sym typeface="+mn-ea"/>
            </a:endParaRPr>
          </a:p>
        </p:txBody>
      </p:sp>
      <p:pic>
        <p:nvPicPr>
          <p:cNvPr id="4" name="图片 3"/>
          <p:cNvPicPr>
            <a:picLocks noChangeAspect="1"/>
          </p:cNvPicPr>
          <p:nvPr/>
        </p:nvPicPr>
        <p:blipFill>
          <a:blip r:embed="rId1"/>
          <a:srcRect/>
          <a:stretch>
            <a:fillRect/>
          </a:stretch>
        </p:blipFill>
        <p:spPr>
          <a:xfrm>
            <a:off x="251460" y="1275715"/>
            <a:ext cx="8161655" cy="752475"/>
          </a:xfrm>
          <a:prstGeom prst="rect">
            <a:avLst/>
          </a:prstGeom>
        </p:spPr>
      </p:pic>
      <p:pic>
        <p:nvPicPr>
          <p:cNvPr id="6" name="图片 5" descr="C:\Users\Administrator\Desktop\39bOOOPICa2.jpg39bOOOPICa2"/>
          <p:cNvPicPr>
            <a:picLocks noChangeAspect="1"/>
          </p:cNvPicPr>
          <p:nvPr/>
        </p:nvPicPr>
        <p:blipFill>
          <a:blip r:embed="rId2"/>
          <a:srcRect/>
          <a:stretch>
            <a:fillRect/>
          </a:stretch>
        </p:blipFill>
        <p:spPr>
          <a:xfrm>
            <a:off x="971550" y="1923415"/>
            <a:ext cx="6834505" cy="3293110"/>
          </a:xfrm>
          <a:prstGeom prst="rect">
            <a:avLst/>
          </a:prstGeom>
        </p:spPr>
      </p:pic>
      <p:cxnSp>
        <p:nvCxnSpPr>
          <p:cNvPr id="7" name="直接连接符 6"/>
          <p:cNvCxnSpPr/>
          <p:nvPr/>
        </p:nvCxnSpPr>
        <p:spPr>
          <a:xfrm flipH="1">
            <a:off x="6156325" y="2931795"/>
            <a:ext cx="687070" cy="215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220335" y="3157855"/>
            <a:ext cx="871855" cy="56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27855" y="3752215"/>
            <a:ext cx="749935" cy="76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354830" y="4575175"/>
            <a:ext cx="1657350" cy="156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989320" y="3867785"/>
            <a:ext cx="958850" cy="844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69430" y="2963545"/>
            <a:ext cx="6985" cy="90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940425" y="2952115"/>
            <a:ext cx="894715" cy="1779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940425" y="3146425"/>
            <a:ext cx="174625" cy="1657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796280" y="3180715"/>
            <a:ext cx="295910" cy="471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356100" y="3180715"/>
            <a:ext cx="1713230" cy="1407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356100" y="3717925"/>
            <a:ext cx="1450340" cy="869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29300" y="3695065"/>
            <a:ext cx="111125" cy="1108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829300" y="3706495"/>
            <a:ext cx="1191260" cy="233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220335" y="3660775"/>
            <a:ext cx="551815" cy="62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0650" y="3729355"/>
            <a:ext cx="811530" cy="10744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52070"/>
            <a:ext cx="8747125" cy="1120140"/>
          </a:xfrm>
        </p:spPr>
        <p:txBody>
          <a:bodyPr>
            <a:normAutofit/>
          </a:bodyPr>
          <a:lstStyle/>
          <a:p>
            <a:pPr algn="l"/>
            <a:br>
              <a:rPr lang="zh-CN" altLang="en-US" sz="2000" dirty="0" smtClean="0">
                <a:sym typeface="+mn-ea"/>
              </a:rPr>
            </a:br>
            <a:br>
              <a:rPr lang="zh-CN" altLang="en-US" sz="2000" dirty="0" smtClean="0">
                <a:sym typeface="+mn-ea"/>
              </a:rPr>
            </a:br>
            <a:endParaRPr lang="zh-CN" altLang="en-US" sz="1800" dirty="0" smtClean="0">
              <a:solidFill>
                <a:schemeClr val="tx1"/>
              </a:solidFill>
              <a:sym typeface="+mn-ea"/>
            </a:endParaRPr>
          </a:p>
        </p:txBody>
      </p:sp>
      <p:sp>
        <p:nvSpPr>
          <p:cNvPr id="3" name="Rechteck 66"/>
          <p:cNvSpPr/>
          <p:nvPr/>
        </p:nvSpPr>
        <p:spPr bwMode="auto">
          <a:xfrm rot="5400000">
            <a:off x="1573530" y="2833370"/>
            <a:ext cx="504190" cy="1132205"/>
          </a:xfrm>
          <a:prstGeom prst="rect">
            <a:avLst/>
          </a:prstGeom>
          <a:solidFill>
            <a:schemeClr val="bg1"/>
          </a:solidFill>
          <a:ln w="12700">
            <a:noFill/>
            <a:roun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uLnTx/>
              <a:uFillTx/>
            </a:endParaRPr>
          </a:p>
        </p:txBody>
      </p:sp>
      <p:sp>
        <p:nvSpPr>
          <p:cNvPr id="4" name="Rechteck 66"/>
          <p:cNvSpPr/>
          <p:nvPr/>
        </p:nvSpPr>
        <p:spPr bwMode="auto">
          <a:xfrm rot="5400000">
            <a:off x="1462405" y="2008505"/>
            <a:ext cx="504190" cy="909955"/>
          </a:xfrm>
          <a:prstGeom prst="rect">
            <a:avLst/>
          </a:prstGeom>
          <a:solidFill>
            <a:schemeClr val="bg1"/>
          </a:solidFill>
          <a:ln w="12700">
            <a:noFill/>
            <a:roun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uLnTx/>
              <a:uFillTx/>
            </a:endParaRPr>
          </a:p>
        </p:txBody>
      </p:sp>
      <p:sp>
        <p:nvSpPr>
          <p:cNvPr id="5" name="Rechteck 66"/>
          <p:cNvSpPr/>
          <p:nvPr/>
        </p:nvSpPr>
        <p:spPr bwMode="auto">
          <a:xfrm rot="5400000">
            <a:off x="1493520" y="970280"/>
            <a:ext cx="504190" cy="971550"/>
          </a:xfrm>
          <a:prstGeom prst="rect">
            <a:avLst/>
          </a:prstGeom>
          <a:solidFill>
            <a:schemeClr val="bg1"/>
          </a:solidFill>
          <a:ln w="12700">
            <a:noFill/>
            <a:roun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uLnTx/>
              <a:uFillTx/>
            </a:endParaRPr>
          </a:p>
        </p:txBody>
      </p:sp>
      <p:sp>
        <p:nvSpPr>
          <p:cNvPr id="7" name="Rechteck 66"/>
          <p:cNvSpPr/>
          <p:nvPr/>
        </p:nvSpPr>
        <p:spPr bwMode="auto">
          <a:xfrm rot="5400000">
            <a:off x="1732915" y="3469005"/>
            <a:ext cx="504190" cy="1450975"/>
          </a:xfrm>
          <a:prstGeom prst="rect">
            <a:avLst/>
          </a:prstGeom>
          <a:solidFill>
            <a:schemeClr val="bg1"/>
          </a:solidFill>
          <a:ln w="12700">
            <a:noFill/>
            <a:roun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uLnTx/>
              <a:uFillTx/>
            </a:endParaRPr>
          </a:p>
        </p:txBody>
      </p:sp>
      <p:cxnSp>
        <p:nvCxnSpPr>
          <p:cNvPr id="17" name="直接连接符 16"/>
          <p:cNvCxnSpPr/>
          <p:nvPr/>
        </p:nvCxnSpPr>
        <p:spPr>
          <a:xfrm>
            <a:off x="1259840" y="843280"/>
            <a:ext cx="0" cy="34563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95774" y="1131525"/>
            <a:ext cx="818233" cy="596265"/>
          </a:xfrm>
          <a:prstGeom prst="rect">
            <a:avLst/>
          </a:prstGeom>
          <a:noFill/>
          <a:effectLst/>
        </p:spPr>
        <p:txBody>
          <a:bodyPr wrap="square" rtlCol="0">
            <a:spAutoFit/>
          </a:bodyPr>
          <a:p>
            <a:pPr marL="0" marR="0" lvl="0" indent="0" defTabSz="914400" eaLnBrk="1" latinLnBrk="0" hangingPunct="1">
              <a:spcBef>
                <a:spcPts val="0"/>
              </a:spcBef>
              <a:spcAft>
                <a:spcPts val="0"/>
              </a:spcAft>
              <a:buClrTx/>
              <a:buSzTx/>
              <a:buFontTx/>
              <a:buNone/>
              <a:defRPr/>
            </a:pPr>
            <a:r>
              <a:rPr kumimoji="0" lang="zh-CN"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二</a:t>
            </a:r>
            <a:r>
              <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级分拨中心</a:t>
            </a:r>
            <a:endPar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endParaRPr>
          </a:p>
        </p:txBody>
      </p:sp>
      <p:sp>
        <p:nvSpPr>
          <p:cNvPr id="18" name="TextBox 14"/>
          <p:cNvSpPr txBox="1"/>
          <p:nvPr/>
        </p:nvSpPr>
        <p:spPr>
          <a:xfrm>
            <a:off x="467529" y="2211660"/>
            <a:ext cx="818233" cy="596265"/>
          </a:xfrm>
          <a:prstGeom prst="rect">
            <a:avLst/>
          </a:prstGeom>
          <a:noFill/>
          <a:effectLst/>
        </p:spPr>
        <p:txBody>
          <a:bodyPr wrap="square" rtlCol="0">
            <a:spAutoFit/>
          </a:bodyPr>
          <a:p>
            <a:pPr marL="0" marR="0" lvl="0" indent="0" defTabSz="914400" eaLnBrk="1" latinLnBrk="0" hangingPunct="1">
              <a:spcBef>
                <a:spcPts val="0"/>
              </a:spcBef>
              <a:spcAft>
                <a:spcPts val="0"/>
              </a:spcAft>
              <a:buClrTx/>
              <a:buSzTx/>
              <a:buFontTx/>
              <a:buNone/>
              <a:defRPr/>
            </a:pPr>
            <a:r>
              <a:rPr kumimoji="0" lang="zh-CN" altLang="en-US"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三</a:t>
            </a:r>
            <a:r>
              <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级分拨中心</a:t>
            </a:r>
            <a:endPar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endParaRPr>
          </a:p>
        </p:txBody>
      </p:sp>
      <p:sp>
        <p:nvSpPr>
          <p:cNvPr id="19" name="TextBox 14"/>
          <p:cNvSpPr txBox="1"/>
          <p:nvPr/>
        </p:nvSpPr>
        <p:spPr>
          <a:xfrm>
            <a:off x="467529" y="3147650"/>
            <a:ext cx="818233" cy="596265"/>
          </a:xfrm>
          <a:prstGeom prst="rect">
            <a:avLst/>
          </a:prstGeom>
          <a:noFill/>
          <a:effectLst/>
        </p:spPr>
        <p:txBody>
          <a:bodyPr wrap="square" rtlCol="0">
            <a:spAutoFit/>
          </a:bodyPr>
          <a:p>
            <a:pPr marL="0" marR="0" lvl="0" indent="0" defTabSz="914400" eaLnBrk="1" latinLnBrk="0" hangingPunct="1">
              <a:spcBef>
                <a:spcPts val="0"/>
              </a:spcBef>
              <a:spcAft>
                <a:spcPts val="0"/>
              </a:spcAft>
              <a:buClrTx/>
              <a:buSzTx/>
              <a:buFontTx/>
              <a:buNone/>
              <a:defRPr/>
            </a:pPr>
            <a:r>
              <a:rPr kumimoji="0" lang="zh-CN" altLang="en-US"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四</a:t>
            </a:r>
            <a:r>
              <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级分拨中心</a:t>
            </a:r>
            <a:endPar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endParaRPr>
          </a:p>
        </p:txBody>
      </p:sp>
      <p:sp>
        <p:nvSpPr>
          <p:cNvPr id="20" name="TextBox 14"/>
          <p:cNvSpPr txBox="1"/>
          <p:nvPr/>
        </p:nvSpPr>
        <p:spPr>
          <a:xfrm>
            <a:off x="467529" y="4011885"/>
            <a:ext cx="818233" cy="596265"/>
          </a:xfrm>
          <a:prstGeom prst="rect">
            <a:avLst/>
          </a:prstGeom>
          <a:noFill/>
          <a:effectLst/>
        </p:spPr>
        <p:txBody>
          <a:bodyPr wrap="square" rtlCol="0">
            <a:spAutoFit/>
          </a:bodyPr>
          <a:p>
            <a:pPr marL="0" marR="0" lvl="0" indent="0" defTabSz="914400" eaLnBrk="1" latinLnBrk="0" hangingPunct="1">
              <a:spcBef>
                <a:spcPts val="0"/>
              </a:spcBef>
              <a:spcAft>
                <a:spcPts val="0"/>
              </a:spcAft>
              <a:buClrTx/>
              <a:buSzTx/>
              <a:buFontTx/>
              <a:buNone/>
              <a:defRPr/>
            </a:pPr>
            <a:r>
              <a:rPr kumimoji="0" lang="zh-CN" altLang="en-US"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五</a:t>
            </a:r>
            <a:r>
              <a:rPr kumimoji="0" lang="en-US" altLang="zh-CN"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级</a:t>
            </a:r>
            <a:r>
              <a:rPr kumimoji="0" lang="zh-CN" altLang="en-US"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rPr>
              <a:t>分拨中心</a:t>
            </a:r>
            <a:endParaRPr kumimoji="0" lang="zh-CN" altLang="en-US" sz="1600" b="1" i="0" u="none" strike="noStrike" kern="0" cap="none" spc="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Impact" pitchFamily="34" charset="0"/>
            </a:endParaRPr>
          </a:p>
        </p:txBody>
      </p:sp>
      <p:sp>
        <p:nvSpPr>
          <p:cNvPr id="24" name="文本框 23"/>
          <p:cNvSpPr txBox="1"/>
          <p:nvPr/>
        </p:nvSpPr>
        <p:spPr>
          <a:xfrm>
            <a:off x="2230755" y="2218055"/>
            <a:ext cx="6834505" cy="596265"/>
          </a:xfrm>
          <a:prstGeom prst="rect">
            <a:avLst/>
          </a:prstGeom>
          <a:noFill/>
        </p:spPr>
        <p:txBody>
          <a:bodyPr wrap="square" rtlCol="0">
            <a:spAutoFit/>
          </a:bodyPr>
          <a:p>
            <a:r>
              <a:rPr lang="zh-CN" altLang="en-US" sz="1600" b="1">
                <a:solidFill>
                  <a:schemeClr val="bg1"/>
                </a:solidFill>
              </a:rPr>
              <a:t>以地市级城市为主的三百多个分拨中心，并以此为中心形成的三级干线</a:t>
            </a:r>
            <a:endParaRPr lang="zh-CN" altLang="en-US" sz="1600" b="1">
              <a:solidFill>
                <a:schemeClr val="bg1"/>
              </a:solidFill>
            </a:endParaRPr>
          </a:p>
          <a:p>
            <a:r>
              <a:rPr lang="zh-CN" altLang="en-US" sz="1600" b="1">
                <a:solidFill>
                  <a:schemeClr val="bg1"/>
                </a:solidFill>
              </a:rPr>
              <a:t>邮路。</a:t>
            </a:r>
            <a:endParaRPr lang="zh-CN" altLang="en-US" sz="1600" b="1">
              <a:solidFill>
                <a:schemeClr val="bg1"/>
              </a:solidFill>
            </a:endParaRPr>
          </a:p>
        </p:txBody>
      </p:sp>
      <p:sp>
        <p:nvSpPr>
          <p:cNvPr id="25" name="文本框 24"/>
          <p:cNvSpPr txBox="1"/>
          <p:nvPr/>
        </p:nvSpPr>
        <p:spPr>
          <a:xfrm>
            <a:off x="2470785" y="3099435"/>
            <a:ext cx="6274435" cy="596265"/>
          </a:xfrm>
          <a:prstGeom prst="rect">
            <a:avLst/>
          </a:prstGeom>
          <a:noFill/>
        </p:spPr>
        <p:txBody>
          <a:bodyPr wrap="square" rtlCol="0">
            <a:spAutoFit/>
          </a:bodyPr>
          <a:p>
            <a:r>
              <a:rPr lang="zh-CN" altLang="en-US" sz="1600" b="1">
                <a:solidFill>
                  <a:schemeClr val="bg1"/>
                </a:solidFill>
              </a:rPr>
              <a:t>县级为单位的二千多个城市、城区形成的分拨中心及其范围内的递送运输干级。</a:t>
            </a:r>
            <a:endParaRPr lang="zh-CN" altLang="en-US" sz="1600" b="1">
              <a:solidFill>
                <a:schemeClr val="bg1"/>
              </a:solidFill>
            </a:endParaRPr>
          </a:p>
        </p:txBody>
      </p:sp>
      <p:sp>
        <p:nvSpPr>
          <p:cNvPr id="26" name="文本框 25"/>
          <p:cNvSpPr txBox="1"/>
          <p:nvPr/>
        </p:nvSpPr>
        <p:spPr>
          <a:xfrm>
            <a:off x="2771775" y="3940175"/>
            <a:ext cx="6188075" cy="596265"/>
          </a:xfrm>
          <a:prstGeom prst="rect">
            <a:avLst/>
          </a:prstGeom>
          <a:noFill/>
        </p:spPr>
        <p:txBody>
          <a:bodyPr wrap="square" rtlCol="0">
            <a:spAutoFit/>
          </a:bodyPr>
          <a:p>
            <a:r>
              <a:rPr lang="zh-CN" altLang="en-US" sz="1600" b="1">
                <a:solidFill>
                  <a:schemeClr val="bg1"/>
                </a:solidFill>
              </a:rPr>
              <a:t>分拨、分拣场所及其负责的最后一百米投递线路形成了邮政快递电商物流的微循环系统，是我国邮政快递电商物流网的基础所在。</a:t>
            </a:r>
            <a:endParaRPr lang="zh-CN" altLang="en-US" sz="1600" b="1">
              <a:solidFill>
                <a:schemeClr val="bg1"/>
              </a:solidFill>
            </a:endParaRPr>
          </a:p>
        </p:txBody>
      </p:sp>
      <p:sp>
        <p:nvSpPr>
          <p:cNvPr id="29" name="文本框 28"/>
          <p:cNvSpPr txBox="1"/>
          <p:nvPr/>
        </p:nvSpPr>
        <p:spPr>
          <a:xfrm>
            <a:off x="1259840" y="1275715"/>
            <a:ext cx="956945" cy="367665"/>
          </a:xfrm>
          <a:prstGeom prst="rect">
            <a:avLst/>
          </a:prstGeom>
          <a:noFill/>
        </p:spPr>
        <p:txBody>
          <a:bodyPr wrap="square" rtlCol="0">
            <a:spAutoFit/>
          </a:bodyPr>
          <a:p>
            <a:r>
              <a:rPr lang="en-US" altLang="zh-CN" b="1"/>
              <a:t>70-80</a:t>
            </a:r>
            <a:endParaRPr lang="en-US" altLang="zh-CN" b="1"/>
          </a:p>
        </p:txBody>
      </p:sp>
      <p:sp>
        <p:nvSpPr>
          <p:cNvPr id="30" name="文本框 29"/>
          <p:cNvSpPr txBox="1"/>
          <p:nvPr/>
        </p:nvSpPr>
        <p:spPr>
          <a:xfrm>
            <a:off x="1259840" y="2283460"/>
            <a:ext cx="932815" cy="367665"/>
          </a:xfrm>
          <a:prstGeom prst="rect">
            <a:avLst/>
          </a:prstGeom>
          <a:noFill/>
        </p:spPr>
        <p:txBody>
          <a:bodyPr wrap="square" rtlCol="0">
            <a:spAutoFit/>
          </a:bodyPr>
          <a:p>
            <a:r>
              <a:rPr lang="en-US" altLang="zh-CN" b="1"/>
              <a:t>400</a:t>
            </a:r>
            <a:endParaRPr lang="en-US" altLang="zh-CN" b="1"/>
          </a:p>
        </p:txBody>
      </p:sp>
      <p:sp>
        <p:nvSpPr>
          <p:cNvPr id="31" name="文本框 30"/>
          <p:cNvSpPr txBox="1"/>
          <p:nvPr/>
        </p:nvSpPr>
        <p:spPr>
          <a:xfrm>
            <a:off x="1331595" y="3220085"/>
            <a:ext cx="1040765" cy="367665"/>
          </a:xfrm>
          <a:prstGeom prst="rect">
            <a:avLst/>
          </a:prstGeom>
          <a:noFill/>
        </p:spPr>
        <p:txBody>
          <a:bodyPr wrap="square" rtlCol="0">
            <a:spAutoFit/>
          </a:bodyPr>
          <a:p>
            <a:r>
              <a:rPr lang="en-US" altLang="zh-CN" b="1">
                <a:sym typeface="+mn-ea"/>
              </a:rPr>
              <a:t>3</a:t>
            </a:r>
            <a:r>
              <a:rPr lang="en-US" altLang="zh-CN" b="1"/>
              <a:t>000</a:t>
            </a:r>
            <a:endParaRPr lang="en-US" altLang="zh-CN" b="1"/>
          </a:p>
        </p:txBody>
      </p:sp>
      <p:sp>
        <p:nvSpPr>
          <p:cNvPr id="32" name="文本框 31"/>
          <p:cNvSpPr txBox="1"/>
          <p:nvPr/>
        </p:nvSpPr>
        <p:spPr>
          <a:xfrm>
            <a:off x="1353820" y="4026535"/>
            <a:ext cx="1273810" cy="384810"/>
          </a:xfrm>
          <a:prstGeom prst="rect">
            <a:avLst/>
          </a:prstGeom>
          <a:noFill/>
        </p:spPr>
        <p:txBody>
          <a:bodyPr wrap="square" rtlCol="0">
            <a:spAutoFit/>
          </a:bodyPr>
          <a:p>
            <a:r>
              <a:rPr lang="zh-CN" altLang="en-US" b="1"/>
              <a:t>200万</a:t>
            </a:r>
            <a:endParaRPr lang="zh-CN" altLang="en-US" b="1"/>
          </a:p>
        </p:txBody>
      </p:sp>
      <p:sp>
        <p:nvSpPr>
          <p:cNvPr id="8" name="文本框 7"/>
          <p:cNvSpPr txBox="1"/>
          <p:nvPr/>
        </p:nvSpPr>
        <p:spPr>
          <a:xfrm>
            <a:off x="2195830" y="1275715"/>
            <a:ext cx="6349365" cy="352425"/>
          </a:xfrm>
          <a:prstGeom prst="rect">
            <a:avLst/>
          </a:prstGeom>
          <a:noFill/>
        </p:spPr>
        <p:txBody>
          <a:bodyPr wrap="square" rtlCol="0">
            <a:spAutoFit/>
          </a:bodyPr>
          <a:p>
            <a:r>
              <a:rPr lang="zh-CN" altLang="en-US" sz="1600" b="1">
                <a:solidFill>
                  <a:schemeClr val="bg1"/>
                </a:solidFill>
              </a:rPr>
              <a:t>各省会城市、加上较大的处于节点的地级城市之间形成二级干线运输。</a:t>
            </a:r>
            <a:endParaRPr lang="zh-CN" altLang="en-US" sz="16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3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P spid="16" grpId="0" bldLvl="0" animBg="1"/>
      <p:bldP spid="18" grpId="0" bldLvl="0" animBg="1"/>
      <p:bldP spid="19" grpId="0" bldLvl="0" animBg="1"/>
      <p:bldP spid="2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PageTitle"/>
          <p:cNvSpPr>
            <a:spLocks noGrp="1"/>
          </p:cNvSpPr>
          <p:nvPr>
            <p:ph type="title"/>
          </p:nvPr>
        </p:nvSpPr>
        <p:spPr>
          <a:xfrm>
            <a:off x="37465" y="-31115"/>
            <a:ext cx="8479155" cy="730885"/>
          </a:xfrm>
        </p:spPr>
        <p:txBody>
          <a:bodyPr vert="horz" wrap="square" lIns="91440" tIns="45720" rIns="91440" bIns="45720" anchor="ctr"/>
          <a:p>
            <a:pPr eaLnBrk="1" hangingPunct="1"/>
            <a:r>
              <a:rPr lang="zh-CN" altLang="en-US" dirty="0">
                <a:sym typeface="+mn-ea"/>
              </a:rPr>
              <a:t>第五级分拨中心</a:t>
            </a:r>
            <a:endParaRPr lang="zh-CN" altLang="en-US" dirty="0"/>
          </a:p>
        </p:txBody>
      </p:sp>
      <p:cxnSp>
        <p:nvCxnSpPr>
          <p:cNvPr id="3" name="MH_Other_1"/>
          <p:cNvCxnSpPr/>
          <p:nvPr/>
        </p:nvCxnSpPr>
        <p:spPr>
          <a:xfrm>
            <a:off x="1489075" y="1084580"/>
            <a:ext cx="0" cy="3979545"/>
          </a:xfrm>
          <a:prstGeom prst="line">
            <a:avLst/>
          </a:prstGeom>
          <a:ln w="19050">
            <a:solidFill>
              <a:srgbClr val="7878FE"/>
            </a:solidFill>
          </a:ln>
        </p:spPr>
        <p:style>
          <a:lnRef idx="1">
            <a:schemeClr val="accent1"/>
          </a:lnRef>
          <a:fillRef idx="0">
            <a:schemeClr val="accent1"/>
          </a:fillRef>
          <a:effectRef idx="0">
            <a:schemeClr val="accent1"/>
          </a:effectRef>
          <a:fontRef idx="minor">
            <a:schemeClr val="tx1"/>
          </a:fontRef>
        </p:style>
      </p:cxnSp>
      <p:sp>
        <p:nvSpPr>
          <p:cNvPr id="6" name="MH_Text_1"/>
          <p:cNvSpPr/>
          <p:nvPr/>
        </p:nvSpPr>
        <p:spPr bwMode="auto">
          <a:xfrm>
            <a:off x="1696085" y="1477010"/>
            <a:ext cx="7193280" cy="1127125"/>
          </a:xfrm>
          <a:prstGeom prst="rect">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marL="0" marR="0" lvl="0" indent="0" algn="just" defTabSz="914400" rtl="0" eaLnBrk="1" latinLnBrk="0" hangingPunct="1">
              <a:lnSpc>
                <a:spcPct val="150000"/>
              </a:lnSpc>
              <a:spcBef>
                <a:spcPts val="0"/>
              </a:spcBef>
              <a:spcAft>
                <a:spcPts val="0"/>
              </a:spcAft>
              <a:buClrTx/>
              <a:buSzTx/>
              <a:buFontTx/>
              <a:buNone/>
              <a:defRPr/>
            </a:pPr>
            <a:r>
              <a:rPr lang="zh-CN" altLang="en-US" b="1">
                <a:solidFill>
                  <a:schemeClr val="tx1"/>
                </a:solidFill>
                <a:sym typeface="+mn-ea"/>
              </a:rPr>
              <a:t>第五级的分拨或接收邮件快件的场所至少需要建200万个、数量大、面积小、功能全、具有公益性是其特点。</a:t>
            </a:r>
            <a:r>
              <a:rPr lang="zh-CN" altLang="en-US" b="1">
                <a:solidFill>
                  <a:srgbClr val="FF0000"/>
                </a:solidFill>
                <a:sym typeface="+mn-ea"/>
              </a:rPr>
              <a:t>（举例欧美国家）</a:t>
            </a:r>
            <a:endParaRPr kumimoji="0" lang="zh-CN" altLang="en-US" b="1" i="0" u="none" strike="noStrike" kern="1200" cap="none" spc="0" normalizeH="0" baseline="0" noProof="0" dirty="0">
              <a:ln>
                <a:noFill/>
              </a:ln>
              <a:solidFill>
                <a:srgbClr val="FF0000"/>
              </a:solidFill>
              <a:effectLst/>
              <a:uLnTx/>
              <a:uFillTx/>
              <a:latin typeface="+mn-lt"/>
              <a:ea typeface="微软雅黑" pitchFamily="34" charset="-122"/>
              <a:cs typeface="+mn-cs"/>
              <a:sym typeface="+mn-ea"/>
            </a:endParaRPr>
          </a:p>
        </p:txBody>
      </p:sp>
      <p:sp>
        <p:nvSpPr>
          <p:cNvPr id="12" name="MH_Other_4"/>
          <p:cNvSpPr/>
          <p:nvPr/>
        </p:nvSpPr>
        <p:spPr bwMode="auto">
          <a:xfrm rot="5400000">
            <a:off x="1419860" y="1654810"/>
            <a:ext cx="128905" cy="130175"/>
          </a:xfrm>
          <a:prstGeom prst="ellipse">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MH_Text_2"/>
          <p:cNvSpPr/>
          <p:nvPr/>
        </p:nvSpPr>
        <p:spPr bwMode="auto">
          <a:xfrm>
            <a:off x="1691005" y="2745105"/>
            <a:ext cx="7226300" cy="988695"/>
          </a:xfrm>
          <a:prstGeom prst="rect">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20000"/>
          </a:bodyPr>
          <a:lstStyle/>
          <a:p>
            <a:pPr marL="0" marR="0" lvl="0" indent="0" algn="just" defTabSz="914400" rtl="0" eaLnBrk="1" latinLnBrk="0" hangingPunct="1">
              <a:lnSpc>
                <a:spcPct val="150000"/>
              </a:lnSpc>
              <a:spcBef>
                <a:spcPts val="0"/>
              </a:spcBef>
              <a:spcAft>
                <a:spcPts val="0"/>
              </a:spcAft>
              <a:buClrTx/>
              <a:buSzTx/>
              <a:buFontTx/>
              <a:buNone/>
              <a:defRPr/>
            </a:pPr>
            <a:r>
              <a:rPr lang="zh-CN" altLang="en-US" b="1">
                <a:solidFill>
                  <a:schemeClr val="tx1"/>
                </a:solidFill>
                <a:sym typeface="+mn-ea"/>
              </a:rPr>
              <a:t>第五级邮件快件接受场所，村邮站的建设方针政府规划，市场化方式多元建设有偿公用的方</a:t>
            </a:r>
            <a:endParaRPr kumimoji="0" lang="zh-CN" altLang="en-US" sz="1800" b="0" i="0" u="none" strike="noStrike" kern="1200" cap="none" spc="0" normalizeH="0" baseline="0" noProof="0" dirty="0">
              <a:ln>
                <a:noFill/>
              </a:ln>
              <a:solidFill>
                <a:srgbClr val="5C5CFE"/>
              </a:solidFill>
              <a:effectLst/>
              <a:uLnTx/>
              <a:uFillTx/>
              <a:latin typeface="+mn-lt"/>
              <a:ea typeface="微软雅黑" pitchFamily="34" charset="-122"/>
              <a:cs typeface="+mn-cs"/>
            </a:endParaRPr>
          </a:p>
        </p:txBody>
      </p:sp>
      <p:sp>
        <p:nvSpPr>
          <p:cNvPr id="36" name="MH_Other_8"/>
          <p:cNvSpPr/>
          <p:nvPr/>
        </p:nvSpPr>
        <p:spPr bwMode="auto">
          <a:xfrm rot="5400000">
            <a:off x="1419860" y="2926715"/>
            <a:ext cx="128905" cy="130175"/>
          </a:xfrm>
          <a:prstGeom prst="ellipse">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MH_Text_3"/>
          <p:cNvSpPr/>
          <p:nvPr/>
        </p:nvSpPr>
        <p:spPr bwMode="auto">
          <a:xfrm>
            <a:off x="1692910" y="4018280"/>
            <a:ext cx="7199630" cy="932815"/>
          </a:xfrm>
          <a:prstGeom prst="rect">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algn="just" defTabSz="914400" rtl="0" eaLnBrk="1" latinLnBrk="0" hangingPunct="1">
              <a:lnSpc>
                <a:spcPct val="120000"/>
              </a:lnSpc>
              <a:spcBef>
                <a:spcPts val="0"/>
              </a:spcBef>
              <a:spcAft>
                <a:spcPts val="0"/>
              </a:spcAft>
              <a:buClrTx/>
              <a:buSzTx/>
              <a:buFontTx/>
              <a:buNone/>
              <a:defRPr/>
            </a:pPr>
            <a:r>
              <a:rPr lang="zh-CN" altLang="en-US" b="1">
                <a:solidFill>
                  <a:schemeClr val="tx1"/>
                </a:solidFill>
                <a:sym typeface="+mn-ea"/>
              </a:rPr>
              <a:t>第五级是电商物流业的制高点，也是基础，也是当前的瓶颈。</a:t>
            </a:r>
            <a:endParaRPr kumimoji="0" lang="zh-CN" altLang="en-US" sz="1800" b="0" i="0" u="none" strike="noStrike" kern="1200" cap="none" spc="0" normalizeH="0" baseline="0" noProof="0" dirty="0">
              <a:ln>
                <a:noFill/>
              </a:ln>
              <a:solidFill>
                <a:srgbClr val="5C5CFE"/>
              </a:solidFill>
              <a:effectLst/>
              <a:uLnTx/>
              <a:uFillTx/>
              <a:latin typeface="+mn-lt"/>
              <a:ea typeface="微软雅黑" pitchFamily="34" charset="-122"/>
              <a:cs typeface="+mn-cs"/>
            </a:endParaRPr>
          </a:p>
        </p:txBody>
      </p:sp>
      <p:sp>
        <p:nvSpPr>
          <p:cNvPr id="42" name="MH_Other_12"/>
          <p:cNvSpPr/>
          <p:nvPr/>
        </p:nvSpPr>
        <p:spPr bwMode="auto">
          <a:xfrm rot="5400000">
            <a:off x="1419860" y="4197985"/>
            <a:ext cx="128905" cy="130175"/>
          </a:xfrm>
          <a:prstGeom prst="ellipse">
            <a:avLst/>
          </a:prstGeom>
          <a:solidFill>
            <a:srgbClr val="FFFFFF"/>
          </a:solidFill>
          <a:ln w="19050">
            <a:solidFill>
              <a:srgbClr val="7878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606">
      <a:dk1>
        <a:srgbClr val="5F5F5F"/>
      </a:dk1>
      <a:lt1>
        <a:srgbClr val="FFFFFF"/>
      </a:lt1>
      <a:dk2>
        <a:srgbClr val="5F5F5F"/>
      </a:dk2>
      <a:lt2>
        <a:srgbClr val="FFFFFF"/>
      </a:lt2>
      <a:accent1>
        <a:srgbClr val="0890D0"/>
      </a:accent1>
      <a:accent2>
        <a:srgbClr val="2D9C9F"/>
      </a:accent2>
      <a:accent3>
        <a:srgbClr val="80C34D"/>
      </a:accent3>
      <a:accent4>
        <a:srgbClr val="BAD43B"/>
      </a:accent4>
      <a:accent5>
        <a:srgbClr val="EC9126"/>
      </a:accent5>
      <a:accent6>
        <a:srgbClr val="C00000"/>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1841</Words>
  <Application>Kingsoft Office WPP</Application>
  <PresentationFormat>全屏显示(16:9)</PresentationFormat>
  <Paragraphs>164</Paragraphs>
  <Slides>18</Slides>
  <Notes>9</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Office 主题</vt:lpstr>
      <vt:lpstr>A000120140530A99PPBG</vt:lpstr>
      <vt:lpstr>新常态下，如何更好地理解电商物流</vt:lpstr>
      <vt:lpstr>2015电商物流</vt:lpstr>
      <vt:lpstr>内容大纲   Table of Contents</vt:lpstr>
      <vt:lpstr>PowerPoint 演示文稿</vt:lpstr>
      <vt:lpstr>电商物流运输的组成：</vt:lpstr>
      <vt:lpstr>二、物流网络的结构及其特征</vt:lpstr>
      <vt:lpstr> （一）物流网络的结构     物流递送网分为五级，中国是幅员广大的发展中大国，物流的递送需要有五级分拨才能手递手送到收件人手中。 </vt:lpstr>
      <vt:lpstr>  </vt:lpstr>
      <vt:lpstr>第五级分拨中心</vt:lpstr>
      <vt:lpstr>PowerPoint 演示文稿</vt:lpstr>
      <vt:lpstr>PowerPoint 演示文稿</vt:lpstr>
      <vt:lpstr>PowerPoint 演示文稿</vt:lpstr>
      <vt:lpstr>PowerPoint 演示文稿</vt:lpstr>
      <vt:lpstr>三、电商物流的发展瓶颈（主要在第五级）</vt:lpstr>
      <vt:lpstr> </vt:lpstr>
      <vt:lpstr>（一）解决瓶颈的法律依据：2009年4月通过的新邮政法</vt:lpstr>
      <vt:lpstr>（二）十六字方针</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abc</dc:creator>
  <cp:lastModifiedBy>赵培</cp:lastModifiedBy>
  <cp:revision>155</cp:revision>
  <dcterms:created xsi:type="dcterms:W3CDTF">2012-12-29T09:04:00Z</dcterms:created>
  <dcterms:modified xsi:type="dcterms:W3CDTF">2015-12-15T02:41:21Z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