
<file path=[Content_Types].xml><?xml version="1.0" encoding="utf-8"?>
<Types xmlns="http://schemas.openxmlformats.org/package/2006/content-types">
  <Default Extension="jpeg" ContentType="image/jpeg"/>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saveSubsetFonts="1">
  <p:sldMasterIdLst>
    <p:sldMasterId id="2147483648" r:id="rId1"/>
    <p:sldMasterId id="2147483660" r:id="rId3"/>
  </p:sldMasterIdLst>
  <p:notesMasterIdLst>
    <p:notesMasterId r:id="rId7"/>
  </p:notesMasterIdLst>
  <p:sldIdLst>
    <p:sldId id="372" r:id="rId4"/>
    <p:sldId id="536" r:id="rId5"/>
    <p:sldId id="525" r:id="rId6"/>
    <p:sldId id="526" r:id="rId8"/>
    <p:sldId id="396" r:id="rId9"/>
    <p:sldId id="446" r:id="rId10"/>
    <p:sldId id="498" r:id="rId11"/>
    <p:sldId id="579" r:id="rId12"/>
    <p:sldId id="580" r:id="rId13"/>
    <p:sldId id="573" r:id="rId14"/>
    <p:sldId id="574" r:id="rId15"/>
    <p:sldId id="575" r:id="rId16"/>
    <p:sldId id="453" r:id="rId17"/>
    <p:sldId id="571" r:id="rId18"/>
    <p:sldId id="572" r:id="rId19"/>
    <p:sldId id="577" r:id="rId20"/>
    <p:sldId id="578" r:id="rId21"/>
    <p:sldId id="582" r:id="rId22"/>
    <p:sldId id="556" r:id="rId23"/>
    <p:sldId id="561" r:id="rId24"/>
    <p:sldId id="562" r:id="rId25"/>
    <p:sldId id="563" r:id="rId26"/>
    <p:sldId id="564" r:id="rId27"/>
    <p:sldId id="567" r:id="rId28"/>
    <p:sldId id="568" r:id="rId29"/>
    <p:sldId id="569" r:id="rId30"/>
    <p:sldId id="570" r:id="rId31"/>
    <p:sldId id="459" r:id="rId32"/>
    <p:sldId id="460" r:id="rId33"/>
    <p:sldId id="461" r:id="rId34"/>
    <p:sldId id="462" r:id="rId35"/>
    <p:sldId id="463" r:id="rId36"/>
    <p:sldId id="464" r:id="rId37"/>
    <p:sldId id="465" r:id="rId38"/>
    <p:sldId id="466" r:id="rId39"/>
    <p:sldId id="468" r:id="rId40"/>
    <p:sldId id="581" r:id="rId41"/>
    <p:sldId id="469" r:id="rId42"/>
    <p:sldId id="470" r:id="rId43"/>
    <p:sldId id="471" r:id="rId44"/>
    <p:sldId id="472" r:id="rId45"/>
    <p:sldId id="473" r:id="rId46"/>
    <p:sldId id="474" r:id="rId47"/>
    <p:sldId id="475" r:id="rId48"/>
    <p:sldId id="476" r:id="rId49"/>
    <p:sldId id="478" r:id="rId50"/>
    <p:sldId id="479" r:id="rId51"/>
    <p:sldId id="480" r:id="rId52"/>
    <p:sldId id="481" r:id="rId53"/>
    <p:sldId id="482" r:id="rId54"/>
    <p:sldId id="484" r:id="rId55"/>
    <p:sldId id="485" r:id="rId56"/>
    <p:sldId id="486" r:id="rId57"/>
    <p:sldId id="487" r:id="rId58"/>
    <p:sldId id="488" r:id="rId59"/>
    <p:sldId id="489" r:id="rId60"/>
    <p:sldId id="584" r:id="rId61"/>
    <p:sldId id="585" r:id="rId62"/>
    <p:sldId id="586" r:id="rId63"/>
    <p:sldId id="588" r:id="rId64"/>
    <p:sldId id="589" r:id="rId65"/>
    <p:sldId id="590" r:id="rId66"/>
    <p:sldId id="509" r:id="rId67"/>
    <p:sldId id="510" r:id="rId68"/>
    <p:sldId id="511" r:id="rId69"/>
    <p:sldId id="512" r:id="rId70"/>
    <p:sldId id="513" r:id="rId71"/>
    <p:sldId id="541" r:id="rId72"/>
    <p:sldId id="542" r:id="rId73"/>
    <p:sldId id="543" r:id="rId74"/>
    <p:sldId id="553" r:id="rId75"/>
    <p:sldId id="548" r:id="rId76"/>
    <p:sldId id="549" r:id="rId77"/>
    <p:sldId id="554" r:id="rId78"/>
    <p:sldId id="551" r:id="rId79"/>
    <p:sldId id="527" r:id="rId80"/>
    <p:sldId id="528" r:id="rId81"/>
    <p:sldId id="529" r:id="rId82"/>
    <p:sldId id="530" r:id="rId83"/>
    <p:sldId id="532" r:id="rId84"/>
    <p:sldId id="395" r:id="rId85"/>
    <p:sldId id="592" r:id="rId86"/>
    <p:sldId id="594" r:id="rId87"/>
    <p:sldId id="596" r:id="rId88"/>
    <p:sldId id="591" r:id="rId89"/>
    <p:sldId id="416" r:id="rId90"/>
    <p:sldId id="376" r:id="rId91"/>
    <p:sldId id="289" r:id="rId92"/>
  </p:sldIdLst>
  <p:sldSz cx="9144000" cy="6858000" type="screen4x3"/>
  <p:notesSz cx="7099300"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邱吉宇" initials="l" lastIdx="1" clrIdx="0"/>
  <p:cmAuthor id="1" name="Nan Li" initials="NL"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2" autoAdjust="0"/>
    <p:restoredTop sz="94655" autoAdjust="0"/>
  </p:normalViewPr>
  <p:slideViewPr>
    <p:cSldViewPr>
      <p:cViewPr varScale="1">
        <p:scale>
          <a:sx n="84" d="100"/>
          <a:sy n="84" d="100"/>
        </p:scale>
        <p:origin x="-1452" y="-78"/>
      </p:cViewPr>
      <p:guideLst>
        <p:guide orient="horz" pos="2160"/>
        <p:guide pos="2880"/>
      </p:guideLst>
    </p:cSldViewPr>
  </p:slideViewPr>
  <p:outlineViewPr>
    <p:cViewPr>
      <p:scale>
        <a:sx n="33" d="100"/>
        <a:sy n="33" d="100"/>
      </p:scale>
      <p:origin x="0" y="8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commentAuthors" Target="commentAuthors.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LL\Desktop\&#22686;&#21457;&#32479;&#35745;(&#21306;&#38388;&#32479;&#35745;).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LL\Desktop\&#24066;&#22330;&#35268;&#27169;&#32479;&#35745;(&#32929;&#36716;&#31995;&#3247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LL\Desktop\&#34892;&#19994;&#35268;&#27169;&#32479;&#35745;(&#19996;&#36130;&#32479;&#3574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ELL\Desktop\&#34892;&#19994;&#35268;&#27169;&#32479;&#35745;(&#19996;&#36130;&#32479;&#3574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66185476816"/>
          <c:y val="0.10695610965296"/>
          <c:w val="0.749888013998251"/>
          <c:h val="0.670582531350248"/>
        </c:manualLayout>
      </c:layout>
      <c:barChart>
        <c:barDir val="col"/>
        <c:grouping val="clustered"/>
        <c:varyColors val="0"/>
        <c:ser>
          <c:idx val="0"/>
          <c:order val="0"/>
          <c:tx>
            <c:strRef>
              <c:f>'市场规模统计(同花顺统计)'!$C$15</c:f>
              <c:strCache>
                <c:ptCount val="1"/>
                <c:pt idx="0">
                  <c:v>挂牌公司</c:v>
                </c:pt>
              </c:strCache>
            </c:strRef>
          </c:tx>
          <c:spPr>
            <a:solidFill>
              <a:schemeClr val="accent1"/>
            </a:solidFill>
            <a:ln>
              <a:noFill/>
            </a:ln>
            <a:effectLst/>
          </c:spPr>
          <c:invertIfNegative val="0"/>
          <c:dLbls>
            <c:numFmt formatCode="General" sourceLinked="1"/>
            <c:txPr>
              <a:bodyPr rot="0" spcFirstLastPara="0" vertOverflow="ellipsis" horzOverflow="overflow" vert="horz" wrap="square" anchor="ctr" anchorCtr="1"/>
              <a:lstStyle/>
              <a:p>
                <a:pPr>
                  <a:defRPr sz="1400" b="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noFill/>
                    <a:ln w="9525" cap="flat" cmpd="sng" algn="ctr">
                      <a:solidFill>
                        <a:schemeClr val="tx1"/>
                      </a:solidFill>
                      <a:prstDash val="solid"/>
                    </a:ln>
                    <a:effectLst/>
                  </c:spPr>
                </c15:leaderLines>
              </c:ext>
            </c:extLst>
          </c:dLbls>
          <c:cat>
            <c:numRef>
              <c:f>'市场规模统计(同花顺统计)'!$B$16:$B$25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'市场规模统计(同花顺统计)'!$C$16:$C$25</c:f>
              <c:numCache>
                <c:formatCode>0</c:formatCode>
                <c:ptCount val="10"/>
                <c:pt idx="0">
                  <c:v>10</c:v>
                </c:pt>
                <c:pt idx="1">
                  <c:v>24</c:v>
                </c:pt>
                <c:pt idx="2">
                  <c:v>41</c:v>
                </c:pt>
                <c:pt idx="3">
                  <c:v>59</c:v>
                </c:pt>
                <c:pt idx="4">
                  <c:v>74</c:v>
                </c:pt>
                <c:pt idx="5">
                  <c:v>97</c:v>
                </c:pt>
                <c:pt idx="6">
                  <c:v>200</c:v>
                </c:pt>
                <c:pt idx="7">
                  <c:v>356</c:v>
                </c:pt>
                <c:pt idx="8">
                  <c:v>1572</c:v>
                </c:pt>
                <c:pt idx="9">
                  <c:v>4750</c:v>
                </c:pt>
              </c:numCache>
            </c:numRef>
          </c:val>
        </c:ser>
        <c:ser>
          <c:idx val="1"/>
          <c:order val="1"/>
          <c:tx>
            <c:strRef>
              <c:f>'市场规模统计(同花顺统计)'!$D$15</c:f>
              <c:strCache>
                <c:ptCount val="1"/>
                <c:pt idx="0">
                  <c:v>做市公司</c:v>
                </c:pt>
              </c:strCache>
            </c:strRef>
          </c:tx>
          <c:spPr>
            <a:solidFill>
              <a:schemeClr val="accent2"/>
            </a:solidFill>
            <a:ln>
              <a:noFill/>
            </a:ln>
            <a:effectLst/>
          </c:spPr>
          <c:invertIfNegative val="0"/>
          <c:dLbls>
            <c:dLbl>
              <c:idx val="8"/>
              <c:layout>
                <c:manualLayout>
                  <c:x val="0.0111111111111111"/>
                  <c:y val="0.00462962962962964"/>
                </c:manualLayout>
              </c:layout>
              <c:numFmt formatCode="General" sourceLinked="1"/>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166666666666667"/>
                  <c:y val="0.00462962962962972"/>
                </c:manualLayout>
              </c:layout>
              <c:numFmt formatCode="General" sourceLinked="1"/>
              <c:dLblPos val="outEnd"/>
              <c:showLegendKey val="0"/>
              <c:showVal val="1"/>
              <c:showCatName val="0"/>
              <c:showSerName val="0"/>
              <c:showPercent val="0"/>
              <c:showBubbleSize val="0"/>
              <c:extLst>
                <c:ext xmlns:c15="http://schemas.microsoft.com/office/drawing/2012/chart" uri="{CE6537A1-D6FC-4f65-9D91-7224C49458BB}">
                  <c15:layout/>
                </c:ext>
              </c:extLst>
            </c:dLbl>
            <c:delete val="1"/>
          </c:dLbls>
          <c:cat>
            <c:numRef>
              <c:f>'市场规模统计(同花顺统计)'!$B$16:$B$25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'市场规模统计(同花顺统计)'!$D$16:$D$25</c:f>
              <c:numCache>
                <c:formatCode>0</c:formatCode>
                <c:ptCount val="10"/>
                <c:pt idx="0">
                  <c:v>0</c:v>
                </c:pt>
                <c:pt idx="1">
                  <c:v>0</c:v>
                </c:pt>
                <c:pt idx="2">
                  <c:v>0</c:v>
                </c:pt>
                <c:pt idx="3">
                  <c:v>0</c:v>
                </c:pt>
                <c:pt idx="4">
                  <c:v>0</c:v>
                </c:pt>
                <c:pt idx="5">
                  <c:v>0</c:v>
                </c:pt>
                <c:pt idx="6">
                  <c:v>0</c:v>
                </c:pt>
                <c:pt idx="7">
                  <c:v>0</c:v>
                </c:pt>
                <c:pt idx="8">
                  <c:v>122</c:v>
                </c:pt>
                <c:pt idx="9">
                  <c:v>937</c:v>
                </c:pt>
              </c:numCache>
            </c:numRef>
          </c:val>
        </c:ser>
        <c:dLbls>
          <c:dLblPos val="outEnd"/>
          <c:showLegendKey val="0"/>
          <c:showVal val="0"/>
          <c:showCatName val="0"/>
          <c:showSerName val="0"/>
          <c:showPercent val="0"/>
          <c:showBubbleSize val="0"/>
        </c:dLbls>
        <c:gapWidth val="150"/>
        <c:axId val="86242816"/>
        <c:axId val="86244352"/>
      </c:barChart>
      <c:catAx>
        <c:axId val="86242816"/>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a:solidFill>
                  <a:schemeClr val="tx1"/>
                </a:solidFill>
                <a:latin typeface="+mn-lt"/>
                <a:ea typeface="+mn-ea"/>
                <a:cs typeface="+mn-cs"/>
              </a:defRPr>
            </a:pPr>
          </a:p>
        </c:txPr>
        <c:crossAx val="86244352"/>
        <c:crosses val="autoZero"/>
        <c:auto val="1"/>
        <c:lblAlgn val="ctr"/>
        <c:lblOffset val="100"/>
        <c:tickMarkSkip val="1"/>
        <c:noMultiLvlLbl val="0"/>
      </c:catAx>
      <c:valAx>
        <c:axId val="86244352"/>
        <c:scaling>
          <c:orientation val="minMax"/>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a:solidFill>
                  <a:schemeClr val="tx1"/>
                </a:solidFill>
                <a:latin typeface="+mn-lt"/>
                <a:ea typeface="+mn-ea"/>
                <a:cs typeface="+mn-cs"/>
              </a:defRPr>
            </a:pPr>
          </a:p>
        </c:txPr>
        <c:crossAx val="86242816"/>
        <c:crosses val="autoZero"/>
        <c:crossBetween val="between"/>
      </c:valAx>
      <c:spPr>
        <a:noFill/>
        <a:ln>
          <a:noFill/>
        </a:ln>
        <a:effectLst/>
      </c:spPr>
    </c:plotArea>
    <c:legend>
      <c:legendPos val="r"/>
      <c:layout>
        <c:manualLayout>
          <c:xMode val="edge"/>
          <c:yMode val="edge"/>
          <c:x val="0.213931977252843"/>
          <c:y val="0.888505030621173"/>
          <c:w val="0.586068022747156"/>
          <c:h val="0.107249198016915"/>
        </c:manualLayout>
      </c:layout>
      <c:overlay val="0"/>
      <c:spPr>
        <a:noFill/>
        <a:ln>
          <a:noFill/>
        </a:ln>
        <a:effectLst/>
      </c:spPr>
      <c:txPr>
        <a:bodyPr rot="0" spcFirstLastPara="0" vertOverflow="ellipsis" horzOverflow="overflow" vert="horz" wrap="square" anchor="ctr" anchorCtr="1"/>
        <a:lstStyle/>
        <a:p>
          <a:pPr>
            <a:defRPr sz="1400" b="0">
              <a:solidFill>
                <a:schemeClr val="tx1"/>
              </a:solidFill>
              <a:latin typeface="+mn-lt"/>
              <a:ea typeface="+mn-ea"/>
              <a:cs typeface="+mn-cs"/>
            </a:defRPr>
          </a:pPr>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4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horzOverflow="overflow" vert="horz" wrap="square" anchor="ctr" anchorCtr="1"/>
        <a:lstStyle/>
        <a:p>
          <a:pPr>
            <a:defRPr sz="1200" b="1">
              <a:solidFill>
                <a:schemeClr val="tx1"/>
              </a:solidFill>
              <a:latin typeface="+mn-lt"/>
              <a:ea typeface="+mn-ea"/>
              <a:cs typeface="+mn-cs"/>
            </a:defRPr>
          </a:pPr>
        </a:p>
      </c:txPr>
    </c:title>
    <c:autoTitleDeleted val="0"/>
    <c:plotArea>
      <c:layout/>
      <c:barChart>
        <c:barDir val="col"/>
        <c:grouping val="clustered"/>
        <c:varyColors val="0"/>
        <c:ser>
          <c:idx val="1"/>
          <c:order val="0"/>
          <c:tx>
            <c:strRef>
              <c:f>'增发统计(区间统计)'!$E$17</c:f>
              <c:strCache>
                <c:ptCount val="1"/>
                <c:pt idx="0">
                  <c:v>定增募集资金</c:v>
                </c:pt>
              </c:strCache>
            </c:strRef>
          </c:tx>
          <c:spPr>
            <a:solidFill>
              <a:schemeClr val="accent2"/>
            </a:solidFill>
            <a:ln>
              <a:noFill/>
            </a:ln>
            <a:effectLst/>
          </c:spPr>
          <c:invertIfNegative val="0"/>
          <c:dLbls>
            <c:numFmt formatCode="General" sourceLinked="1"/>
            <c:txPr>
              <a:bodyPr rot="0" spcFirstLastPara="0" vertOverflow="ellipsis" horzOverflow="overflow" vert="horz" wrap="square" anchor="ctr" anchorCtr="1"/>
              <a:lstStyle/>
              <a:p>
                <a:pPr>
                  <a:defRPr sz="1200" b="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noFill/>
                    <a:ln w="9525" cap="flat" cmpd="sng" algn="ctr">
                      <a:solidFill>
                        <a:schemeClr val="tx1"/>
                      </a:solidFill>
                      <a:prstDash val="solid"/>
                    </a:ln>
                    <a:effectLst/>
                  </c:spPr>
                </c15:leaderLines>
              </c:ext>
            </c:extLst>
          </c:dLbls>
          <c:cat>
            <c:numRef>
              <c:f>'增发统计(区间统计)'!$D$18:$D$27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'增发统计(区间统计)'!$E$18:$E$27</c:f>
              <c:numCache>
                <c:formatCode>#,##0.00</c:formatCode>
                <c:ptCount val="10"/>
                <c:pt idx="0">
                  <c:v>0.5</c:v>
                </c:pt>
                <c:pt idx="1">
                  <c:v>0.68749191</c:v>
                </c:pt>
                <c:pt idx="2">
                  <c:v>1.490205128</c:v>
                </c:pt>
                <c:pt idx="3">
                  <c:v>0.5639277725</c:v>
                </c:pt>
                <c:pt idx="4">
                  <c:v>2.71359228</c:v>
                </c:pt>
                <c:pt idx="5">
                  <c:v>6.4818449274</c:v>
                </c:pt>
                <c:pt idx="6">
                  <c:v>7.825757644</c:v>
                </c:pt>
                <c:pt idx="7">
                  <c:v>9.2533893881</c:v>
                </c:pt>
                <c:pt idx="8">
                  <c:v>129.462406088</c:v>
                </c:pt>
                <c:pt idx="9">
                  <c:v>1201.70178644779</c:v>
                </c:pt>
              </c:numCache>
            </c:numRef>
          </c:val>
        </c:ser>
        <c:dLbls>
          <c:dLblPos val="outEnd"/>
          <c:showLegendKey val="0"/>
          <c:showVal val="1"/>
          <c:showCatName val="0"/>
          <c:showSerName val="0"/>
          <c:showPercent val="0"/>
          <c:showBubbleSize val="0"/>
        </c:dLbls>
        <c:gapWidth val="150"/>
        <c:axId val="86280832"/>
        <c:axId val="86282624"/>
      </c:barChart>
      <c:catAx>
        <c:axId val="86280832"/>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a:solidFill>
                  <a:schemeClr val="tx1"/>
                </a:solidFill>
                <a:latin typeface="+mn-lt"/>
                <a:ea typeface="+mn-ea"/>
                <a:cs typeface="+mn-cs"/>
              </a:defRPr>
            </a:pPr>
          </a:p>
        </c:txPr>
        <c:crossAx val="86282624"/>
        <c:crosses val="autoZero"/>
        <c:auto val="1"/>
        <c:lblAlgn val="ctr"/>
        <c:lblOffset val="100"/>
        <c:tickMarkSkip val="1"/>
        <c:noMultiLvlLbl val="0"/>
      </c:catAx>
      <c:valAx>
        <c:axId val="86282624"/>
        <c:scaling>
          <c:orientation val="minMax"/>
        </c:scaling>
        <c:delete val="0"/>
        <c:axPos val="l"/>
        <c:numFmt formatCode="#,##0.0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200" b="0">
                <a:solidFill>
                  <a:schemeClr val="tx1"/>
                </a:solidFill>
                <a:latin typeface="+mn-lt"/>
                <a:ea typeface="+mn-ea"/>
                <a:cs typeface="+mn-cs"/>
              </a:defRPr>
            </a:pPr>
          </a:p>
        </c:txPr>
        <c:crossAx val="8628083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90568029923"/>
          <c:y val="0.200181000679838"/>
          <c:w val="0.589308861356666"/>
          <c:h val="0.612102955530587"/>
        </c:manualLayout>
      </c:layout>
      <c:lineChart>
        <c:grouping val="standard"/>
        <c:varyColors val="0"/>
        <c:ser>
          <c:idx val="0"/>
          <c:order val="0"/>
          <c:tx>
            <c:strRef>
              <c:f>'市场规模统计(股转系统)'!$K$20</c:f>
              <c:strCache>
                <c:ptCount val="1"/>
                <c:pt idx="0">
                  <c:v>日均成交金额（总）</c:v>
                </c:pt>
              </c:strCache>
            </c:strRef>
          </c:tx>
          <c:spPr>
            <a:noFill/>
            <a:ln w="38100">
              <a:solidFill>
                <a:schemeClr val="accent1"/>
              </a:solidFill>
            </a:ln>
            <a:effectLst/>
          </c:spPr>
          <c:marker>
            <c:symbol val="none"/>
          </c:marker>
          <c:dLbls>
            <c:dLbl>
              <c:idx val="6"/>
              <c:layout/>
              <c:numFmt formatCode="General" sourceLinked="1"/>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0.0855920114122682"/>
                  <c:y val="-0.0447889871720652"/>
                </c:manualLayout>
              </c:layout>
              <c:numFmt formatCode="General" sourceLinked="1"/>
              <c:dLblPos val="r"/>
              <c:showLegendKey val="0"/>
              <c:showVal val="1"/>
              <c:showCatName val="0"/>
              <c:showSerName val="0"/>
              <c:showPercent val="0"/>
              <c:showBubbleSize val="0"/>
              <c:extLst>
                <c:ext xmlns:c15="http://schemas.microsoft.com/office/drawing/2012/chart" uri="{CE6537A1-D6FC-4f65-9D91-7224C49458BB}">
                  <c15:layout/>
                </c:ext>
              </c:extLst>
            </c:dLbl>
            <c:delete val="1"/>
          </c:dLbls>
          <c:cat>
            <c:numRef>
              <c:f>'市场规模统计(股转系统)'!$J$21:$J$34</c:f>
              <c:numCache>
                <c:formatCode>yyyy/mm/dd</c:formatCode>
                <c:ptCount val="14"/>
                <c:pt idx="0" c:formatCode="yyyy/mm/dd">
                  <c:v>42338</c:v>
                </c:pt>
                <c:pt idx="1" c:formatCode="yyyy/mm/dd">
                  <c:v>42307</c:v>
                </c:pt>
                <c:pt idx="2" c:formatCode="yyyy/mm/dd">
                  <c:v>42277</c:v>
                </c:pt>
                <c:pt idx="3" c:formatCode="yyyy/mm/dd">
                  <c:v>42247</c:v>
                </c:pt>
                <c:pt idx="4" c:formatCode="yyyy/mm/dd">
                  <c:v>42216</c:v>
                </c:pt>
                <c:pt idx="5" c:formatCode="yyyy/mm/dd">
                  <c:v>42185</c:v>
                </c:pt>
                <c:pt idx="6" c:formatCode="yyyy/mm/dd">
                  <c:v>42153</c:v>
                </c:pt>
                <c:pt idx="7" c:formatCode="yyyy/mm/dd">
                  <c:v>42124</c:v>
                </c:pt>
                <c:pt idx="8" c:formatCode="yyyy/mm/dd">
                  <c:v>42094</c:v>
                </c:pt>
                <c:pt idx="9" c:formatCode="yyyy/mm/dd">
                  <c:v>42062</c:v>
                </c:pt>
                <c:pt idx="10" c:formatCode="yyyy/mm/dd">
                  <c:v>42034</c:v>
                </c:pt>
                <c:pt idx="11" c:formatCode="yyyy/mm/dd">
                  <c:v>42004</c:v>
                </c:pt>
                <c:pt idx="12" c:formatCode="yyyy/mm/dd">
                  <c:v>41971</c:v>
                </c:pt>
                <c:pt idx="13" c:formatCode="yyyy/mm/dd">
                  <c:v>41943</c:v>
                </c:pt>
              </c:numCache>
            </c:numRef>
          </c:cat>
          <c:val>
            <c:numRef>
              <c:f>'市场规模统计(股转系统)'!$K$21:$K$34</c:f>
              <c:numCache>
                <c:formatCode>#,##0.00</c:formatCode>
                <c:ptCount val="14"/>
                <c:pt idx="0">
                  <c:v>2279548.04</c:v>
                </c:pt>
                <c:pt idx="1">
                  <c:v>894696.88</c:v>
                </c:pt>
                <c:pt idx="2">
                  <c:v>795078.59</c:v>
                </c:pt>
                <c:pt idx="3">
                  <c:v>899833.14</c:v>
                </c:pt>
                <c:pt idx="4">
                  <c:v>1230017.29</c:v>
                </c:pt>
                <c:pt idx="5">
                  <c:v>1776801.11</c:v>
                </c:pt>
                <c:pt idx="6">
                  <c:v>2261162.99</c:v>
                </c:pt>
                <c:pt idx="7">
                  <c:v>3731195.13</c:v>
                </c:pt>
                <c:pt idx="8">
                  <c:v>2200168.62</c:v>
                </c:pt>
                <c:pt idx="9">
                  <c:v>358230.43</c:v>
                </c:pt>
                <c:pt idx="10">
                  <c:v>297292.47</c:v>
                </c:pt>
                <c:pt idx="11">
                  <c:v>310480.11</c:v>
                </c:pt>
                <c:pt idx="12">
                  <c:v>210836.09</c:v>
                </c:pt>
                <c:pt idx="13">
                  <c:v>145687.82</c:v>
                </c:pt>
              </c:numCache>
            </c:numRef>
          </c:val>
          <c:smooth val="0"/>
        </c:ser>
        <c:ser>
          <c:idx val="1"/>
          <c:order val="1"/>
          <c:tx>
            <c:strRef>
              <c:f>'市场规模统计(股转系统)'!$L$20</c:f>
              <c:strCache>
                <c:ptCount val="1"/>
                <c:pt idx="0">
                  <c:v>日均成交金额（做市）</c:v>
                </c:pt>
              </c:strCache>
            </c:strRef>
          </c:tx>
          <c:spPr>
            <a:noFill/>
            <a:ln w="38100">
              <a:solidFill>
                <a:schemeClr val="accent2"/>
              </a:solidFill>
            </a:ln>
            <a:effectLst/>
          </c:spPr>
          <c:marker>
            <c:symbol val="none"/>
          </c:marker>
          <c:dLbls>
            <c:dLbl>
              <c:idx val="6"/>
              <c:layout>
                <c:manualLayout>
                  <c:x val="-0.0655918855664338"/>
                  <c:y val="-0.0140293755239317"/>
                </c:manualLayout>
              </c:layout>
              <c:numFmt formatCode="General" sourceLinked="1"/>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625523931684358"/>
                  <c:y val="0.0218648369878095"/>
                </c:manualLayout>
              </c:layout>
              <c:numFmt formatCode="General" sourceLinked="1"/>
              <c:dLblPos val="r"/>
              <c:showLegendKey val="0"/>
              <c:showVal val="1"/>
              <c:showCatName val="0"/>
              <c:showSerName val="0"/>
              <c:showPercent val="0"/>
              <c:showBubbleSize val="0"/>
              <c:extLst>
                <c:ext xmlns:c15="http://schemas.microsoft.com/office/drawing/2012/chart" uri="{CE6537A1-D6FC-4f65-9D91-7224C49458BB}">
                  <c15:layout/>
                </c:ext>
              </c:extLst>
            </c:dLbl>
            <c:delete val="1"/>
          </c:dLbls>
          <c:cat>
            <c:numRef>
              <c:f>'市场规模统计(股转系统)'!$J$21:$J$34</c:f>
              <c:numCache>
                <c:formatCode>yyyy/mm/dd</c:formatCode>
                <c:ptCount val="14"/>
                <c:pt idx="0" c:formatCode="yyyy/mm/dd">
                  <c:v>42338</c:v>
                </c:pt>
                <c:pt idx="1" c:formatCode="yyyy/mm/dd">
                  <c:v>42307</c:v>
                </c:pt>
                <c:pt idx="2" c:formatCode="yyyy/mm/dd">
                  <c:v>42277</c:v>
                </c:pt>
                <c:pt idx="3" c:formatCode="yyyy/mm/dd">
                  <c:v>42247</c:v>
                </c:pt>
                <c:pt idx="4" c:formatCode="yyyy/mm/dd">
                  <c:v>42216</c:v>
                </c:pt>
                <c:pt idx="5" c:formatCode="yyyy/mm/dd">
                  <c:v>42185</c:v>
                </c:pt>
                <c:pt idx="6" c:formatCode="yyyy/mm/dd">
                  <c:v>42153</c:v>
                </c:pt>
                <c:pt idx="7" c:formatCode="yyyy/mm/dd">
                  <c:v>42124</c:v>
                </c:pt>
                <c:pt idx="8" c:formatCode="yyyy/mm/dd">
                  <c:v>42094</c:v>
                </c:pt>
                <c:pt idx="9" c:formatCode="yyyy/mm/dd">
                  <c:v>42062</c:v>
                </c:pt>
                <c:pt idx="10" c:formatCode="yyyy/mm/dd">
                  <c:v>42034</c:v>
                </c:pt>
                <c:pt idx="11" c:formatCode="yyyy/mm/dd">
                  <c:v>42004</c:v>
                </c:pt>
                <c:pt idx="12" c:formatCode="yyyy/mm/dd">
                  <c:v>41971</c:v>
                </c:pt>
                <c:pt idx="13" c:formatCode="yyyy/mm/dd">
                  <c:v>41943</c:v>
                </c:pt>
              </c:numCache>
            </c:numRef>
          </c:cat>
          <c:val>
            <c:numRef>
              <c:f>'市场规模统计(股转系统)'!$L$21:$L$34</c:f>
              <c:numCache>
                <c:formatCode>#,##0.00</c:formatCode>
                <c:ptCount val="14"/>
                <c:pt idx="0">
                  <c:v>1581173.55</c:v>
                </c:pt>
                <c:pt idx="1">
                  <c:v>534016.62</c:v>
                </c:pt>
                <c:pt idx="2">
                  <c:v>463342.94</c:v>
                </c:pt>
                <c:pt idx="3">
                  <c:v>527243.779999999</c:v>
                </c:pt>
                <c:pt idx="4">
                  <c:v>704267.56</c:v>
                </c:pt>
                <c:pt idx="5">
                  <c:v>972444.42</c:v>
                </c:pt>
                <c:pt idx="6">
                  <c:v>885280.05</c:v>
                </c:pt>
                <c:pt idx="7">
                  <c:v>2240932.31</c:v>
                </c:pt>
                <c:pt idx="8">
                  <c:v>1374308.69</c:v>
                </c:pt>
                <c:pt idx="9">
                  <c:v>191888.6</c:v>
                </c:pt>
                <c:pt idx="10">
                  <c:v>132122.87</c:v>
                </c:pt>
                <c:pt idx="11">
                  <c:v>87736.29</c:v>
                </c:pt>
                <c:pt idx="12">
                  <c:v>67180.48</c:v>
                </c:pt>
                <c:pt idx="13">
                  <c:v>30518.15</c:v>
                </c:pt>
              </c:numCache>
            </c:numRef>
          </c:val>
          <c:smooth val="0"/>
        </c:ser>
        <c:dLbls>
          <c:dLblPos val="r"/>
          <c:showLegendKey val="0"/>
          <c:showVal val="0"/>
          <c:showCatName val="0"/>
          <c:showSerName val="0"/>
          <c:showPercent val="0"/>
          <c:showBubbleSize val="0"/>
        </c:dLbls>
        <c:marker val="0"/>
        <c:smooth val="0"/>
        <c:axId val="86344064"/>
        <c:axId val="86345600"/>
      </c:lineChart>
      <c:dateAx>
        <c:axId val="86344064"/>
        <c:scaling>
          <c:orientation val="minMax"/>
        </c:scaling>
        <c:delete val="0"/>
        <c:axPos val="b"/>
        <c:numFmt formatCode="yyyy\/mm\/dd"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600" b="0">
                <a:solidFill>
                  <a:schemeClr val="tx1"/>
                </a:solidFill>
                <a:latin typeface="+mn-lt"/>
                <a:ea typeface="+mn-ea"/>
                <a:cs typeface="+mn-cs"/>
              </a:defRPr>
            </a:pPr>
          </a:p>
        </c:txPr>
        <c:crossAx val="86345600"/>
        <c:crosses val="autoZero"/>
        <c:auto val="1"/>
        <c:lblOffset val="100"/>
        <c:baseTimeUnit val="days"/>
      </c:dateAx>
      <c:valAx>
        <c:axId val="86345600"/>
        <c:scaling>
          <c:orientation val="minMax"/>
        </c:scaling>
        <c:delete val="0"/>
        <c:axPos val="l"/>
        <c:numFmt formatCode="#,##0.0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600" b="0">
                <a:solidFill>
                  <a:schemeClr val="tx1"/>
                </a:solidFill>
                <a:latin typeface="+mn-lt"/>
                <a:ea typeface="+mn-ea"/>
                <a:cs typeface="+mn-cs"/>
              </a:defRPr>
            </a:pPr>
          </a:p>
        </c:txPr>
        <c:crossAx val="86344064"/>
        <c:crosses val="autoZero"/>
        <c:crossBetween val="between"/>
      </c:valAx>
      <c:spPr>
        <a:noFill/>
        <a:ln>
          <a:noFill/>
        </a:ln>
        <a:effectLst/>
      </c:spPr>
    </c:plotArea>
    <c:legend>
      <c:legendPos val="r"/>
      <c:layout>
        <c:manualLayout>
          <c:xMode val="edge"/>
          <c:yMode val="edge"/>
          <c:x val="0.800309148386635"/>
          <c:y val="0.453232784741089"/>
          <c:w val="0.190945266871174"/>
          <c:h val="0.221803006736625"/>
        </c:manualLayout>
      </c:layout>
      <c:overlay val="0"/>
      <c:spPr>
        <a:noFill/>
        <a:ln>
          <a:noFill/>
        </a:ln>
        <a:effectLst/>
      </c:spPr>
      <c:txPr>
        <a:bodyPr rot="0" spcFirstLastPara="0" vertOverflow="ellipsis" horzOverflow="overflow" vert="horz" wrap="square" anchor="ctr" anchorCtr="1"/>
        <a:lstStyle/>
        <a:p>
          <a:pPr>
            <a:defRPr sz="1600" b="0">
              <a:solidFill>
                <a:schemeClr val="tx1"/>
              </a:solidFill>
              <a:latin typeface="+mn-lt"/>
              <a:ea typeface="+mn-ea"/>
              <a:cs typeface="+mn-cs"/>
            </a:defRPr>
          </a:pPr>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600"/>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'行业规模统计(东财统计)'!$D$1</c:f>
              <c:strCache>
                <c:ptCount val="1"/>
                <c:pt idx="0">
                  <c:v>挂牌家数</c:v>
                </c:pt>
              </c:strCache>
            </c:strRef>
          </c:tx>
          <c:spPr>
            <a:effectLst/>
          </c:spPr>
          <c:dPt>
            <c:idx val="0"/>
            <c:bubble3D val="0"/>
            <c:spPr>
              <a:solidFill>
                <a:schemeClr val="accent1">
                  <a:shade val="65000"/>
                </a:schemeClr>
              </a:solidFill>
              <a:ln>
                <a:noFill/>
              </a:ln>
              <a:effectLst/>
            </c:spPr>
          </c:dPt>
          <c:dPt>
            <c:idx val="1"/>
            <c:bubble3D val="0"/>
            <c:spPr>
              <a:solidFill>
                <a:schemeClr val="accent2">
                  <a:shade val="65000"/>
                </a:schemeClr>
              </a:solidFill>
              <a:ln>
                <a:noFill/>
              </a:ln>
              <a:effectLst/>
            </c:spPr>
          </c:dPt>
          <c:dPt>
            <c:idx val="2"/>
            <c:bubble3D val="0"/>
            <c:spPr>
              <a:solidFill>
                <a:schemeClr val="accent3">
                  <a:shade val="65000"/>
                </a:schemeClr>
              </a:solidFill>
              <a:ln>
                <a:noFill/>
              </a:ln>
              <a:effectLst/>
            </c:spPr>
          </c:dPt>
          <c:dPt>
            <c:idx val="3"/>
            <c:bubble3D val="0"/>
            <c:spPr>
              <a:solidFill>
                <a:schemeClr val="accent4">
                  <a:shade val="65000"/>
                </a:schemeClr>
              </a:solidFill>
              <a:ln>
                <a:noFill/>
              </a:ln>
              <a:effectLst/>
            </c:spPr>
          </c:dPt>
          <c:dPt>
            <c:idx val="4"/>
            <c:bubble3D val="0"/>
            <c:spPr>
              <a:solidFill>
                <a:schemeClr val="accent5">
                  <a:shade val="65000"/>
                </a:schemeClr>
              </a:solidFill>
              <a:ln>
                <a:noFill/>
              </a:ln>
              <a:effectLst/>
            </c:spPr>
          </c:dPt>
          <c:dPt>
            <c:idx val="5"/>
            <c:bubble3D val="0"/>
            <c:spPr>
              <a:solidFill>
                <a:schemeClr val="accent6">
                  <a:shade val="65000"/>
                </a:schemeClr>
              </a:solidFill>
              <a:ln>
                <a:noFill/>
              </a:ln>
              <a:effectLst/>
            </c:spPr>
          </c:dPt>
          <c:dPt>
            <c:idx val="6"/>
            <c:bubble3D val="0"/>
            <c:spPr>
              <a:solidFill>
                <a:schemeClr val="accent1"/>
              </a:solidFill>
              <a:ln>
                <a:noFill/>
              </a:ln>
              <a:effectLst/>
            </c:spPr>
          </c:dPt>
          <c:dPt>
            <c:idx val="7"/>
            <c:bubble3D val="0"/>
            <c:spPr>
              <a:solidFill>
                <a:schemeClr val="accent2"/>
              </a:solidFill>
              <a:ln>
                <a:noFill/>
              </a:ln>
              <a:effectLst/>
            </c:spPr>
          </c:dPt>
          <c:dPt>
            <c:idx val="8"/>
            <c:bubble3D val="0"/>
            <c:spPr>
              <a:solidFill>
                <a:schemeClr val="accent3"/>
              </a:solidFill>
              <a:ln>
                <a:noFill/>
              </a:ln>
              <a:effectLst/>
            </c:spPr>
          </c:dPt>
          <c:dPt>
            <c:idx val="9"/>
            <c:bubble3D val="0"/>
            <c:spPr>
              <a:solidFill>
                <a:schemeClr val="accent4"/>
              </a:solidFill>
              <a:ln>
                <a:noFill/>
              </a:ln>
              <a:effectLst/>
            </c:spPr>
          </c:dPt>
          <c:dPt>
            <c:idx val="10"/>
            <c:bubble3D val="0"/>
            <c:spPr>
              <a:solidFill>
                <a:schemeClr val="accent5"/>
              </a:solidFill>
              <a:ln>
                <a:noFill/>
              </a:ln>
              <a:effectLst/>
            </c:spPr>
          </c:dPt>
          <c:dPt>
            <c:idx val="11"/>
            <c:bubble3D val="0"/>
            <c:spPr>
              <a:solidFill>
                <a:schemeClr val="accent6"/>
              </a:solidFill>
              <a:ln>
                <a:noFill/>
              </a:ln>
              <a:effectLst/>
            </c:spPr>
          </c:dPt>
          <c:dPt>
            <c:idx val="12"/>
            <c:bubble3D val="0"/>
            <c:spPr>
              <a:solidFill>
                <a:schemeClr val="accent1">
                  <a:tint val="65000"/>
                </a:schemeClr>
              </a:solidFill>
              <a:ln>
                <a:noFill/>
              </a:ln>
              <a:effectLst/>
            </c:spPr>
          </c:dPt>
          <c:dPt>
            <c:idx val="13"/>
            <c:bubble3D val="0"/>
            <c:spPr>
              <a:solidFill>
                <a:schemeClr val="accent2">
                  <a:tint val="65000"/>
                </a:schemeClr>
              </a:solidFill>
              <a:ln>
                <a:noFill/>
              </a:ln>
              <a:effectLst/>
            </c:spPr>
          </c:dPt>
          <c:dPt>
            <c:idx val="14"/>
            <c:bubble3D val="0"/>
            <c:spPr>
              <a:solidFill>
                <a:schemeClr val="accent3">
                  <a:tint val="65000"/>
                </a:schemeClr>
              </a:solidFill>
              <a:ln>
                <a:noFill/>
              </a:ln>
              <a:effectLst/>
            </c:spPr>
          </c:dPt>
          <c:dPt>
            <c:idx val="15"/>
            <c:bubble3D val="0"/>
            <c:spPr>
              <a:solidFill>
                <a:schemeClr val="accent4">
                  <a:tint val="65000"/>
                </a:schemeClr>
              </a:solidFill>
              <a:ln>
                <a:noFill/>
              </a:ln>
              <a:effectLst/>
            </c:spPr>
          </c:dPt>
          <c:dPt>
            <c:idx val="16"/>
            <c:bubble3D val="0"/>
            <c:spPr>
              <a:solidFill>
                <a:schemeClr val="accent5">
                  <a:tint val="65000"/>
                </a:schemeClr>
              </a:solidFill>
              <a:ln>
                <a:noFill/>
              </a:ln>
              <a:effectLst/>
            </c:spPr>
          </c:dPt>
          <c:dPt>
            <c:idx val="17"/>
            <c:bubble3D val="0"/>
            <c:spPr>
              <a:solidFill>
                <a:schemeClr val="accent6">
                  <a:tint val="65000"/>
                </a:schemeClr>
              </a:solidFill>
              <a:ln>
                <a:noFill/>
              </a:ln>
              <a:effectLst/>
            </c:spPr>
          </c:dPt>
          <c:dLbls>
            <c:dLbl>
              <c:idx val="1"/>
              <c:delete val="1"/>
            </c:dLbl>
            <c:dLbl>
              <c:idx val="3"/>
              <c:delete val="1"/>
            </c:dLbl>
            <c:dLbl>
              <c:idx val="6"/>
              <c:delete val="1"/>
            </c:dLbl>
            <c:dLbl>
              <c:idx val="7"/>
              <c:delete val="1"/>
            </c:dLbl>
            <c:dLbl>
              <c:idx val="9"/>
              <c:delete val="1"/>
            </c:dLbl>
            <c:dLbl>
              <c:idx val="10"/>
              <c:delete val="1"/>
            </c:dLbl>
            <c:dLbl>
              <c:idx val="11"/>
              <c:layout>
                <c:manualLayout>
                  <c:x val="0.143883992160075"/>
                  <c:y val="0.0149465501949878"/>
                </c:manualLayout>
              </c:layout>
              <c:numFmt formatCode="General" sourceLinked="1"/>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2"/>
              <c:layout>
                <c:manualLayout>
                  <c:x val="-0.161601343631802"/>
                  <c:y val="0.0508182706629584"/>
                </c:manualLayout>
              </c:layout>
              <c:numFmt formatCode="General" sourceLinked="1"/>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3"/>
              <c:delete val="1"/>
            </c:dLbl>
            <c:dLbl>
              <c:idx val="14"/>
              <c:delete val="1"/>
            </c:dLbl>
            <c:dLbl>
              <c:idx val="15"/>
              <c:delete val="1"/>
            </c:dLbl>
            <c:dLbl>
              <c:idx val="16"/>
              <c:delete val="1"/>
            </c:dLbl>
            <c:dLbl>
              <c:idx val="17"/>
              <c:delete val="1"/>
            </c:dLbl>
            <c:numFmt formatCode="General" sourceLinked="1"/>
            <c:txPr>
              <a:bodyPr rot="0" spcFirstLastPara="0" vertOverflow="ellipsis" horzOverflow="overflow" vert="horz" wrap="square" anchor="ctr" anchorCtr="1"/>
              <a:lstStyle/>
              <a:p>
                <a:pPr>
                  <a:defRPr sz="1600" b="0">
                    <a:solidFill>
                      <a:schemeClr val="tx1"/>
                    </a:solidFill>
                    <a:latin typeface="+mn-lt"/>
                    <a:ea typeface="+mn-ea"/>
                    <a:cs typeface="+mn-cs"/>
                  </a:defRPr>
                </a:pPr>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15:layout/>
                <c15:showLeaderLines val="1"/>
                <c15:leaderLines>
                  <c:spPr>
                    <a:noFill/>
                    <a:ln w="9525" cap="flat" cmpd="sng" algn="ctr">
                      <a:solidFill>
                        <a:schemeClr val="tx1"/>
                      </a:solidFill>
                      <a:prstDash val="solid"/>
                    </a:ln>
                    <a:effectLst/>
                  </c:spPr>
                </c15:leaderLines>
              </c:ext>
            </c:extLst>
          </c:dLbls>
          <c:cat>
            <c:strRef>
              <c:f>'行业规模统计(东财统计)'!$B$2:$B$19</c:f>
              <c:strCache>
                <c:ptCount val="18"/>
                <c:pt idx="0">
                  <c:v>农、林、牧、渔业</c:v>
                </c:pt>
                <c:pt idx="1">
                  <c:v>采矿业</c:v>
                </c:pt>
                <c:pt idx="2">
                  <c:v>制造业</c:v>
                </c:pt>
                <c:pt idx="3">
                  <c:v>电力、热力、燃气及水生产和供应业</c:v>
                </c:pt>
                <c:pt idx="4">
                  <c:v>建筑业</c:v>
                </c:pt>
                <c:pt idx="5">
                  <c:v>批发和零售业</c:v>
                </c:pt>
                <c:pt idx="6">
                  <c:v>交通运输、仓储和邮政业</c:v>
                </c:pt>
                <c:pt idx="7">
                  <c:v>住宿和餐饮业</c:v>
                </c:pt>
                <c:pt idx="8">
                  <c:v>信息传输、软件和信息技术服务业</c:v>
                </c:pt>
                <c:pt idx="9">
                  <c:v>金融业</c:v>
                </c:pt>
                <c:pt idx="10">
                  <c:v>房地产业</c:v>
                </c:pt>
                <c:pt idx="11">
                  <c:v>租赁和商务服务业</c:v>
                </c:pt>
                <c:pt idx="12">
                  <c:v>科学研究和技术服务业</c:v>
                </c:pt>
                <c:pt idx="13">
                  <c:v>水利、环境和公共设施管理业</c:v>
                </c:pt>
                <c:pt idx="14">
                  <c:v>居民服务、修理和其他服务业</c:v>
                </c:pt>
                <c:pt idx="15">
                  <c:v>教育</c:v>
                </c:pt>
                <c:pt idx="16">
                  <c:v>卫生和社会工作</c:v>
                </c:pt>
                <c:pt idx="17">
                  <c:v>文化、体育和娱乐业</c:v>
                </c:pt>
              </c:strCache>
            </c:strRef>
          </c:cat>
          <c:val>
            <c:numRef>
              <c:f>'行业规模统计(东财统计)'!$D$2:$D$19</c:f>
              <c:numCache>
                <c:formatCode>#,##0</c:formatCode>
                <c:ptCount val="18"/>
                <c:pt idx="0">
                  <c:v>114</c:v>
                </c:pt>
                <c:pt idx="1">
                  <c:v>23</c:v>
                </c:pt>
                <c:pt idx="2">
                  <c:v>2562</c:v>
                </c:pt>
                <c:pt idx="3">
                  <c:v>32</c:v>
                </c:pt>
                <c:pt idx="4">
                  <c:v>148</c:v>
                </c:pt>
                <c:pt idx="5">
                  <c:v>158</c:v>
                </c:pt>
                <c:pt idx="6">
                  <c:v>52</c:v>
                </c:pt>
                <c:pt idx="7">
                  <c:v>8</c:v>
                </c:pt>
                <c:pt idx="8">
                  <c:v>921</c:v>
                </c:pt>
                <c:pt idx="9">
                  <c:v>100</c:v>
                </c:pt>
                <c:pt idx="10">
                  <c:v>24</c:v>
                </c:pt>
                <c:pt idx="11">
                  <c:v>190</c:v>
                </c:pt>
                <c:pt idx="12">
                  <c:v>207</c:v>
                </c:pt>
                <c:pt idx="13">
                  <c:v>70</c:v>
                </c:pt>
                <c:pt idx="14">
                  <c:v>12</c:v>
                </c:pt>
                <c:pt idx="15">
                  <c:v>16</c:v>
                </c:pt>
                <c:pt idx="16">
                  <c:v>22</c:v>
                </c:pt>
                <c:pt idx="17">
                  <c:v>91</c:v>
                </c:pt>
              </c:numCache>
            </c:numRef>
          </c:val>
        </c:ser>
        <c:dLbls>
          <c:dLblPos val="bestFit"/>
          <c:showLegendKey val="0"/>
          <c:showVal val="0"/>
          <c:showCatName val="1"/>
          <c:showSerName val="0"/>
          <c:showPercent val="1"/>
          <c:showBubbleSize val="0"/>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6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horzOverflow="overflow" vert="horz" wrap="square" anchor="ctr" anchorCtr="1"/>
        <a:lstStyle/>
        <a:p>
          <a:pPr>
            <a:defRPr sz="1400" b="1">
              <a:solidFill>
                <a:schemeClr val="tx1"/>
              </a:solidFill>
              <a:latin typeface="+mn-lt"/>
              <a:ea typeface="+mn-ea"/>
              <a:cs typeface="+mn-cs"/>
            </a:defRPr>
          </a:pPr>
        </a:p>
      </c:txPr>
    </c:title>
    <c:autoTitleDeleted val="0"/>
    <c:plotArea>
      <c:layout/>
      <c:barChart>
        <c:barDir val="col"/>
        <c:grouping val="clustered"/>
        <c:varyColors val="0"/>
        <c:ser>
          <c:idx val="0"/>
          <c:order val="0"/>
          <c:tx>
            <c:strRef>
              <c:f>'行业规模统计(东财统计)'!$M$1</c:f>
              <c:strCache>
                <c:ptCount val="1"/>
                <c:pt idx="0">
                  <c:v>总市值(亿元)</c:v>
                </c:pt>
              </c:strCache>
            </c:strRef>
          </c:tx>
          <c:spPr>
            <a:solidFill>
              <a:schemeClr val="accent1"/>
            </a:solidFill>
            <a:ln>
              <a:noFill/>
            </a:ln>
            <a:effectLst/>
          </c:spPr>
          <c:invertIfNegative val="0"/>
          <c:dLbls>
            <c:numFmt formatCode="General" sourceLinked="1"/>
            <c:txPr>
              <a:bodyPr rot="0" spcFirstLastPara="0" vertOverflow="ellipsis" horzOverflow="overflow" vert="horz" wrap="square" anchor="ctr" anchorCtr="1"/>
              <a:lstStyle/>
              <a:p>
                <a:pPr>
                  <a:defRPr sz="1400" b="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noFill/>
                    <a:ln w="9525" cap="flat" cmpd="sng" algn="ctr">
                      <a:solidFill>
                        <a:schemeClr val="tx1"/>
                      </a:solidFill>
                      <a:prstDash val="solid"/>
                    </a:ln>
                    <a:effectLst/>
                  </c:spPr>
                </c15:leaderLines>
              </c:ext>
            </c:extLst>
          </c:dLbls>
          <c:cat>
            <c:strRef>
              <c:f>'行业规模统计(东财统计)'!$B$2:$B$19</c:f>
              <c:strCache>
                <c:ptCount val="18"/>
                <c:pt idx="0">
                  <c:v>农、林、牧、渔业</c:v>
                </c:pt>
                <c:pt idx="1">
                  <c:v>采矿业</c:v>
                </c:pt>
                <c:pt idx="2">
                  <c:v>制造业</c:v>
                </c:pt>
                <c:pt idx="3">
                  <c:v>电力、热力、燃气及水生产和供应业</c:v>
                </c:pt>
                <c:pt idx="4">
                  <c:v>建筑业</c:v>
                </c:pt>
                <c:pt idx="5">
                  <c:v>批发和零售业</c:v>
                </c:pt>
                <c:pt idx="6">
                  <c:v>交通运输、仓储和邮政业</c:v>
                </c:pt>
                <c:pt idx="7">
                  <c:v>住宿和餐饮业</c:v>
                </c:pt>
                <c:pt idx="8">
                  <c:v>信息传输、软件和信息技术服务业</c:v>
                </c:pt>
                <c:pt idx="9">
                  <c:v>金融业</c:v>
                </c:pt>
                <c:pt idx="10">
                  <c:v>房地产业</c:v>
                </c:pt>
                <c:pt idx="11">
                  <c:v>租赁和商务服务业</c:v>
                </c:pt>
                <c:pt idx="12">
                  <c:v>科学研究和技术服务业</c:v>
                </c:pt>
                <c:pt idx="13">
                  <c:v>水利、环境和公共设施管理业</c:v>
                </c:pt>
                <c:pt idx="14">
                  <c:v>居民服务、修理和其他服务业</c:v>
                </c:pt>
                <c:pt idx="15">
                  <c:v>教育</c:v>
                </c:pt>
                <c:pt idx="16">
                  <c:v>卫生和社会工作</c:v>
                </c:pt>
                <c:pt idx="17">
                  <c:v>文化、体育和娱乐业</c:v>
                </c:pt>
              </c:strCache>
            </c:strRef>
          </c:cat>
          <c:val>
            <c:numRef>
              <c:f>'行业规模统计(东财统计)'!$M$2:$M$19</c:f>
              <c:numCache>
                <c:formatCode>#,##0</c:formatCode>
                <c:ptCount val="18"/>
                <c:pt idx="0">
                  <c:v>535.3236065002</c:v>
                </c:pt>
                <c:pt idx="1">
                  <c:v>81.5583997831</c:v>
                </c:pt>
                <c:pt idx="2">
                  <c:v>6469.434345114</c:v>
                </c:pt>
                <c:pt idx="3">
                  <c:v>131.2162273102</c:v>
                </c:pt>
                <c:pt idx="4">
                  <c:v>437.8148695844</c:v>
                </c:pt>
                <c:pt idx="5">
                  <c:v>424.9459975616</c:v>
                </c:pt>
                <c:pt idx="6">
                  <c:v>198.2574389171</c:v>
                </c:pt>
                <c:pt idx="7">
                  <c:v>11.3714878393</c:v>
                </c:pt>
                <c:pt idx="8">
                  <c:v>2548.0708278264</c:v>
                </c:pt>
                <c:pt idx="9">
                  <c:v>3296.418356875</c:v>
                </c:pt>
                <c:pt idx="10">
                  <c:v>49.1059184747</c:v>
                </c:pt>
                <c:pt idx="11">
                  <c:v>604.0249661823</c:v>
                </c:pt>
                <c:pt idx="12">
                  <c:v>466.0093308246</c:v>
                </c:pt>
                <c:pt idx="13">
                  <c:v>232.5086929445</c:v>
                </c:pt>
                <c:pt idx="14">
                  <c:v>11.6146657986</c:v>
                </c:pt>
                <c:pt idx="15">
                  <c:v>113.5854104085</c:v>
                </c:pt>
                <c:pt idx="16">
                  <c:v>40.2728914529</c:v>
                </c:pt>
                <c:pt idx="17">
                  <c:v>258.6493904241</c:v>
                </c:pt>
              </c:numCache>
            </c:numRef>
          </c:val>
        </c:ser>
        <c:dLbls>
          <c:dLblPos val="outEnd"/>
          <c:showLegendKey val="0"/>
          <c:showVal val="1"/>
          <c:showCatName val="0"/>
          <c:showSerName val="0"/>
          <c:showPercent val="0"/>
          <c:showBubbleSize val="0"/>
        </c:dLbls>
        <c:gapWidth val="150"/>
        <c:axId val="89632768"/>
        <c:axId val="89634304"/>
      </c:barChart>
      <c:catAx>
        <c:axId val="89632768"/>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a:solidFill>
                  <a:schemeClr val="tx1"/>
                </a:solidFill>
                <a:latin typeface="+mn-lt"/>
                <a:ea typeface="+mn-ea"/>
                <a:cs typeface="+mn-cs"/>
              </a:defRPr>
            </a:pPr>
          </a:p>
        </c:txPr>
        <c:crossAx val="89634304"/>
        <c:crosses val="autoZero"/>
        <c:auto val="1"/>
        <c:lblAlgn val="ctr"/>
        <c:lblOffset val="100"/>
        <c:tickMarkSkip val="1"/>
        <c:noMultiLvlLbl val="0"/>
      </c:catAx>
      <c:valAx>
        <c:axId val="89634304"/>
        <c:scaling>
          <c:orientation val="minMax"/>
        </c:scaling>
        <c:delete val="0"/>
        <c:axPos val="l"/>
        <c:majorGridlines>
          <c:spPr>
            <a:noFill/>
            <a:ln>
              <a:solidFill>
                <a:schemeClr val="tx1">
                  <a:lumMod val="50000"/>
                  <a:lumOff val="50000"/>
                </a:schemeClr>
              </a:solidFill>
            </a:ln>
            <a:effectLst/>
          </c:spPr>
        </c:majorGridlines>
        <c:numFmt formatCode="#,##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a:solidFill>
                  <a:schemeClr val="tx1"/>
                </a:solidFill>
                <a:latin typeface="+mn-lt"/>
                <a:ea typeface="+mn-ea"/>
                <a:cs typeface="+mn-cs"/>
              </a:defRPr>
            </a:pPr>
          </a:p>
        </c:txPr>
        <c:crossAx val="8963276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4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0C54-A0A0-4192-8554-E4DC3B493677}"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zh-CN" altLang="en-US"/>
        </a:p>
      </dgm:t>
    </dgm:pt>
    <dgm:pt modelId="{B5AF5472-C700-4887-9BA8-9FAF8245393E}">
      <dgm:prSet custT="1"/>
      <dgm:spPr/>
      <dgm:t>
        <a:bodyPr/>
        <a:lstStyle/>
        <a:p>
          <a:pPr rtl="0"/>
          <a:r>
            <a:rPr lang="zh-CN" sz="2000" b="1" dirty="0" smtClean="0">
              <a:solidFill>
                <a:srgbClr val="700000"/>
              </a:solidFill>
              <a:latin typeface="楷体" panose="02010609060101010101" pitchFamily="49" charset="-122"/>
              <a:ea typeface="楷体" panose="02010609060101010101" pitchFamily="49" charset="-122"/>
            </a:rPr>
            <a:t>平均营收为</a:t>
          </a:r>
          <a:r>
            <a:rPr lang="en-US" sz="2000" b="1" dirty="0" smtClean="0">
              <a:solidFill>
                <a:srgbClr val="700000"/>
              </a:solidFill>
              <a:latin typeface="楷体" panose="02010609060101010101" pitchFamily="49" charset="-122"/>
              <a:ea typeface="楷体" panose="02010609060101010101" pitchFamily="49" charset="-122"/>
            </a:rPr>
            <a:t>14316</a:t>
          </a:r>
          <a:r>
            <a:rPr lang="zh-CN" sz="2000" b="1" dirty="0" smtClean="0">
              <a:solidFill>
                <a:srgbClr val="700000"/>
              </a:solidFill>
              <a:latin typeface="楷体" panose="02010609060101010101" pitchFamily="49" charset="-122"/>
              <a:ea typeface="楷体" panose="02010609060101010101" pitchFamily="49" charset="-122"/>
            </a:rPr>
            <a:t>万元</a:t>
          </a:r>
          <a:endParaRPr lang="zh-CN" sz="2000" b="1" dirty="0">
            <a:solidFill>
              <a:srgbClr val="700000"/>
            </a:solidFill>
            <a:latin typeface="楷体" panose="02010609060101010101" pitchFamily="49" charset="-122"/>
            <a:ea typeface="楷体" panose="02010609060101010101" pitchFamily="49" charset="-122"/>
          </a:endParaRPr>
        </a:p>
      </dgm:t>
    </dgm:pt>
    <dgm:pt modelId="{D9DFFC7B-E141-4B8E-A2B2-A26C85C84B2A}" type="parTrans" cxnId="{46CD73EC-4C1D-4BB1-ACBE-9833389B3585}">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4123CF9E-FEB3-4927-B972-81C6E2ABABD4}" type="sibTrans" cxnId="{46CD73EC-4C1D-4BB1-ACBE-9833389B3585}">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C4BCC0F1-76CC-43B4-B27B-0280A0A74BAC}">
      <dgm:prSet custT="1"/>
      <dgm:spPr/>
      <dgm:t>
        <a:bodyPr/>
        <a:lstStyle/>
        <a:p>
          <a:pPr rtl="0"/>
          <a:r>
            <a:rPr lang="zh-CN" sz="2000" b="1" dirty="0" smtClean="0">
              <a:solidFill>
                <a:srgbClr val="700000"/>
              </a:solidFill>
              <a:latin typeface="楷体" panose="02010609060101010101" pitchFamily="49" charset="-122"/>
              <a:ea typeface="楷体" panose="02010609060101010101" pitchFamily="49" charset="-122"/>
            </a:rPr>
            <a:t>平均净利润为</a:t>
          </a:r>
          <a:r>
            <a:rPr lang="en-US" sz="2000" b="1" dirty="0" smtClean="0">
              <a:solidFill>
                <a:srgbClr val="700000"/>
              </a:solidFill>
              <a:latin typeface="楷体" panose="02010609060101010101" pitchFamily="49" charset="-122"/>
              <a:ea typeface="楷体" panose="02010609060101010101" pitchFamily="49" charset="-122"/>
            </a:rPr>
            <a:t>1047</a:t>
          </a:r>
          <a:r>
            <a:rPr lang="zh-CN" sz="2000" b="1" dirty="0" smtClean="0">
              <a:solidFill>
                <a:srgbClr val="700000"/>
              </a:solidFill>
              <a:latin typeface="楷体" panose="02010609060101010101" pitchFamily="49" charset="-122"/>
              <a:ea typeface="楷体" panose="02010609060101010101" pitchFamily="49" charset="-122"/>
            </a:rPr>
            <a:t>万元</a:t>
          </a:r>
          <a:endParaRPr lang="zh-CN" sz="2000" b="1" dirty="0">
            <a:solidFill>
              <a:srgbClr val="700000"/>
            </a:solidFill>
            <a:latin typeface="楷体" panose="02010609060101010101" pitchFamily="49" charset="-122"/>
            <a:ea typeface="楷体" panose="02010609060101010101" pitchFamily="49" charset="-122"/>
          </a:endParaRPr>
        </a:p>
      </dgm:t>
    </dgm:pt>
    <dgm:pt modelId="{2FC8F719-242B-474B-B6F8-427BBFAEBA34}" type="parTrans" cxnId="{6F4EB3F6-6298-405D-990B-6ED2AB7660CA}">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1613E636-CCD4-4684-9D2D-11DC58A6A222}" type="sibTrans" cxnId="{6F4EB3F6-6298-405D-990B-6ED2AB7660CA}">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D97AD015-F997-43CD-BF5D-FBA0B207E8B4}">
      <dgm:prSet custT="1"/>
      <dgm:spPr/>
      <dgm:t>
        <a:bodyPr/>
        <a:lstStyle/>
        <a:p>
          <a:pPr rtl="0"/>
          <a:r>
            <a:rPr lang="zh-CN" sz="2000" b="1" dirty="0" smtClean="0">
              <a:solidFill>
                <a:srgbClr val="C00000"/>
              </a:solidFill>
              <a:latin typeface="楷体" panose="02010609060101010101" pitchFamily="49" charset="-122"/>
              <a:ea typeface="楷体" panose="02010609060101010101" pitchFamily="49" charset="-122"/>
            </a:rPr>
            <a:t>平均净资产为</a:t>
          </a:r>
          <a:r>
            <a:rPr lang="en-US" sz="2000" b="1" dirty="0" smtClean="0">
              <a:solidFill>
                <a:srgbClr val="C00000"/>
              </a:solidFill>
              <a:latin typeface="楷体" panose="02010609060101010101" pitchFamily="49" charset="-122"/>
              <a:ea typeface="楷体" panose="02010609060101010101" pitchFamily="49" charset="-122"/>
            </a:rPr>
            <a:t>9421</a:t>
          </a:r>
          <a:r>
            <a:rPr lang="zh-CN" sz="2000" b="1" dirty="0" smtClean="0">
              <a:solidFill>
                <a:srgbClr val="C00000"/>
              </a:solidFill>
              <a:latin typeface="楷体" panose="02010609060101010101" pitchFamily="49" charset="-122"/>
              <a:ea typeface="楷体" panose="02010609060101010101" pitchFamily="49" charset="-122"/>
            </a:rPr>
            <a:t>万元</a:t>
          </a:r>
          <a:endParaRPr lang="zh-CN" sz="2000" b="1" dirty="0">
            <a:solidFill>
              <a:srgbClr val="C00000"/>
            </a:solidFill>
            <a:latin typeface="楷体" panose="02010609060101010101" pitchFamily="49" charset="-122"/>
            <a:ea typeface="楷体" panose="02010609060101010101" pitchFamily="49" charset="-122"/>
          </a:endParaRPr>
        </a:p>
      </dgm:t>
    </dgm:pt>
    <dgm:pt modelId="{AB93548C-1D9B-4A75-BABF-78FFBD0062A9}" type="parTrans" cxnId="{745E0CEA-456C-4311-A41A-447449CAF915}">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495CA04E-8AB0-4854-A43A-E33A6ED3B976}" type="sibTrans" cxnId="{745E0CEA-456C-4311-A41A-447449CAF915}">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66B2CDC5-671B-4FC1-B69C-D8A775699125}">
      <dgm:prSet custT="1"/>
      <dgm:spPr>
        <a:gradFill rotWithShape="0">
          <a:gsLst>
            <a:gs pos="0">
              <a:srgbClr val="FF3300"/>
            </a:gs>
            <a:gs pos="10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gradFill>
      </dgm:spPr>
      <dgm:t>
        <a:bodyPr/>
        <a:lstStyle/>
        <a:p>
          <a:pPr rtl="0"/>
          <a:r>
            <a:rPr lang="zh-CN" altLang="en-US" sz="2000" b="1" dirty="0" smtClean="0">
              <a:solidFill>
                <a:srgbClr val="FFC000"/>
              </a:solidFill>
              <a:latin typeface="楷体" panose="02010609060101010101" pitchFamily="49" charset="-122"/>
              <a:ea typeface="楷体" panose="02010609060101010101" pitchFamily="49" charset="-122"/>
            </a:rPr>
            <a:t>平均总资产为</a:t>
          </a:r>
          <a:r>
            <a:rPr lang="en-US" altLang="zh-CN" sz="2000" b="1" dirty="0" smtClean="0">
              <a:solidFill>
                <a:srgbClr val="FFC000"/>
              </a:solidFill>
              <a:latin typeface="楷体" panose="02010609060101010101" pitchFamily="49" charset="-122"/>
              <a:ea typeface="楷体" panose="02010609060101010101" pitchFamily="49" charset="-122"/>
            </a:rPr>
            <a:t>24070</a:t>
          </a:r>
          <a:r>
            <a:rPr lang="zh-CN" altLang="en-US" sz="2000" b="1" dirty="0" smtClean="0">
              <a:solidFill>
                <a:srgbClr val="FFC000"/>
              </a:solidFill>
              <a:latin typeface="楷体" panose="02010609060101010101" pitchFamily="49" charset="-122"/>
              <a:ea typeface="楷体" panose="02010609060101010101" pitchFamily="49" charset="-122"/>
            </a:rPr>
            <a:t>万元</a:t>
          </a:r>
          <a:endParaRPr lang="zh-CN" sz="2000" b="1" dirty="0">
            <a:solidFill>
              <a:srgbClr val="FFC000"/>
            </a:solidFill>
            <a:latin typeface="楷体" panose="02010609060101010101" pitchFamily="49" charset="-122"/>
            <a:ea typeface="楷体" panose="02010609060101010101" pitchFamily="49" charset="-122"/>
          </a:endParaRPr>
        </a:p>
      </dgm:t>
    </dgm:pt>
    <dgm:pt modelId="{B00A07F2-FCFF-4143-97A8-288D3DD077B4}" type="parTrans" cxnId="{FE6A00F3-0D38-4D76-8355-9F221277F6A9}">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555E336A-947B-43F9-BA5D-157033A6F240}" type="sibTrans" cxnId="{FE6A00F3-0D38-4D76-8355-9F221277F6A9}">
      <dgm:prSet/>
      <dgm:spPr/>
      <dgm:t>
        <a:bodyPr/>
        <a:lstStyle/>
        <a:p>
          <a:endParaRPr lang="zh-CN" altLang="en-US" sz="1400" b="1">
            <a:solidFill>
              <a:srgbClr val="700000"/>
            </a:solidFill>
            <a:latin typeface="楷体" panose="02010609060101010101" pitchFamily="49" charset="-122"/>
            <a:ea typeface="楷体" panose="02010609060101010101" pitchFamily="49" charset="-122"/>
          </a:endParaRPr>
        </a:p>
      </dgm:t>
    </dgm:pt>
    <dgm:pt modelId="{73BE1679-D91E-4B8B-8A4E-A7B55135BE10}" type="pres">
      <dgm:prSet presAssocID="{FCB90C54-A0A0-4192-8554-E4DC3B493677}" presName="Name0" presStyleCnt="0">
        <dgm:presLayoutVars>
          <dgm:dir/>
          <dgm:resizeHandles val="exact"/>
        </dgm:presLayoutVars>
      </dgm:prSet>
      <dgm:spPr/>
      <dgm:t>
        <a:bodyPr/>
        <a:lstStyle/>
        <a:p>
          <a:endParaRPr lang="zh-CN" altLang="en-US"/>
        </a:p>
      </dgm:t>
    </dgm:pt>
    <dgm:pt modelId="{7F839E72-8D73-4544-9A8E-26B76751715D}" type="pres">
      <dgm:prSet presAssocID="{B5AF5472-C700-4887-9BA8-9FAF8245393E}" presName="node" presStyleLbl="node1" presStyleIdx="0" presStyleCnt="4">
        <dgm:presLayoutVars>
          <dgm:bulletEnabled val="1"/>
        </dgm:presLayoutVars>
      </dgm:prSet>
      <dgm:spPr/>
      <dgm:t>
        <a:bodyPr/>
        <a:lstStyle/>
        <a:p>
          <a:endParaRPr lang="zh-CN" altLang="en-US"/>
        </a:p>
      </dgm:t>
    </dgm:pt>
    <dgm:pt modelId="{9CF842A1-D452-4219-9507-B68A892BF79E}" type="pres">
      <dgm:prSet presAssocID="{4123CF9E-FEB3-4927-B972-81C6E2ABABD4}" presName="sibTrans" presStyleCnt="0"/>
      <dgm:spPr/>
    </dgm:pt>
    <dgm:pt modelId="{4B45188B-EA01-4101-84E5-655BD009F836}" type="pres">
      <dgm:prSet presAssocID="{C4BCC0F1-76CC-43B4-B27B-0280A0A74BAC}" presName="node" presStyleLbl="node1" presStyleIdx="1" presStyleCnt="4">
        <dgm:presLayoutVars>
          <dgm:bulletEnabled val="1"/>
        </dgm:presLayoutVars>
      </dgm:prSet>
      <dgm:spPr/>
      <dgm:t>
        <a:bodyPr/>
        <a:lstStyle/>
        <a:p>
          <a:endParaRPr lang="zh-CN" altLang="en-US"/>
        </a:p>
      </dgm:t>
    </dgm:pt>
    <dgm:pt modelId="{F5C677B9-0353-4344-886C-BB688BD3AE51}" type="pres">
      <dgm:prSet presAssocID="{1613E636-CCD4-4684-9D2D-11DC58A6A222}" presName="sibTrans" presStyleCnt="0"/>
      <dgm:spPr/>
    </dgm:pt>
    <dgm:pt modelId="{C580C647-2BD2-449D-9451-CAB7736799EE}" type="pres">
      <dgm:prSet presAssocID="{D97AD015-F997-43CD-BF5D-FBA0B207E8B4}" presName="node" presStyleLbl="node1" presStyleIdx="2" presStyleCnt="4">
        <dgm:presLayoutVars>
          <dgm:bulletEnabled val="1"/>
        </dgm:presLayoutVars>
      </dgm:prSet>
      <dgm:spPr/>
      <dgm:t>
        <a:bodyPr/>
        <a:lstStyle/>
        <a:p>
          <a:endParaRPr lang="zh-CN" altLang="en-US"/>
        </a:p>
      </dgm:t>
    </dgm:pt>
    <dgm:pt modelId="{754DB831-1D28-4CE4-88D3-0089442ADF77}" type="pres">
      <dgm:prSet presAssocID="{495CA04E-8AB0-4854-A43A-E33A6ED3B976}" presName="sibTrans" presStyleCnt="0"/>
      <dgm:spPr/>
    </dgm:pt>
    <dgm:pt modelId="{7427E5A9-5140-420F-B06D-25E189DB8A12}" type="pres">
      <dgm:prSet presAssocID="{66B2CDC5-671B-4FC1-B69C-D8A775699125}" presName="node" presStyleLbl="node1" presStyleIdx="3" presStyleCnt="4">
        <dgm:presLayoutVars>
          <dgm:bulletEnabled val="1"/>
        </dgm:presLayoutVars>
      </dgm:prSet>
      <dgm:spPr/>
      <dgm:t>
        <a:bodyPr/>
        <a:lstStyle/>
        <a:p>
          <a:endParaRPr lang="zh-CN" altLang="en-US"/>
        </a:p>
      </dgm:t>
    </dgm:pt>
  </dgm:ptLst>
  <dgm:cxnLst>
    <dgm:cxn modelId="{86F70F76-0506-4505-8140-0B20D9805F83}" type="presOf" srcId="{C4BCC0F1-76CC-43B4-B27B-0280A0A74BAC}" destId="{4B45188B-EA01-4101-84E5-655BD009F836}" srcOrd="0" destOrd="0" presId="urn:microsoft.com/office/officeart/2005/8/layout/hList6"/>
    <dgm:cxn modelId="{FE6A00F3-0D38-4D76-8355-9F221277F6A9}" srcId="{FCB90C54-A0A0-4192-8554-E4DC3B493677}" destId="{66B2CDC5-671B-4FC1-B69C-D8A775699125}" srcOrd="3" destOrd="0" parTransId="{B00A07F2-FCFF-4143-97A8-288D3DD077B4}" sibTransId="{555E336A-947B-43F9-BA5D-157033A6F240}"/>
    <dgm:cxn modelId="{6CBAF98F-660C-4DC6-BE30-B90A85760CEC}" type="presOf" srcId="{66B2CDC5-671B-4FC1-B69C-D8A775699125}" destId="{7427E5A9-5140-420F-B06D-25E189DB8A12}" srcOrd="0" destOrd="0" presId="urn:microsoft.com/office/officeart/2005/8/layout/hList6"/>
    <dgm:cxn modelId="{2AB6F2BF-5636-4AD5-9DE8-B753AE3E0CF8}" type="presOf" srcId="{D97AD015-F997-43CD-BF5D-FBA0B207E8B4}" destId="{C580C647-2BD2-449D-9451-CAB7736799EE}" srcOrd="0" destOrd="0" presId="urn:microsoft.com/office/officeart/2005/8/layout/hList6"/>
    <dgm:cxn modelId="{2F6BA390-C72A-492A-A505-73CAFC7F8B00}" type="presOf" srcId="{B5AF5472-C700-4887-9BA8-9FAF8245393E}" destId="{7F839E72-8D73-4544-9A8E-26B76751715D}" srcOrd="0" destOrd="0" presId="urn:microsoft.com/office/officeart/2005/8/layout/hList6"/>
    <dgm:cxn modelId="{46CD73EC-4C1D-4BB1-ACBE-9833389B3585}" srcId="{FCB90C54-A0A0-4192-8554-E4DC3B493677}" destId="{B5AF5472-C700-4887-9BA8-9FAF8245393E}" srcOrd="0" destOrd="0" parTransId="{D9DFFC7B-E141-4B8E-A2B2-A26C85C84B2A}" sibTransId="{4123CF9E-FEB3-4927-B972-81C6E2ABABD4}"/>
    <dgm:cxn modelId="{745E0CEA-456C-4311-A41A-447449CAF915}" srcId="{FCB90C54-A0A0-4192-8554-E4DC3B493677}" destId="{D97AD015-F997-43CD-BF5D-FBA0B207E8B4}" srcOrd="2" destOrd="0" parTransId="{AB93548C-1D9B-4A75-BABF-78FFBD0062A9}" sibTransId="{495CA04E-8AB0-4854-A43A-E33A6ED3B976}"/>
    <dgm:cxn modelId="{1644A893-BE60-488B-88DC-D1B3A7EEEC54}" type="presOf" srcId="{FCB90C54-A0A0-4192-8554-E4DC3B493677}" destId="{73BE1679-D91E-4B8B-8A4E-A7B55135BE10}" srcOrd="0" destOrd="0" presId="urn:microsoft.com/office/officeart/2005/8/layout/hList6"/>
    <dgm:cxn modelId="{6F4EB3F6-6298-405D-990B-6ED2AB7660CA}" srcId="{FCB90C54-A0A0-4192-8554-E4DC3B493677}" destId="{C4BCC0F1-76CC-43B4-B27B-0280A0A74BAC}" srcOrd="1" destOrd="0" parTransId="{2FC8F719-242B-474B-B6F8-427BBFAEBA34}" sibTransId="{1613E636-CCD4-4684-9D2D-11DC58A6A222}"/>
    <dgm:cxn modelId="{FFF639E8-C186-4153-BE94-6EFB43D03138}" type="presParOf" srcId="{73BE1679-D91E-4B8B-8A4E-A7B55135BE10}" destId="{7F839E72-8D73-4544-9A8E-26B76751715D}" srcOrd="0" destOrd="0" presId="urn:microsoft.com/office/officeart/2005/8/layout/hList6"/>
    <dgm:cxn modelId="{E62F4E1A-E12E-465A-8CB1-7BE9F4178B38}" type="presParOf" srcId="{73BE1679-D91E-4B8B-8A4E-A7B55135BE10}" destId="{9CF842A1-D452-4219-9507-B68A892BF79E}" srcOrd="1" destOrd="0" presId="urn:microsoft.com/office/officeart/2005/8/layout/hList6"/>
    <dgm:cxn modelId="{4B992B7E-F6A9-4A91-9C49-50A1516497C0}" type="presParOf" srcId="{73BE1679-D91E-4B8B-8A4E-A7B55135BE10}" destId="{4B45188B-EA01-4101-84E5-655BD009F836}" srcOrd="2" destOrd="0" presId="urn:microsoft.com/office/officeart/2005/8/layout/hList6"/>
    <dgm:cxn modelId="{438DB920-D86E-4F74-8603-7451EF4B6055}" type="presParOf" srcId="{73BE1679-D91E-4B8B-8A4E-A7B55135BE10}" destId="{F5C677B9-0353-4344-886C-BB688BD3AE51}" srcOrd="3" destOrd="0" presId="urn:microsoft.com/office/officeart/2005/8/layout/hList6"/>
    <dgm:cxn modelId="{3724641D-302E-4980-8CAC-C3C6C2353ECB}" type="presParOf" srcId="{73BE1679-D91E-4B8B-8A4E-A7B55135BE10}" destId="{C580C647-2BD2-449D-9451-CAB7736799EE}" srcOrd="4" destOrd="0" presId="urn:microsoft.com/office/officeart/2005/8/layout/hList6"/>
    <dgm:cxn modelId="{8CF23979-0E1B-4BF9-9451-2FE5ED5C3D26}" type="presParOf" srcId="{73BE1679-D91E-4B8B-8A4E-A7B55135BE10}" destId="{754DB831-1D28-4CE4-88D3-0089442ADF77}" srcOrd="5" destOrd="0" presId="urn:microsoft.com/office/officeart/2005/8/layout/hList6"/>
    <dgm:cxn modelId="{48D159FB-1E06-432F-8009-1AC0D5A1832E}" type="presParOf" srcId="{73BE1679-D91E-4B8B-8A4E-A7B55135BE10}" destId="{7427E5A9-5140-420F-B06D-25E189DB8A12}"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8D718-3D1A-4182-B3EA-F84A999F96EA}"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zh-CN" altLang="en-US"/>
        </a:p>
      </dgm:t>
    </dgm:pt>
    <dgm:pt modelId="{F21A99A5-ED2B-43AA-B05C-B098F8782430}">
      <dgm:prSet phldrT="[文本]" custT="1"/>
      <dgm:spPr/>
      <dgm:t>
        <a:bodyPr/>
        <a:lstStyle/>
        <a:p>
          <a:r>
            <a:rPr lang="zh-CN" altLang="en-US" sz="2400" b="1" dirty="0" smtClean="0">
              <a:latin typeface="楷体" panose="02010609060101010101" pitchFamily="49" charset="-122"/>
              <a:ea typeface="楷体" panose="02010609060101010101" pitchFamily="49" charset="-122"/>
            </a:rPr>
            <a:t>市  场</a:t>
          </a:r>
          <a:endParaRPr lang="zh-CN" altLang="en-US" sz="2400" b="1" dirty="0">
            <a:latin typeface="楷体" panose="02010609060101010101" pitchFamily="49" charset="-122"/>
            <a:ea typeface="楷体" panose="02010609060101010101" pitchFamily="49" charset="-122"/>
          </a:endParaRPr>
        </a:p>
      </dgm:t>
    </dgm:pt>
    <dgm:pt modelId="{0B3127A9-C50F-4517-89E3-9C868D276CD4}" type="parTrans" cxnId="{F71E0E3D-064E-417A-9A97-7E1EFB3F9537}">
      <dgm:prSet/>
      <dgm:spPr/>
      <dgm:t>
        <a:bodyPr/>
        <a:lstStyle/>
        <a:p>
          <a:endParaRPr lang="zh-CN" altLang="en-US">
            <a:latin typeface="楷体" panose="02010609060101010101" pitchFamily="49" charset="-122"/>
            <a:ea typeface="楷体" panose="02010609060101010101" pitchFamily="49" charset="-122"/>
          </a:endParaRPr>
        </a:p>
      </dgm:t>
    </dgm:pt>
    <dgm:pt modelId="{9BA0E1C4-49D6-483B-9C07-698FEC92873C}" type="sibTrans" cxnId="{F71E0E3D-064E-417A-9A97-7E1EFB3F9537}">
      <dgm:prSet/>
      <dgm:spPr/>
      <dgm:t>
        <a:bodyPr/>
        <a:lstStyle/>
        <a:p>
          <a:endParaRPr lang="zh-CN" altLang="en-US">
            <a:latin typeface="楷体" panose="02010609060101010101" pitchFamily="49" charset="-122"/>
            <a:ea typeface="楷体" panose="02010609060101010101" pitchFamily="49" charset="-122"/>
          </a:endParaRPr>
        </a:p>
      </dgm:t>
    </dgm:pt>
    <dgm:pt modelId="{FEA78074-F724-4E53-837D-600BFA0838C4}">
      <dgm:prSet phldrT="[文本]" custT="1"/>
      <dgm:spPr/>
      <dgm:t>
        <a:bodyPr/>
        <a:lstStyle/>
        <a:p>
          <a:r>
            <a:rPr lang="zh-CN" altLang="en-US" sz="1400" dirty="0" smtClean="0">
              <a:latin typeface="楷体" panose="02010609060101010101" pitchFamily="49" charset="-122"/>
              <a:ea typeface="楷体" panose="02010609060101010101" pitchFamily="49" charset="-122"/>
            </a:rPr>
            <a:t>提高股票流动性</a:t>
          </a:r>
          <a:endParaRPr lang="zh-CN" altLang="en-US" sz="1400" dirty="0">
            <a:latin typeface="楷体" panose="02010609060101010101" pitchFamily="49" charset="-122"/>
            <a:ea typeface="楷体" panose="02010609060101010101" pitchFamily="49" charset="-122"/>
          </a:endParaRPr>
        </a:p>
      </dgm:t>
    </dgm:pt>
    <dgm:pt modelId="{A94D49C7-336A-47D2-BE4C-A7D82EB8FEFA}" type="parTrans" cxnId="{8FAC65B1-44CD-493D-A720-91BD0E443C29}">
      <dgm:prSet/>
      <dgm:spPr/>
      <dgm:t>
        <a:bodyPr/>
        <a:lstStyle/>
        <a:p>
          <a:endParaRPr lang="zh-CN" altLang="en-US">
            <a:latin typeface="楷体" panose="02010609060101010101" pitchFamily="49" charset="-122"/>
            <a:ea typeface="楷体" panose="02010609060101010101" pitchFamily="49" charset="-122"/>
          </a:endParaRPr>
        </a:p>
      </dgm:t>
    </dgm:pt>
    <dgm:pt modelId="{A6B3A39D-CE28-41F9-BA5E-8DC2BF667A5A}" type="sibTrans" cxnId="{8FAC65B1-44CD-493D-A720-91BD0E443C29}">
      <dgm:prSet/>
      <dgm:spPr/>
      <dgm:t>
        <a:bodyPr/>
        <a:lstStyle/>
        <a:p>
          <a:endParaRPr lang="zh-CN" altLang="en-US">
            <a:latin typeface="楷体" panose="02010609060101010101" pitchFamily="49" charset="-122"/>
            <a:ea typeface="楷体" panose="02010609060101010101" pitchFamily="49" charset="-122"/>
          </a:endParaRPr>
        </a:p>
      </dgm:t>
    </dgm:pt>
    <dgm:pt modelId="{04DB4A7B-5D8E-4AB0-AD72-8B057AE0AB49}">
      <dgm:prSet phldrT="[文本]" custT="1"/>
      <dgm:spPr/>
      <dgm:t>
        <a:bodyPr/>
        <a:lstStyle/>
        <a:p>
          <a:r>
            <a:rPr lang="zh-CN" altLang="en-US" sz="2400" b="1" dirty="0" smtClean="0">
              <a:latin typeface="楷体" panose="02010609060101010101" pitchFamily="49" charset="-122"/>
              <a:ea typeface="楷体" panose="02010609060101010101" pitchFamily="49" charset="-122"/>
            </a:rPr>
            <a:t>做市商</a:t>
          </a:r>
          <a:endParaRPr lang="zh-CN" altLang="en-US" sz="2400" b="1" dirty="0">
            <a:latin typeface="楷体" panose="02010609060101010101" pitchFamily="49" charset="-122"/>
            <a:ea typeface="楷体" panose="02010609060101010101" pitchFamily="49" charset="-122"/>
          </a:endParaRPr>
        </a:p>
      </dgm:t>
    </dgm:pt>
    <dgm:pt modelId="{180F7033-65FB-4B25-8BDC-C7A9E7A75C27}" type="parTrans" cxnId="{364B337D-AAE9-4840-8ADF-EAAD01C2F6AD}">
      <dgm:prSet/>
      <dgm:spPr/>
      <dgm:t>
        <a:bodyPr/>
        <a:lstStyle/>
        <a:p>
          <a:endParaRPr lang="zh-CN" altLang="en-US">
            <a:latin typeface="楷体" panose="02010609060101010101" pitchFamily="49" charset="-122"/>
            <a:ea typeface="楷体" panose="02010609060101010101" pitchFamily="49" charset="-122"/>
          </a:endParaRPr>
        </a:p>
      </dgm:t>
    </dgm:pt>
    <dgm:pt modelId="{5B0706A4-8417-421D-92D4-ED1046466F9F}" type="sibTrans" cxnId="{364B337D-AAE9-4840-8ADF-EAAD01C2F6AD}">
      <dgm:prSet/>
      <dgm:spPr/>
      <dgm:t>
        <a:bodyPr/>
        <a:lstStyle/>
        <a:p>
          <a:endParaRPr lang="zh-CN" altLang="en-US">
            <a:latin typeface="楷体" panose="02010609060101010101" pitchFamily="49" charset="-122"/>
            <a:ea typeface="楷体" panose="02010609060101010101" pitchFamily="49" charset="-122"/>
          </a:endParaRPr>
        </a:p>
      </dgm:t>
    </dgm:pt>
    <dgm:pt modelId="{1C98CD97-F8A5-46C2-983B-976E5177E3A9}">
      <dgm:prSet phldrT="[文本]" custT="1"/>
      <dgm:spPr/>
      <dgm:t>
        <a:bodyPr/>
        <a:lstStyle/>
        <a:p>
          <a:r>
            <a:rPr lang="zh-CN" altLang="en-US" sz="1400" dirty="0" smtClean="0">
              <a:latin typeface="楷体" panose="02010609060101010101" pitchFamily="49" charset="-122"/>
              <a:ea typeface="楷体" panose="02010609060101010101" pitchFamily="49" charset="-122"/>
            </a:rPr>
            <a:t>二级市场赚钱价差，实现收益；</a:t>
          </a:r>
          <a:endParaRPr lang="zh-CN" altLang="en-US" sz="1400" dirty="0">
            <a:latin typeface="楷体" panose="02010609060101010101" pitchFamily="49" charset="-122"/>
            <a:ea typeface="楷体" panose="02010609060101010101" pitchFamily="49" charset="-122"/>
          </a:endParaRPr>
        </a:p>
      </dgm:t>
    </dgm:pt>
    <dgm:pt modelId="{EA5521E4-ECBF-493A-B9C6-0F2240589BC8}" type="parTrans" cxnId="{E2D814DE-322F-462E-9D69-B8BFDA9D1B93}">
      <dgm:prSet/>
      <dgm:spPr/>
      <dgm:t>
        <a:bodyPr/>
        <a:lstStyle/>
        <a:p>
          <a:endParaRPr lang="zh-CN" altLang="en-US">
            <a:latin typeface="楷体" panose="02010609060101010101" pitchFamily="49" charset="-122"/>
            <a:ea typeface="楷体" panose="02010609060101010101" pitchFamily="49" charset="-122"/>
          </a:endParaRPr>
        </a:p>
      </dgm:t>
    </dgm:pt>
    <dgm:pt modelId="{6FDA3DE4-F427-42C2-8A8A-2CA5C0C3971C}" type="sibTrans" cxnId="{E2D814DE-322F-462E-9D69-B8BFDA9D1B93}">
      <dgm:prSet/>
      <dgm:spPr/>
      <dgm:t>
        <a:bodyPr/>
        <a:lstStyle/>
        <a:p>
          <a:endParaRPr lang="zh-CN" altLang="en-US">
            <a:latin typeface="楷体" panose="02010609060101010101" pitchFamily="49" charset="-122"/>
            <a:ea typeface="楷体" panose="02010609060101010101" pitchFamily="49" charset="-122"/>
          </a:endParaRPr>
        </a:p>
      </dgm:t>
    </dgm:pt>
    <dgm:pt modelId="{99A34925-E348-4F13-AD70-2F98F5C9A072}">
      <dgm:prSet phldrT="[文本]" custT="1"/>
      <dgm:spPr/>
      <dgm:t>
        <a:bodyPr/>
        <a:lstStyle/>
        <a:p>
          <a:r>
            <a:rPr lang="zh-CN" altLang="en-US" sz="2400" b="1" dirty="0" smtClean="0">
              <a:latin typeface="楷体" panose="02010609060101010101" pitchFamily="49" charset="-122"/>
              <a:ea typeface="楷体" panose="02010609060101010101" pitchFamily="49" charset="-122"/>
            </a:rPr>
            <a:t>挂牌公司</a:t>
          </a:r>
          <a:endParaRPr lang="zh-CN" altLang="en-US" sz="2400" b="1" dirty="0">
            <a:latin typeface="楷体" panose="02010609060101010101" pitchFamily="49" charset="-122"/>
            <a:ea typeface="楷体" panose="02010609060101010101" pitchFamily="49" charset="-122"/>
          </a:endParaRPr>
        </a:p>
      </dgm:t>
    </dgm:pt>
    <dgm:pt modelId="{5052223D-DCB0-4E59-86C1-CD1C3EE34E14}" type="parTrans" cxnId="{1B1F37F2-130D-491E-9AEC-8B9E2DD3677B}">
      <dgm:prSet/>
      <dgm:spPr/>
      <dgm:t>
        <a:bodyPr/>
        <a:lstStyle/>
        <a:p>
          <a:endParaRPr lang="zh-CN" altLang="en-US">
            <a:latin typeface="楷体" panose="02010609060101010101" pitchFamily="49" charset="-122"/>
            <a:ea typeface="楷体" panose="02010609060101010101" pitchFamily="49" charset="-122"/>
          </a:endParaRPr>
        </a:p>
      </dgm:t>
    </dgm:pt>
    <dgm:pt modelId="{4CAC074D-E36F-4232-89FD-BAD4BA97416F}" type="sibTrans" cxnId="{1B1F37F2-130D-491E-9AEC-8B9E2DD3677B}">
      <dgm:prSet/>
      <dgm:spPr/>
      <dgm:t>
        <a:bodyPr/>
        <a:lstStyle/>
        <a:p>
          <a:endParaRPr lang="zh-CN" altLang="en-US">
            <a:latin typeface="楷体" panose="02010609060101010101" pitchFamily="49" charset="-122"/>
            <a:ea typeface="楷体" panose="02010609060101010101" pitchFamily="49" charset="-122"/>
          </a:endParaRPr>
        </a:p>
      </dgm:t>
    </dgm:pt>
    <dgm:pt modelId="{F3ED2437-A28C-4A31-93A0-026F79EEC974}">
      <dgm:prSet phldrT="[文本]"/>
      <dgm:spPr>
        <a:ln>
          <a:solidFill>
            <a:srgbClr val="FF0000"/>
          </a:solidFill>
        </a:ln>
      </dgm:spPr>
      <dgm:t>
        <a:bodyPr/>
        <a:lstStyle/>
        <a:p>
          <a:r>
            <a:rPr lang="zh-CN" altLang="en-US" b="0" dirty="0" smtClean="0">
              <a:solidFill>
                <a:schemeClr val="accent4">
                  <a:lumMod val="50000"/>
                </a:schemeClr>
              </a:solidFill>
              <a:latin typeface="楷体" panose="02010609060101010101" pitchFamily="49" charset="-122"/>
              <a:ea typeface="楷体" panose="02010609060101010101" pitchFamily="49" charset="-122"/>
            </a:rPr>
            <a:t>提升估值（正面信号）；</a:t>
          </a:r>
          <a:endParaRPr lang="zh-CN" altLang="en-US" b="0" dirty="0">
            <a:solidFill>
              <a:schemeClr val="accent4">
                <a:lumMod val="50000"/>
              </a:schemeClr>
            </a:solidFill>
            <a:latin typeface="楷体" panose="02010609060101010101" pitchFamily="49" charset="-122"/>
            <a:ea typeface="楷体" panose="02010609060101010101" pitchFamily="49" charset="-122"/>
          </a:endParaRPr>
        </a:p>
      </dgm:t>
    </dgm:pt>
    <dgm:pt modelId="{72075FA6-C881-4B29-A1F1-B149BB64F26E}" type="parTrans" cxnId="{139F66B1-D30C-4472-B6E0-D04CAF77D3C1}">
      <dgm:prSet/>
      <dgm:spPr/>
      <dgm:t>
        <a:bodyPr/>
        <a:lstStyle/>
        <a:p>
          <a:endParaRPr lang="zh-CN" altLang="en-US">
            <a:latin typeface="楷体" panose="02010609060101010101" pitchFamily="49" charset="-122"/>
            <a:ea typeface="楷体" panose="02010609060101010101" pitchFamily="49" charset="-122"/>
          </a:endParaRPr>
        </a:p>
      </dgm:t>
    </dgm:pt>
    <dgm:pt modelId="{F3202FD2-92CC-43FC-8CF2-9B56CA1F70A8}" type="sibTrans" cxnId="{139F66B1-D30C-4472-B6E0-D04CAF77D3C1}">
      <dgm:prSet/>
      <dgm:spPr/>
      <dgm:t>
        <a:bodyPr/>
        <a:lstStyle/>
        <a:p>
          <a:endParaRPr lang="zh-CN" altLang="en-US">
            <a:latin typeface="楷体" panose="02010609060101010101" pitchFamily="49" charset="-122"/>
            <a:ea typeface="楷体" panose="02010609060101010101" pitchFamily="49" charset="-122"/>
          </a:endParaRPr>
        </a:p>
      </dgm:t>
    </dgm:pt>
    <dgm:pt modelId="{C2CCA973-3512-4861-B1CD-535F9481E273}">
      <dgm:prSet phldrT="[文本]" custT="1"/>
      <dgm:spPr/>
      <dgm:t>
        <a:bodyPr/>
        <a:lstStyle/>
        <a:p>
          <a:r>
            <a:rPr lang="zh-CN" altLang="en-US" sz="2400" b="1" dirty="0" smtClean="0">
              <a:latin typeface="楷体" panose="02010609060101010101" pitchFamily="49" charset="-122"/>
              <a:ea typeface="楷体" panose="02010609060101010101" pitchFamily="49" charset="-122"/>
            </a:rPr>
            <a:t>投资者</a:t>
          </a:r>
          <a:endParaRPr lang="zh-CN" altLang="en-US" sz="2400" b="1" dirty="0">
            <a:latin typeface="楷体" panose="02010609060101010101" pitchFamily="49" charset="-122"/>
            <a:ea typeface="楷体" panose="02010609060101010101" pitchFamily="49" charset="-122"/>
          </a:endParaRPr>
        </a:p>
      </dgm:t>
    </dgm:pt>
    <dgm:pt modelId="{18A92668-B65B-471D-9117-CF455BCCBD71}" type="parTrans" cxnId="{83AEEEE4-90FC-4690-B59C-EDCDD308A8F5}">
      <dgm:prSet/>
      <dgm:spPr/>
      <dgm:t>
        <a:bodyPr/>
        <a:lstStyle/>
        <a:p>
          <a:endParaRPr lang="zh-CN" altLang="en-US">
            <a:latin typeface="楷体" panose="02010609060101010101" pitchFamily="49" charset="-122"/>
            <a:ea typeface="楷体" panose="02010609060101010101" pitchFamily="49" charset="-122"/>
          </a:endParaRPr>
        </a:p>
      </dgm:t>
    </dgm:pt>
    <dgm:pt modelId="{23961E4E-651B-47FC-ABCD-7012D123AD5F}" type="sibTrans" cxnId="{83AEEEE4-90FC-4690-B59C-EDCDD308A8F5}">
      <dgm:prSet/>
      <dgm:spPr/>
      <dgm:t>
        <a:bodyPr/>
        <a:lstStyle/>
        <a:p>
          <a:endParaRPr lang="zh-CN" altLang="en-US">
            <a:latin typeface="楷体" panose="02010609060101010101" pitchFamily="49" charset="-122"/>
            <a:ea typeface="楷体" panose="02010609060101010101" pitchFamily="49" charset="-122"/>
          </a:endParaRPr>
        </a:p>
      </dgm:t>
    </dgm:pt>
    <dgm:pt modelId="{EB7A0DDE-8EAE-40C5-81E2-CDF1C65AF38E}">
      <dgm:prSet phldrT="[文本]" custT="1"/>
      <dgm:spPr/>
      <dgm:t>
        <a:bodyPr/>
        <a:lstStyle/>
        <a:p>
          <a:r>
            <a:rPr lang="zh-CN" altLang="en-US" sz="1400" dirty="0" smtClean="0">
              <a:latin typeface="楷体" panose="02010609060101010101" pitchFamily="49" charset="-122"/>
              <a:ea typeface="楷体" panose="02010609060101010101" pitchFamily="49" charset="-122"/>
            </a:rPr>
            <a:t>无须寻找交易对手；</a:t>
          </a:r>
          <a:endParaRPr lang="zh-CN" altLang="en-US" sz="1400" dirty="0">
            <a:latin typeface="楷体" panose="02010609060101010101" pitchFamily="49" charset="-122"/>
            <a:ea typeface="楷体" panose="02010609060101010101" pitchFamily="49" charset="-122"/>
          </a:endParaRPr>
        </a:p>
      </dgm:t>
    </dgm:pt>
    <dgm:pt modelId="{A856092C-A086-42A1-BC6D-14500F3C1E62}" type="parTrans" cxnId="{64B30706-B9B2-4A31-ABBE-FFCB026273AF}">
      <dgm:prSet/>
      <dgm:spPr/>
      <dgm:t>
        <a:bodyPr/>
        <a:lstStyle/>
        <a:p>
          <a:endParaRPr lang="zh-CN" altLang="en-US">
            <a:latin typeface="楷体" panose="02010609060101010101" pitchFamily="49" charset="-122"/>
            <a:ea typeface="楷体" panose="02010609060101010101" pitchFamily="49" charset="-122"/>
          </a:endParaRPr>
        </a:p>
      </dgm:t>
    </dgm:pt>
    <dgm:pt modelId="{EACF3204-0980-45A6-A49E-A946C9B9EA19}" type="sibTrans" cxnId="{64B30706-B9B2-4A31-ABBE-FFCB026273AF}">
      <dgm:prSet/>
      <dgm:spPr/>
      <dgm:t>
        <a:bodyPr/>
        <a:lstStyle/>
        <a:p>
          <a:endParaRPr lang="zh-CN" altLang="en-US">
            <a:latin typeface="楷体" panose="02010609060101010101" pitchFamily="49" charset="-122"/>
            <a:ea typeface="楷体" panose="02010609060101010101" pitchFamily="49" charset="-122"/>
          </a:endParaRPr>
        </a:p>
      </dgm:t>
    </dgm:pt>
    <dgm:pt modelId="{E324C801-81EB-4D52-A47F-71CE1C3282BC}">
      <dgm:prSet phldrT="[文本]" custT="1"/>
      <dgm:spPr/>
      <dgm:t>
        <a:bodyPr/>
        <a:lstStyle/>
        <a:p>
          <a:r>
            <a:rPr lang="zh-CN" altLang="en-US" sz="1400" dirty="0" smtClean="0">
              <a:latin typeface="楷体" panose="02010609060101010101" pitchFamily="49" charset="-122"/>
              <a:ea typeface="楷体" panose="02010609060101010101" pitchFamily="49" charset="-122"/>
            </a:rPr>
            <a:t>一定程度上缓冲价格冲击</a:t>
          </a:r>
          <a:endParaRPr lang="zh-CN" altLang="en-US" sz="1400" dirty="0">
            <a:latin typeface="楷体" panose="02010609060101010101" pitchFamily="49" charset="-122"/>
            <a:ea typeface="楷体" panose="02010609060101010101" pitchFamily="49" charset="-122"/>
          </a:endParaRPr>
        </a:p>
      </dgm:t>
    </dgm:pt>
    <dgm:pt modelId="{64D8510E-D7C4-4AC0-B5BD-BBEEAD5CE50B}" type="parTrans" cxnId="{7EBF05E3-384F-472F-B88F-00649C621227}">
      <dgm:prSet/>
      <dgm:spPr/>
      <dgm:t>
        <a:bodyPr/>
        <a:lstStyle/>
        <a:p>
          <a:endParaRPr lang="zh-CN" altLang="en-US">
            <a:latin typeface="楷体" panose="02010609060101010101" pitchFamily="49" charset="-122"/>
            <a:ea typeface="楷体" panose="02010609060101010101" pitchFamily="49" charset="-122"/>
          </a:endParaRPr>
        </a:p>
      </dgm:t>
    </dgm:pt>
    <dgm:pt modelId="{B10F36B8-C32A-45A1-855A-D92DA3CD02F2}" type="sibTrans" cxnId="{7EBF05E3-384F-472F-B88F-00649C621227}">
      <dgm:prSet/>
      <dgm:spPr/>
      <dgm:t>
        <a:bodyPr/>
        <a:lstStyle/>
        <a:p>
          <a:endParaRPr lang="zh-CN" altLang="en-US">
            <a:latin typeface="楷体" panose="02010609060101010101" pitchFamily="49" charset="-122"/>
            <a:ea typeface="楷体" panose="02010609060101010101" pitchFamily="49" charset="-122"/>
          </a:endParaRPr>
        </a:p>
      </dgm:t>
    </dgm:pt>
    <dgm:pt modelId="{9C3F1A18-E6A3-4EB5-8207-3F69AE7F1E59}">
      <dgm:prSet phldrT="[文本]" custT="1"/>
      <dgm:spPr/>
      <dgm:t>
        <a:bodyPr/>
        <a:lstStyle/>
        <a:p>
          <a:r>
            <a:rPr lang="zh-CN" altLang="en-US" sz="1400" dirty="0" smtClean="0">
              <a:latin typeface="楷体" panose="02010609060101010101" pitchFamily="49" charset="-122"/>
              <a:ea typeface="楷体" panose="02010609060101010101" pitchFamily="49" charset="-122"/>
            </a:rPr>
            <a:t>分享企业成长性，转板、并购</a:t>
          </a:r>
          <a:endParaRPr lang="zh-CN" altLang="en-US" sz="1400" dirty="0">
            <a:latin typeface="楷体" panose="02010609060101010101" pitchFamily="49" charset="-122"/>
            <a:ea typeface="楷体" panose="02010609060101010101" pitchFamily="49" charset="-122"/>
          </a:endParaRPr>
        </a:p>
      </dgm:t>
    </dgm:pt>
    <dgm:pt modelId="{79C4A679-6AC1-4895-8EA5-0530F3E7D27D}" type="parTrans" cxnId="{B51AE434-9DE9-4565-8B37-DBF0794B5FB1}">
      <dgm:prSet/>
      <dgm:spPr/>
      <dgm:t>
        <a:bodyPr/>
        <a:lstStyle/>
        <a:p>
          <a:endParaRPr lang="zh-CN" altLang="en-US">
            <a:latin typeface="楷体" panose="02010609060101010101" pitchFamily="49" charset="-122"/>
            <a:ea typeface="楷体" panose="02010609060101010101" pitchFamily="49" charset="-122"/>
          </a:endParaRPr>
        </a:p>
      </dgm:t>
    </dgm:pt>
    <dgm:pt modelId="{2F8DA373-360A-46C3-837E-4D8562726F99}" type="sibTrans" cxnId="{B51AE434-9DE9-4565-8B37-DBF0794B5FB1}">
      <dgm:prSet/>
      <dgm:spPr/>
      <dgm:t>
        <a:bodyPr/>
        <a:lstStyle/>
        <a:p>
          <a:endParaRPr lang="zh-CN" altLang="en-US">
            <a:latin typeface="楷体" panose="02010609060101010101" pitchFamily="49" charset="-122"/>
            <a:ea typeface="楷体" panose="02010609060101010101" pitchFamily="49" charset="-122"/>
          </a:endParaRPr>
        </a:p>
      </dgm:t>
    </dgm:pt>
    <dgm:pt modelId="{F8E7F6AD-1F73-4B28-AA11-24D5E564B245}">
      <dgm:prSet phldrT="[文本]" custT="1"/>
      <dgm:spPr/>
      <dgm:t>
        <a:bodyPr/>
        <a:lstStyle/>
        <a:p>
          <a:r>
            <a:rPr lang="zh-CN" altLang="en-US" sz="1400" dirty="0" smtClean="0">
              <a:latin typeface="楷体" panose="02010609060101010101" pitchFamily="49" charset="-122"/>
              <a:ea typeface="楷体" panose="02010609060101010101" pitchFamily="49" charset="-122"/>
            </a:rPr>
            <a:t>做市商的筛选与推介</a:t>
          </a:r>
          <a:endParaRPr lang="zh-CN" altLang="en-US" sz="1400" dirty="0">
            <a:latin typeface="楷体" panose="02010609060101010101" pitchFamily="49" charset="-122"/>
            <a:ea typeface="楷体" panose="02010609060101010101" pitchFamily="49" charset="-122"/>
          </a:endParaRPr>
        </a:p>
      </dgm:t>
    </dgm:pt>
    <dgm:pt modelId="{2C1B51F1-DBFD-4344-BD83-4CB6F32AA156}" type="parTrans" cxnId="{40F75BE6-B140-4CC1-A628-267EB8830ED0}">
      <dgm:prSet/>
      <dgm:spPr/>
      <dgm:t>
        <a:bodyPr/>
        <a:lstStyle/>
        <a:p>
          <a:endParaRPr lang="zh-CN" altLang="en-US">
            <a:latin typeface="楷体" panose="02010609060101010101" pitchFamily="49" charset="-122"/>
            <a:ea typeface="楷体" panose="02010609060101010101" pitchFamily="49" charset="-122"/>
          </a:endParaRPr>
        </a:p>
      </dgm:t>
    </dgm:pt>
    <dgm:pt modelId="{C64C7E67-B46D-46CD-99E5-CC703A1D46E0}" type="sibTrans" cxnId="{40F75BE6-B140-4CC1-A628-267EB8830ED0}">
      <dgm:prSet/>
      <dgm:spPr/>
      <dgm:t>
        <a:bodyPr/>
        <a:lstStyle/>
        <a:p>
          <a:endParaRPr lang="zh-CN" altLang="en-US">
            <a:latin typeface="楷体" panose="02010609060101010101" pitchFamily="49" charset="-122"/>
            <a:ea typeface="楷体" panose="02010609060101010101" pitchFamily="49" charset="-122"/>
          </a:endParaRPr>
        </a:p>
      </dgm:t>
    </dgm:pt>
    <dgm:pt modelId="{BBE67A40-E763-4EEF-BB21-BFA8E3A5AE89}">
      <dgm:prSet phldrT="[文本]" custT="1"/>
      <dgm:spPr/>
      <dgm:t>
        <a:bodyPr/>
        <a:lstStyle/>
        <a:p>
          <a:endParaRPr lang="zh-CN" altLang="en-US" sz="1400" dirty="0">
            <a:latin typeface="楷体" panose="02010609060101010101" pitchFamily="49" charset="-122"/>
            <a:ea typeface="楷体" panose="02010609060101010101" pitchFamily="49" charset="-122"/>
          </a:endParaRPr>
        </a:p>
      </dgm:t>
    </dgm:pt>
    <dgm:pt modelId="{C38B210A-D03B-4F1B-A6BA-592FD185D650}" type="parTrans" cxnId="{841C77DA-C0DB-407C-9656-EF8E4DFB5B04}">
      <dgm:prSet/>
      <dgm:spPr/>
      <dgm:t>
        <a:bodyPr/>
        <a:lstStyle/>
        <a:p>
          <a:endParaRPr lang="zh-CN" altLang="en-US">
            <a:latin typeface="楷体" panose="02010609060101010101" pitchFamily="49" charset="-122"/>
            <a:ea typeface="楷体" panose="02010609060101010101" pitchFamily="49" charset="-122"/>
          </a:endParaRPr>
        </a:p>
      </dgm:t>
    </dgm:pt>
    <dgm:pt modelId="{5D2DF78E-F82B-42D2-9D6F-0B5C78561284}" type="sibTrans" cxnId="{841C77DA-C0DB-407C-9656-EF8E4DFB5B04}">
      <dgm:prSet/>
      <dgm:spPr/>
      <dgm:t>
        <a:bodyPr/>
        <a:lstStyle/>
        <a:p>
          <a:endParaRPr lang="zh-CN" altLang="en-US">
            <a:latin typeface="楷体" panose="02010609060101010101" pitchFamily="49" charset="-122"/>
            <a:ea typeface="楷体" panose="02010609060101010101" pitchFamily="49" charset="-122"/>
          </a:endParaRPr>
        </a:p>
      </dgm:t>
    </dgm:pt>
    <dgm:pt modelId="{F4DFB2C7-1B1A-4782-BE48-AAE6DB05EA88}">
      <dgm:prSet phldrT="[文本]" custT="1"/>
      <dgm:spPr/>
      <dgm:t>
        <a:bodyPr/>
        <a:lstStyle/>
        <a:p>
          <a:r>
            <a:rPr lang="zh-CN" altLang="en-US" sz="1400" dirty="0" smtClean="0">
              <a:latin typeface="楷体" panose="02010609060101010101" pitchFamily="49" charset="-122"/>
              <a:ea typeface="楷体" panose="02010609060101010101" pitchFamily="49" charset="-122"/>
            </a:rPr>
            <a:t>价格发现</a:t>
          </a:r>
          <a:endParaRPr lang="zh-CN" altLang="en-US" sz="1400" dirty="0">
            <a:latin typeface="楷体" panose="02010609060101010101" pitchFamily="49" charset="-122"/>
            <a:ea typeface="楷体" panose="02010609060101010101" pitchFamily="49" charset="-122"/>
          </a:endParaRPr>
        </a:p>
      </dgm:t>
    </dgm:pt>
    <dgm:pt modelId="{71093B44-6CCF-4BC1-9188-4481ABE7B16A}" type="parTrans" cxnId="{AA61D18B-E07F-45DE-AFE8-98F1B9D52FA1}">
      <dgm:prSet/>
      <dgm:spPr/>
      <dgm:t>
        <a:bodyPr/>
        <a:lstStyle/>
        <a:p>
          <a:endParaRPr lang="zh-CN" altLang="en-US">
            <a:latin typeface="楷体" panose="02010609060101010101" pitchFamily="49" charset="-122"/>
            <a:ea typeface="楷体" panose="02010609060101010101" pitchFamily="49" charset="-122"/>
          </a:endParaRPr>
        </a:p>
      </dgm:t>
    </dgm:pt>
    <dgm:pt modelId="{3118DCAB-E69C-4B16-8940-3D42995D91E0}" type="sibTrans" cxnId="{AA61D18B-E07F-45DE-AFE8-98F1B9D52FA1}">
      <dgm:prSet/>
      <dgm:spPr/>
      <dgm:t>
        <a:bodyPr/>
        <a:lstStyle/>
        <a:p>
          <a:endParaRPr lang="zh-CN" altLang="en-US">
            <a:latin typeface="楷体" panose="02010609060101010101" pitchFamily="49" charset="-122"/>
            <a:ea typeface="楷体" panose="02010609060101010101" pitchFamily="49" charset="-122"/>
          </a:endParaRPr>
        </a:p>
      </dgm:t>
    </dgm:pt>
    <dgm:pt modelId="{B93D14FB-5B65-4179-9AE7-CE63649F9BD7}">
      <dgm:prSet phldrT="[文本]"/>
      <dgm:spPr>
        <a:ln>
          <a:solidFill>
            <a:srgbClr val="FF0000"/>
          </a:solidFill>
        </a:ln>
      </dgm:spPr>
      <dgm:t>
        <a:bodyPr/>
        <a:lstStyle/>
        <a:p>
          <a:r>
            <a:rPr lang="zh-CN" altLang="en-US" b="0" dirty="0" smtClean="0">
              <a:solidFill>
                <a:schemeClr val="accent4">
                  <a:lumMod val="50000"/>
                </a:schemeClr>
              </a:solidFill>
              <a:latin typeface="楷体" panose="02010609060101010101" pitchFamily="49" charset="-122"/>
              <a:ea typeface="楷体" panose="02010609060101010101" pitchFamily="49" charset="-122"/>
            </a:rPr>
            <a:t>提高股权分散度</a:t>
          </a:r>
          <a:endParaRPr lang="zh-CN" altLang="en-US" b="0" dirty="0">
            <a:solidFill>
              <a:schemeClr val="accent4">
                <a:lumMod val="50000"/>
              </a:schemeClr>
            </a:solidFill>
            <a:latin typeface="楷体" panose="02010609060101010101" pitchFamily="49" charset="-122"/>
            <a:ea typeface="楷体" panose="02010609060101010101" pitchFamily="49" charset="-122"/>
          </a:endParaRPr>
        </a:p>
      </dgm:t>
    </dgm:pt>
    <dgm:pt modelId="{E94AC933-899E-48E7-A405-D6AEAE5FA6DC}" type="sibTrans" cxnId="{E8E86EAD-2622-4881-8E2D-6E94DA27832C}">
      <dgm:prSet/>
      <dgm:spPr/>
      <dgm:t>
        <a:bodyPr/>
        <a:lstStyle/>
        <a:p>
          <a:endParaRPr lang="zh-CN" altLang="en-US">
            <a:latin typeface="楷体" panose="02010609060101010101" pitchFamily="49" charset="-122"/>
            <a:ea typeface="楷体" panose="02010609060101010101" pitchFamily="49" charset="-122"/>
          </a:endParaRPr>
        </a:p>
      </dgm:t>
    </dgm:pt>
    <dgm:pt modelId="{D55E4A2E-08C5-49D8-852A-E2DC281FB96F}" type="parTrans" cxnId="{E8E86EAD-2622-4881-8E2D-6E94DA27832C}">
      <dgm:prSet/>
      <dgm:spPr/>
      <dgm:t>
        <a:bodyPr/>
        <a:lstStyle/>
        <a:p>
          <a:endParaRPr lang="zh-CN" altLang="en-US">
            <a:latin typeface="楷体" panose="02010609060101010101" pitchFamily="49" charset="-122"/>
            <a:ea typeface="楷体" panose="02010609060101010101" pitchFamily="49" charset="-122"/>
          </a:endParaRPr>
        </a:p>
      </dgm:t>
    </dgm:pt>
    <dgm:pt modelId="{D49B8BCF-8B7F-4DDA-9D3B-F81975F92642}">
      <dgm:prSet phldrT="[文本]"/>
      <dgm:spPr>
        <a:ln>
          <a:solidFill>
            <a:srgbClr val="FF0000"/>
          </a:solidFill>
        </a:ln>
      </dgm:spPr>
      <dgm:t>
        <a:bodyPr/>
        <a:lstStyle/>
        <a:p>
          <a:r>
            <a:rPr lang="zh-CN" altLang="en-US" b="0" dirty="0" smtClean="0">
              <a:solidFill>
                <a:schemeClr val="accent4">
                  <a:lumMod val="50000"/>
                </a:schemeClr>
              </a:solidFill>
              <a:latin typeface="楷体" panose="02010609060101010101" pitchFamily="49" charset="-122"/>
              <a:ea typeface="楷体" panose="02010609060101010101" pitchFamily="49" charset="-122"/>
            </a:rPr>
            <a:t>引入更多资本，规范治理</a:t>
          </a:r>
          <a:endParaRPr lang="zh-CN" altLang="en-US" b="0" dirty="0">
            <a:solidFill>
              <a:schemeClr val="accent4">
                <a:lumMod val="50000"/>
              </a:schemeClr>
            </a:solidFill>
            <a:latin typeface="楷体" panose="02010609060101010101" pitchFamily="49" charset="-122"/>
            <a:ea typeface="楷体" panose="02010609060101010101" pitchFamily="49" charset="-122"/>
          </a:endParaRPr>
        </a:p>
      </dgm:t>
    </dgm:pt>
    <dgm:pt modelId="{FA7BE1C2-32D6-4750-B72E-58D4262FA1D0}" type="parTrans" cxnId="{E3FABAD7-F52F-41A0-AACD-F45E0BE78E93}">
      <dgm:prSet/>
      <dgm:spPr/>
      <dgm:t>
        <a:bodyPr/>
        <a:lstStyle/>
        <a:p>
          <a:endParaRPr lang="zh-CN" altLang="en-US">
            <a:latin typeface="楷体" panose="02010609060101010101" pitchFamily="49" charset="-122"/>
            <a:ea typeface="楷体" panose="02010609060101010101" pitchFamily="49" charset="-122"/>
          </a:endParaRPr>
        </a:p>
      </dgm:t>
    </dgm:pt>
    <dgm:pt modelId="{56D9E3FC-B322-4D3E-A35B-B6815926553C}" type="sibTrans" cxnId="{E3FABAD7-F52F-41A0-AACD-F45E0BE78E93}">
      <dgm:prSet/>
      <dgm:spPr/>
      <dgm:t>
        <a:bodyPr/>
        <a:lstStyle/>
        <a:p>
          <a:endParaRPr lang="zh-CN" altLang="en-US">
            <a:latin typeface="楷体" panose="02010609060101010101" pitchFamily="49" charset="-122"/>
            <a:ea typeface="楷体" panose="02010609060101010101" pitchFamily="49" charset="-122"/>
          </a:endParaRPr>
        </a:p>
      </dgm:t>
    </dgm:pt>
    <dgm:pt modelId="{4069801E-E949-4E5D-B66F-DC831A63903A}" type="pres">
      <dgm:prSet presAssocID="{4B48D718-3D1A-4182-B3EA-F84A999F96EA}" presName="cycleMatrixDiagram" presStyleCnt="0">
        <dgm:presLayoutVars>
          <dgm:chMax val="1"/>
          <dgm:dir/>
          <dgm:animLvl val="lvl"/>
          <dgm:resizeHandles val="exact"/>
        </dgm:presLayoutVars>
      </dgm:prSet>
      <dgm:spPr/>
      <dgm:t>
        <a:bodyPr/>
        <a:lstStyle/>
        <a:p>
          <a:endParaRPr lang="zh-CN" altLang="en-US"/>
        </a:p>
      </dgm:t>
    </dgm:pt>
    <dgm:pt modelId="{19A57547-F629-42B4-96A2-77BEF8E50F4E}" type="pres">
      <dgm:prSet presAssocID="{4B48D718-3D1A-4182-B3EA-F84A999F96EA}" presName="children" presStyleCnt="0"/>
      <dgm:spPr/>
    </dgm:pt>
    <dgm:pt modelId="{8ED46AFA-7AD4-412F-9942-2E75BC15CBDA}" type="pres">
      <dgm:prSet presAssocID="{4B48D718-3D1A-4182-B3EA-F84A999F96EA}" presName="child1group" presStyleCnt="0"/>
      <dgm:spPr/>
    </dgm:pt>
    <dgm:pt modelId="{CB4AC951-58E0-496A-A4F6-9932D65FE1F7}" type="pres">
      <dgm:prSet presAssocID="{4B48D718-3D1A-4182-B3EA-F84A999F96EA}" presName="child1" presStyleLbl="bgAcc1" presStyleIdx="0" presStyleCnt="4" custScaleX="138128"/>
      <dgm:spPr/>
      <dgm:t>
        <a:bodyPr/>
        <a:lstStyle/>
        <a:p>
          <a:endParaRPr lang="zh-CN" altLang="en-US"/>
        </a:p>
      </dgm:t>
    </dgm:pt>
    <dgm:pt modelId="{AA1AD371-1B5A-4489-91C7-8FF808DC0BD0}" type="pres">
      <dgm:prSet presAssocID="{4B48D718-3D1A-4182-B3EA-F84A999F96EA}" presName="child1Text" presStyleLbl="bgAcc1" presStyleIdx="0" presStyleCnt="4">
        <dgm:presLayoutVars>
          <dgm:bulletEnabled val="1"/>
        </dgm:presLayoutVars>
      </dgm:prSet>
      <dgm:spPr/>
      <dgm:t>
        <a:bodyPr/>
        <a:lstStyle/>
        <a:p>
          <a:endParaRPr lang="zh-CN" altLang="en-US"/>
        </a:p>
      </dgm:t>
    </dgm:pt>
    <dgm:pt modelId="{A3B44449-6B49-422F-BB3C-E150BC827AF1}" type="pres">
      <dgm:prSet presAssocID="{4B48D718-3D1A-4182-B3EA-F84A999F96EA}" presName="child2group" presStyleCnt="0"/>
      <dgm:spPr/>
    </dgm:pt>
    <dgm:pt modelId="{511E44C7-9FB9-4EB0-ADF7-B73AD8DBD6B4}" type="pres">
      <dgm:prSet presAssocID="{4B48D718-3D1A-4182-B3EA-F84A999F96EA}" presName="child2" presStyleLbl="bgAcc1" presStyleIdx="1" presStyleCnt="4" custScaleX="151336" custScaleY="98413" custLinFactNeighborX="10175" custLinFactNeighborY="-793"/>
      <dgm:spPr/>
      <dgm:t>
        <a:bodyPr/>
        <a:lstStyle/>
        <a:p>
          <a:endParaRPr lang="zh-CN" altLang="en-US"/>
        </a:p>
      </dgm:t>
    </dgm:pt>
    <dgm:pt modelId="{43C9523E-BCCF-45FC-B682-17327E36BA5E}" type="pres">
      <dgm:prSet presAssocID="{4B48D718-3D1A-4182-B3EA-F84A999F96EA}" presName="child2Text" presStyleLbl="bgAcc1" presStyleIdx="1" presStyleCnt="4">
        <dgm:presLayoutVars>
          <dgm:bulletEnabled val="1"/>
        </dgm:presLayoutVars>
      </dgm:prSet>
      <dgm:spPr/>
      <dgm:t>
        <a:bodyPr/>
        <a:lstStyle/>
        <a:p>
          <a:endParaRPr lang="zh-CN" altLang="en-US"/>
        </a:p>
      </dgm:t>
    </dgm:pt>
    <dgm:pt modelId="{8E64880B-CA4E-4B12-93A8-8AD4BCB03820}" type="pres">
      <dgm:prSet presAssocID="{4B48D718-3D1A-4182-B3EA-F84A999F96EA}" presName="child3group" presStyleCnt="0"/>
      <dgm:spPr/>
    </dgm:pt>
    <dgm:pt modelId="{973C4C16-4FE3-497D-BFB4-7D89A8BBEBE0}" type="pres">
      <dgm:prSet presAssocID="{4B48D718-3D1A-4182-B3EA-F84A999F96EA}" presName="child3" presStyleLbl="bgAcc1" presStyleIdx="2" presStyleCnt="4" custScaleX="135864" custLinFactNeighborX="11424" custLinFactNeighborY="-9127"/>
      <dgm:spPr/>
      <dgm:t>
        <a:bodyPr/>
        <a:lstStyle/>
        <a:p>
          <a:endParaRPr lang="zh-CN" altLang="en-US"/>
        </a:p>
      </dgm:t>
    </dgm:pt>
    <dgm:pt modelId="{FF1CB828-8611-48DB-8DCB-BCEA47949248}" type="pres">
      <dgm:prSet presAssocID="{4B48D718-3D1A-4182-B3EA-F84A999F96EA}" presName="child3Text" presStyleLbl="bgAcc1" presStyleIdx="2" presStyleCnt="4">
        <dgm:presLayoutVars>
          <dgm:bulletEnabled val="1"/>
        </dgm:presLayoutVars>
      </dgm:prSet>
      <dgm:spPr/>
      <dgm:t>
        <a:bodyPr/>
        <a:lstStyle/>
        <a:p>
          <a:endParaRPr lang="zh-CN" altLang="en-US"/>
        </a:p>
      </dgm:t>
    </dgm:pt>
    <dgm:pt modelId="{ACC39BD3-D264-466F-B04B-C718DE5F5AF2}" type="pres">
      <dgm:prSet presAssocID="{4B48D718-3D1A-4182-B3EA-F84A999F96EA}" presName="child4group" presStyleCnt="0"/>
      <dgm:spPr/>
    </dgm:pt>
    <dgm:pt modelId="{62945B1F-CCC9-4265-A391-E9E1F28857F7}" type="pres">
      <dgm:prSet presAssocID="{4B48D718-3D1A-4182-B3EA-F84A999F96EA}" presName="child4" presStyleLbl="bgAcc1" presStyleIdx="3" presStyleCnt="4" custScaleX="138402" custScaleY="88490" custLinFactNeighborX="-4086" custLinFactNeighborY="-9921"/>
      <dgm:spPr/>
      <dgm:t>
        <a:bodyPr/>
        <a:lstStyle/>
        <a:p>
          <a:endParaRPr lang="zh-CN" altLang="en-US"/>
        </a:p>
      </dgm:t>
    </dgm:pt>
    <dgm:pt modelId="{9C3D1635-E5B6-49D5-A01B-A375537C25F2}" type="pres">
      <dgm:prSet presAssocID="{4B48D718-3D1A-4182-B3EA-F84A999F96EA}" presName="child4Text" presStyleLbl="bgAcc1" presStyleIdx="3" presStyleCnt="4">
        <dgm:presLayoutVars>
          <dgm:bulletEnabled val="1"/>
        </dgm:presLayoutVars>
      </dgm:prSet>
      <dgm:spPr/>
      <dgm:t>
        <a:bodyPr/>
        <a:lstStyle/>
        <a:p>
          <a:endParaRPr lang="zh-CN" altLang="en-US"/>
        </a:p>
      </dgm:t>
    </dgm:pt>
    <dgm:pt modelId="{26072263-0D16-485F-A521-9F8CBA36F671}" type="pres">
      <dgm:prSet presAssocID="{4B48D718-3D1A-4182-B3EA-F84A999F96EA}" presName="childPlaceholder" presStyleCnt="0"/>
      <dgm:spPr/>
    </dgm:pt>
    <dgm:pt modelId="{77D404D3-4D54-4C51-A24C-745C837CE74B}" type="pres">
      <dgm:prSet presAssocID="{4B48D718-3D1A-4182-B3EA-F84A999F96EA}" presName="circle" presStyleCnt="0"/>
      <dgm:spPr/>
    </dgm:pt>
    <dgm:pt modelId="{62D31251-7981-4831-A55F-18D9992E48BF}" type="pres">
      <dgm:prSet presAssocID="{4B48D718-3D1A-4182-B3EA-F84A999F96EA}" presName="quadrant1" presStyleLbl="node1" presStyleIdx="0" presStyleCnt="4">
        <dgm:presLayoutVars>
          <dgm:chMax val="1"/>
          <dgm:bulletEnabled val="1"/>
        </dgm:presLayoutVars>
      </dgm:prSet>
      <dgm:spPr/>
      <dgm:t>
        <a:bodyPr/>
        <a:lstStyle/>
        <a:p>
          <a:endParaRPr lang="zh-CN" altLang="en-US"/>
        </a:p>
      </dgm:t>
    </dgm:pt>
    <dgm:pt modelId="{C76E8511-5012-414F-A155-5641DCFC17F1}" type="pres">
      <dgm:prSet presAssocID="{4B48D718-3D1A-4182-B3EA-F84A999F96EA}" presName="quadrant2" presStyleLbl="node1" presStyleIdx="1" presStyleCnt="4">
        <dgm:presLayoutVars>
          <dgm:chMax val="1"/>
          <dgm:bulletEnabled val="1"/>
        </dgm:presLayoutVars>
      </dgm:prSet>
      <dgm:spPr/>
      <dgm:t>
        <a:bodyPr/>
        <a:lstStyle/>
        <a:p>
          <a:endParaRPr lang="zh-CN" altLang="en-US"/>
        </a:p>
      </dgm:t>
    </dgm:pt>
    <dgm:pt modelId="{F7EBE6FF-1291-42DF-AA03-72F24F8DB6B4}" type="pres">
      <dgm:prSet presAssocID="{4B48D718-3D1A-4182-B3EA-F84A999F96EA}" presName="quadrant3" presStyleLbl="node1" presStyleIdx="2" presStyleCnt="4">
        <dgm:presLayoutVars>
          <dgm:chMax val="1"/>
          <dgm:bulletEnabled val="1"/>
        </dgm:presLayoutVars>
      </dgm:prSet>
      <dgm:spPr/>
      <dgm:t>
        <a:bodyPr/>
        <a:lstStyle/>
        <a:p>
          <a:endParaRPr lang="zh-CN" altLang="en-US"/>
        </a:p>
      </dgm:t>
    </dgm:pt>
    <dgm:pt modelId="{31B9DE4D-ED12-4CCE-80CA-854D3DD1B078}" type="pres">
      <dgm:prSet presAssocID="{4B48D718-3D1A-4182-B3EA-F84A999F96EA}" presName="quadrant4" presStyleLbl="node1" presStyleIdx="3" presStyleCnt="4">
        <dgm:presLayoutVars>
          <dgm:chMax val="1"/>
          <dgm:bulletEnabled val="1"/>
        </dgm:presLayoutVars>
      </dgm:prSet>
      <dgm:spPr/>
      <dgm:t>
        <a:bodyPr/>
        <a:lstStyle/>
        <a:p>
          <a:endParaRPr lang="zh-CN" altLang="en-US"/>
        </a:p>
      </dgm:t>
    </dgm:pt>
    <dgm:pt modelId="{9A4F4F7F-9281-4406-9DB4-50736D96A7F5}" type="pres">
      <dgm:prSet presAssocID="{4B48D718-3D1A-4182-B3EA-F84A999F96EA}" presName="quadrantPlaceholder" presStyleCnt="0"/>
      <dgm:spPr/>
    </dgm:pt>
    <dgm:pt modelId="{2AA23AA1-EC86-42A9-8BE9-D79441DD898E}" type="pres">
      <dgm:prSet presAssocID="{4B48D718-3D1A-4182-B3EA-F84A999F96EA}" presName="center1" presStyleLbl="fgShp" presStyleIdx="0" presStyleCnt="2"/>
      <dgm:spPr/>
    </dgm:pt>
    <dgm:pt modelId="{616C1D1D-4DE0-4139-807F-F38003C6E5E5}" type="pres">
      <dgm:prSet presAssocID="{4B48D718-3D1A-4182-B3EA-F84A999F96EA}" presName="center2" presStyleLbl="fgShp" presStyleIdx="1" presStyleCnt="2"/>
      <dgm:spPr/>
    </dgm:pt>
  </dgm:ptLst>
  <dgm:cxnLst>
    <dgm:cxn modelId="{64B30706-B9B2-4A31-ABBE-FFCB026273AF}" srcId="{C2CCA973-3512-4861-B1CD-535F9481E273}" destId="{EB7A0DDE-8EAE-40C5-81E2-CDF1C65AF38E}" srcOrd="0" destOrd="0" parTransId="{A856092C-A086-42A1-BC6D-14500F3C1E62}" sibTransId="{EACF3204-0980-45A6-A49E-A946C9B9EA19}"/>
    <dgm:cxn modelId="{364B337D-AAE9-4840-8ADF-EAAD01C2F6AD}" srcId="{4B48D718-3D1A-4182-B3EA-F84A999F96EA}" destId="{04DB4A7B-5D8E-4AB0-AD72-8B057AE0AB49}" srcOrd="1" destOrd="0" parTransId="{180F7033-65FB-4B25-8BDC-C7A9E7A75C27}" sibTransId="{5B0706A4-8417-421D-92D4-ED1046466F9F}"/>
    <dgm:cxn modelId="{FD73C8B2-ADA6-453F-AEDD-A2C9CD11B156}" type="presOf" srcId="{99A34925-E348-4F13-AD70-2F98F5C9A072}" destId="{F7EBE6FF-1291-42DF-AA03-72F24F8DB6B4}" srcOrd="0" destOrd="0" presId="urn:microsoft.com/office/officeart/2005/8/layout/cycle4#1"/>
    <dgm:cxn modelId="{83AEEEE4-90FC-4690-B59C-EDCDD308A8F5}" srcId="{4B48D718-3D1A-4182-B3EA-F84A999F96EA}" destId="{C2CCA973-3512-4861-B1CD-535F9481E273}" srcOrd="3" destOrd="0" parTransId="{18A92668-B65B-471D-9117-CF455BCCBD71}" sibTransId="{23961E4E-651B-47FC-ABCD-7012D123AD5F}"/>
    <dgm:cxn modelId="{C42DAA14-BB16-4016-8792-3248C960FED1}" type="presOf" srcId="{D49B8BCF-8B7F-4DDA-9D3B-F81975F92642}" destId="{973C4C16-4FE3-497D-BFB4-7D89A8BBEBE0}" srcOrd="0" destOrd="2" presId="urn:microsoft.com/office/officeart/2005/8/layout/cycle4#1"/>
    <dgm:cxn modelId="{E8108F33-A1F8-4401-8D61-6CECD17AC441}" type="presOf" srcId="{EB7A0DDE-8EAE-40C5-81E2-CDF1C65AF38E}" destId="{9C3D1635-E5B6-49D5-A01B-A375537C25F2}" srcOrd="1" destOrd="0" presId="urn:microsoft.com/office/officeart/2005/8/layout/cycle4#1"/>
    <dgm:cxn modelId="{2AE5B88E-8F1F-42A1-A9B0-7DE0ECF1562B}" type="presOf" srcId="{FEA78074-F724-4E53-837D-600BFA0838C4}" destId="{CB4AC951-58E0-496A-A4F6-9932D65FE1F7}" srcOrd="0" destOrd="0" presId="urn:microsoft.com/office/officeart/2005/8/layout/cycle4#1"/>
    <dgm:cxn modelId="{389E946E-EAA5-4ED2-B227-952C7038797E}" type="presOf" srcId="{F3ED2437-A28C-4A31-93A0-026F79EEC974}" destId="{FF1CB828-8611-48DB-8DCB-BCEA47949248}" srcOrd="1" destOrd="0" presId="urn:microsoft.com/office/officeart/2005/8/layout/cycle4#1"/>
    <dgm:cxn modelId="{F0D0F10D-707E-45B3-960C-A14EC64CE0E5}" type="presOf" srcId="{BBE67A40-E763-4EEF-BB21-BFA8E3A5AE89}" destId="{511E44C7-9FB9-4EB0-ADF7-B73AD8DBD6B4}" srcOrd="0" destOrd="2" presId="urn:microsoft.com/office/officeart/2005/8/layout/cycle4#1"/>
    <dgm:cxn modelId="{8A962020-DD6A-422E-9609-676F002AEE3B}" type="presOf" srcId="{C2CCA973-3512-4861-B1CD-535F9481E273}" destId="{31B9DE4D-ED12-4CCE-80CA-854D3DD1B078}" srcOrd="0" destOrd="0" presId="urn:microsoft.com/office/officeart/2005/8/layout/cycle4#1"/>
    <dgm:cxn modelId="{A87CFB45-C37D-4BB0-AF4A-CCB42BB291C2}" type="presOf" srcId="{F4DFB2C7-1B1A-4782-BE48-AAE6DB05EA88}" destId="{AA1AD371-1B5A-4489-91C7-8FF808DC0BD0}" srcOrd="1" destOrd="1" presId="urn:microsoft.com/office/officeart/2005/8/layout/cycle4#1"/>
    <dgm:cxn modelId="{3CC679E2-24A3-4258-81CB-C40E4E7E4C19}" type="presOf" srcId="{F4DFB2C7-1B1A-4782-BE48-AAE6DB05EA88}" destId="{CB4AC951-58E0-496A-A4F6-9932D65FE1F7}" srcOrd="0" destOrd="1" presId="urn:microsoft.com/office/officeart/2005/8/layout/cycle4#1"/>
    <dgm:cxn modelId="{40F75BE6-B140-4CC1-A628-267EB8830ED0}" srcId="{C2CCA973-3512-4861-B1CD-535F9481E273}" destId="{F8E7F6AD-1F73-4B28-AA11-24D5E564B245}" srcOrd="1" destOrd="0" parTransId="{2C1B51F1-DBFD-4344-BD83-4CB6F32AA156}" sibTransId="{C64C7E67-B46D-46CD-99E5-CC703A1D46E0}"/>
    <dgm:cxn modelId="{111DA639-9BDD-4695-9BB6-80B3334B5AAF}" type="presOf" srcId="{FEA78074-F724-4E53-837D-600BFA0838C4}" destId="{AA1AD371-1B5A-4489-91C7-8FF808DC0BD0}" srcOrd="1" destOrd="0" presId="urn:microsoft.com/office/officeart/2005/8/layout/cycle4#1"/>
    <dgm:cxn modelId="{AA61D18B-E07F-45DE-AFE8-98F1B9D52FA1}" srcId="{F21A99A5-ED2B-43AA-B05C-B098F8782430}" destId="{F4DFB2C7-1B1A-4782-BE48-AAE6DB05EA88}" srcOrd="1" destOrd="0" parTransId="{71093B44-6CCF-4BC1-9188-4481ABE7B16A}" sibTransId="{3118DCAB-E69C-4B16-8940-3D42995D91E0}"/>
    <dgm:cxn modelId="{8FAC65B1-44CD-493D-A720-91BD0E443C29}" srcId="{F21A99A5-ED2B-43AA-B05C-B098F8782430}" destId="{FEA78074-F724-4E53-837D-600BFA0838C4}" srcOrd="0" destOrd="0" parTransId="{A94D49C7-336A-47D2-BE4C-A7D82EB8FEFA}" sibTransId="{A6B3A39D-CE28-41F9-BA5E-8DC2BF667A5A}"/>
    <dgm:cxn modelId="{1B1F37F2-130D-491E-9AEC-8B9E2DD3677B}" srcId="{4B48D718-3D1A-4182-B3EA-F84A999F96EA}" destId="{99A34925-E348-4F13-AD70-2F98F5C9A072}" srcOrd="2" destOrd="0" parTransId="{5052223D-DCB0-4E59-86C1-CD1C3EE34E14}" sibTransId="{4CAC074D-E36F-4232-89FD-BAD4BA97416F}"/>
    <dgm:cxn modelId="{0D111B69-9149-45FB-8A11-773CD9ECD61B}" type="presOf" srcId="{B93D14FB-5B65-4179-9AE7-CE63649F9BD7}" destId="{973C4C16-4FE3-497D-BFB4-7D89A8BBEBE0}" srcOrd="0" destOrd="1" presId="urn:microsoft.com/office/officeart/2005/8/layout/cycle4#1"/>
    <dgm:cxn modelId="{B51AE434-9DE9-4565-8B37-DBF0794B5FB1}" srcId="{04DB4A7B-5D8E-4AB0-AD72-8B057AE0AB49}" destId="{9C3F1A18-E6A3-4EB5-8207-3F69AE7F1E59}" srcOrd="1" destOrd="0" parTransId="{79C4A679-6AC1-4895-8EA5-0530F3E7D27D}" sibTransId="{2F8DA373-360A-46C3-837E-4D8562726F99}"/>
    <dgm:cxn modelId="{1C0D9DA2-91D0-44BB-AE6E-13CEDA10E222}" type="presOf" srcId="{F3ED2437-A28C-4A31-93A0-026F79EEC974}" destId="{973C4C16-4FE3-497D-BFB4-7D89A8BBEBE0}" srcOrd="0" destOrd="0" presId="urn:microsoft.com/office/officeart/2005/8/layout/cycle4#1"/>
    <dgm:cxn modelId="{99C8ABB7-D029-49CF-B8E5-0D078E6F279A}" type="presOf" srcId="{04DB4A7B-5D8E-4AB0-AD72-8B057AE0AB49}" destId="{C76E8511-5012-414F-A155-5641DCFC17F1}" srcOrd="0" destOrd="0" presId="urn:microsoft.com/office/officeart/2005/8/layout/cycle4#1"/>
    <dgm:cxn modelId="{84FC5049-0CDE-4003-9DC5-59FF3E8A6831}" type="presOf" srcId="{E324C801-81EB-4D52-A47F-71CE1C3282BC}" destId="{CB4AC951-58E0-496A-A4F6-9932D65FE1F7}" srcOrd="0" destOrd="2" presId="urn:microsoft.com/office/officeart/2005/8/layout/cycle4#1"/>
    <dgm:cxn modelId="{50A4982F-13D3-445D-BDE8-08993049CBB4}" type="presOf" srcId="{9C3F1A18-E6A3-4EB5-8207-3F69AE7F1E59}" destId="{43C9523E-BCCF-45FC-B682-17327E36BA5E}" srcOrd="1" destOrd="1" presId="urn:microsoft.com/office/officeart/2005/8/layout/cycle4#1"/>
    <dgm:cxn modelId="{DBAA9F0B-927B-4035-9D88-7BB90857789A}" type="presOf" srcId="{EB7A0DDE-8EAE-40C5-81E2-CDF1C65AF38E}" destId="{62945B1F-CCC9-4265-A391-E9E1F28857F7}" srcOrd="0" destOrd="0" presId="urn:microsoft.com/office/officeart/2005/8/layout/cycle4#1"/>
    <dgm:cxn modelId="{76BDF716-61A8-4797-9F60-4A245862287E}" type="presOf" srcId="{BBE67A40-E763-4EEF-BB21-BFA8E3A5AE89}" destId="{43C9523E-BCCF-45FC-B682-17327E36BA5E}" srcOrd="1" destOrd="2" presId="urn:microsoft.com/office/officeart/2005/8/layout/cycle4#1"/>
    <dgm:cxn modelId="{C42863CC-F87B-4AF1-9926-A54EEEFE8D6C}" type="presOf" srcId="{B93D14FB-5B65-4179-9AE7-CE63649F9BD7}" destId="{FF1CB828-8611-48DB-8DCB-BCEA47949248}" srcOrd="1" destOrd="1" presId="urn:microsoft.com/office/officeart/2005/8/layout/cycle4#1"/>
    <dgm:cxn modelId="{F71E0E3D-064E-417A-9A97-7E1EFB3F9537}" srcId="{4B48D718-3D1A-4182-B3EA-F84A999F96EA}" destId="{F21A99A5-ED2B-43AA-B05C-B098F8782430}" srcOrd="0" destOrd="0" parTransId="{0B3127A9-C50F-4517-89E3-9C868D276CD4}" sibTransId="{9BA0E1C4-49D6-483B-9C07-698FEC92873C}"/>
    <dgm:cxn modelId="{F6580224-A179-43F3-BAD3-CA5A49857034}" type="presOf" srcId="{9C3F1A18-E6A3-4EB5-8207-3F69AE7F1E59}" destId="{511E44C7-9FB9-4EB0-ADF7-B73AD8DBD6B4}" srcOrd="0" destOrd="1" presId="urn:microsoft.com/office/officeart/2005/8/layout/cycle4#1"/>
    <dgm:cxn modelId="{7EBF05E3-384F-472F-B88F-00649C621227}" srcId="{F21A99A5-ED2B-43AA-B05C-B098F8782430}" destId="{E324C801-81EB-4D52-A47F-71CE1C3282BC}" srcOrd="2" destOrd="0" parTransId="{64D8510E-D7C4-4AC0-B5BD-BBEEAD5CE50B}" sibTransId="{B10F36B8-C32A-45A1-855A-D92DA3CD02F2}"/>
    <dgm:cxn modelId="{E2D814DE-322F-462E-9D69-B8BFDA9D1B93}" srcId="{04DB4A7B-5D8E-4AB0-AD72-8B057AE0AB49}" destId="{1C98CD97-F8A5-46C2-983B-976E5177E3A9}" srcOrd="0" destOrd="0" parTransId="{EA5521E4-ECBF-493A-B9C6-0F2240589BC8}" sibTransId="{6FDA3DE4-F427-42C2-8A8A-2CA5C0C3971C}"/>
    <dgm:cxn modelId="{84618629-A23F-4419-91D5-84EC5BEC92A9}" type="presOf" srcId="{F8E7F6AD-1F73-4B28-AA11-24D5E564B245}" destId="{9C3D1635-E5B6-49D5-A01B-A375537C25F2}" srcOrd="1" destOrd="1" presId="urn:microsoft.com/office/officeart/2005/8/layout/cycle4#1"/>
    <dgm:cxn modelId="{E3FABAD7-F52F-41A0-AACD-F45E0BE78E93}" srcId="{99A34925-E348-4F13-AD70-2F98F5C9A072}" destId="{D49B8BCF-8B7F-4DDA-9D3B-F81975F92642}" srcOrd="2" destOrd="0" parTransId="{FA7BE1C2-32D6-4750-B72E-58D4262FA1D0}" sibTransId="{56D9E3FC-B322-4D3E-A35B-B6815926553C}"/>
    <dgm:cxn modelId="{E8E86EAD-2622-4881-8E2D-6E94DA27832C}" srcId="{99A34925-E348-4F13-AD70-2F98F5C9A072}" destId="{B93D14FB-5B65-4179-9AE7-CE63649F9BD7}" srcOrd="1" destOrd="0" parTransId="{D55E4A2E-08C5-49D8-852A-E2DC281FB96F}" sibTransId="{E94AC933-899E-48E7-A405-D6AEAE5FA6DC}"/>
    <dgm:cxn modelId="{CD40E0D9-1A24-4C7C-8C18-7F97214AEC7D}" type="presOf" srcId="{1C98CD97-F8A5-46C2-983B-976E5177E3A9}" destId="{43C9523E-BCCF-45FC-B682-17327E36BA5E}" srcOrd="1" destOrd="0" presId="urn:microsoft.com/office/officeart/2005/8/layout/cycle4#1"/>
    <dgm:cxn modelId="{85295ABC-8292-4F5E-934C-00D60080C74C}" type="presOf" srcId="{4B48D718-3D1A-4182-B3EA-F84A999F96EA}" destId="{4069801E-E949-4E5D-B66F-DC831A63903A}" srcOrd="0" destOrd="0" presId="urn:microsoft.com/office/officeart/2005/8/layout/cycle4#1"/>
    <dgm:cxn modelId="{F5BDEBF3-4A30-4BD8-A916-D74D21D93675}" type="presOf" srcId="{E324C801-81EB-4D52-A47F-71CE1C3282BC}" destId="{AA1AD371-1B5A-4489-91C7-8FF808DC0BD0}" srcOrd="1" destOrd="2" presId="urn:microsoft.com/office/officeart/2005/8/layout/cycle4#1"/>
    <dgm:cxn modelId="{CEB67F0B-8288-473B-A0E1-3BDC0A503226}" type="presOf" srcId="{1C98CD97-F8A5-46C2-983B-976E5177E3A9}" destId="{511E44C7-9FB9-4EB0-ADF7-B73AD8DBD6B4}" srcOrd="0" destOrd="0" presId="urn:microsoft.com/office/officeart/2005/8/layout/cycle4#1"/>
    <dgm:cxn modelId="{377EA9FE-DEC4-4BD8-AAAF-1BD8DB127383}" type="presOf" srcId="{F21A99A5-ED2B-43AA-B05C-B098F8782430}" destId="{62D31251-7981-4831-A55F-18D9992E48BF}" srcOrd="0" destOrd="0" presId="urn:microsoft.com/office/officeart/2005/8/layout/cycle4#1"/>
    <dgm:cxn modelId="{95D731F2-8153-41A5-9CD8-07E42D332537}" type="presOf" srcId="{D49B8BCF-8B7F-4DDA-9D3B-F81975F92642}" destId="{FF1CB828-8611-48DB-8DCB-BCEA47949248}" srcOrd="1" destOrd="2" presId="urn:microsoft.com/office/officeart/2005/8/layout/cycle4#1"/>
    <dgm:cxn modelId="{841C77DA-C0DB-407C-9656-EF8E4DFB5B04}" srcId="{04DB4A7B-5D8E-4AB0-AD72-8B057AE0AB49}" destId="{BBE67A40-E763-4EEF-BB21-BFA8E3A5AE89}" srcOrd="2" destOrd="0" parTransId="{C38B210A-D03B-4F1B-A6BA-592FD185D650}" sibTransId="{5D2DF78E-F82B-42D2-9D6F-0B5C78561284}"/>
    <dgm:cxn modelId="{56F4A92B-D99A-4329-BFBC-ED0F8C0331D4}" type="presOf" srcId="{F8E7F6AD-1F73-4B28-AA11-24D5E564B245}" destId="{62945B1F-CCC9-4265-A391-E9E1F28857F7}" srcOrd="0" destOrd="1" presId="urn:microsoft.com/office/officeart/2005/8/layout/cycle4#1"/>
    <dgm:cxn modelId="{139F66B1-D30C-4472-B6E0-D04CAF77D3C1}" srcId="{99A34925-E348-4F13-AD70-2F98F5C9A072}" destId="{F3ED2437-A28C-4A31-93A0-026F79EEC974}" srcOrd="0" destOrd="0" parTransId="{72075FA6-C881-4B29-A1F1-B149BB64F26E}" sibTransId="{F3202FD2-92CC-43FC-8CF2-9B56CA1F70A8}"/>
    <dgm:cxn modelId="{D7568FE0-682A-42FE-A1D3-10721958AD91}" type="presParOf" srcId="{4069801E-E949-4E5D-B66F-DC831A63903A}" destId="{19A57547-F629-42B4-96A2-77BEF8E50F4E}" srcOrd="0" destOrd="0" presId="urn:microsoft.com/office/officeart/2005/8/layout/cycle4#1"/>
    <dgm:cxn modelId="{D621EFEB-587D-4458-A84A-9D455E90093B}" type="presParOf" srcId="{19A57547-F629-42B4-96A2-77BEF8E50F4E}" destId="{8ED46AFA-7AD4-412F-9942-2E75BC15CBDA}" srcOrd="0" destOrd="0" presId="urn:microsoft.com/office/officeart/2005/8/layout/cycle4#1"/>
    <dgm:cxn modelId="{B4AFA2E3-BBC6-423D-B2A2-2DE96F9394A5}" type="presParOf" srcId="{8ED46AFA-7AD4-412F-9942-2E75BC15CBDA}" destId="{CB4AC951-58E0-496A-A4F6-9932D65FE1F7}" srcOrd="0" destOrd="0" presId="urn:microsoft.com/office/officeart/2005/8/layout/cycle4#1"/>
    <dgm:cxn modelId="{15BDB0AB-3D07-47B0-9576-27982DE9857F}" type="presParOf" srcId="{8ED46AFA-7AD4-412F-9942-2E75BC15CBDA}" destId="{AA1AD371-1B5A-4489-91C7-8FF808DC0BD0}" srcOrd="1" destOrd="0" presId="urn:microsoft.com/office/officeart/2005/8/layout/cycle4#1"/>
    <dgm:cxn modelId="{907C2F2B-400A-487E-81DC-9308845053BB}" type="presParOf" srcId="{19A57547-F629-42B4-96A2-77BEF8E50F4E}" destId="{A3B44449-6B49-422F-BB3C-E150BC827AF1}" srcOrd="1" destOrd="0" presId="urn:microsoft.com/office/officeart/2005/8/layout/cycle4#1"/>
    <dgm:cxn modelId="{50ECC4E1-459F-46A0-94EA-A8512A11D08F}" type="presParOf" srcId="{A3B44449-6B49-422F-BB3C-E150BC827AF1}" destId="{511E44C7-9FB9-4EB0-ADF7-B73AD8DBD6B4}" srcOrd="0" destOrd="0" presId="urn:microsoft.com/office/officeart/2005/8/layout/cycle4#1"/>
    <dgm:cxn modelId="{E8A36A94-F3DF-4640-B250-F644372C1DAB}" type="presParOf" srcId="{A3B44449-6B49-422F-BB3C-E150BC827AF1}" destId="{43C9523E-BCCF-45FC-B682-17327E36BA5E}" srcOrd="1" destOrd="0" presId="urn:microsoft.com/office/officeart/2005/8/layout/cycle4#1"/>
    <dgm:cxn modelId="{6D7A447A-B7DE-4230-9AE5-E39A0B0D3376}" type="presParOf" srcId="{19A57547-F629-42B4-96A2-77BEF8E50F4E}" destId="{8E64880B-CA4E-4B12-93A8-8AD4BCB03820}" srcOrd="2" destOrd="0" presId="urn:microsoft.com/office/officeart/2005/8/layout/cycle4#1"/>
    <dgm:cxn modelId="{65B4F1D4-8717-48FA-9DA6-3CF31B0FEAC1}" type="presParOf" srcId="{8E64880B-CA4E-4B12-93A8-8AD4BCB03820}" destId="{973C4C16-4FE3-497D-BFB4-7D89A8BBEBE0}" srcOrd="0" destOrd="0" presId="urn:microsoft.com/office/officeart/2005/8/layout/cycle4#1"/>
    <dgm:cxn modelId="{769DB24B-FFE2-4E18-AF6F-6F058A823A3B}" type="presParOf" srcId="{8E64880B-CA4E-4B12-93A8-8AD4BCB03820}" destId="{FF1CB828-8611-48DB-8DCB-BCEA47949248}" srcOrd="1" destOrd="0" presId="urn:microsoft.com/office/officeart/2005/8/layout/cycle4#1"/>
    <dgm:cxn modelId="{6F2F18F0-33EF-4B9E-AE96-643D71AC91DC}" type="presParOf" srcId="{19A57547-F629-42B4-96A2-77BEF8E50F4E}" destId="{ACC39BD3-D264-466F-B04B-C718DE5F5AF2}" srcOrd="3" destOrd="0" presId="urn:microsoft.com/office/officeart/2005/8/layout/cycle4#1"/>
    <dgm:cxn modelId="{86CEBA5D-287E-4FA1-A50A-2456859D4FA6}" type="presParOf" srcId="{ACC39BD3-D264-466F-B04B-C718DE5F5AF2}" destId="{62945B1F-CCC9-4265-A391-E9E1F28857F7}" srcOrd="0" destOrd="0" presId="urn:microsoft.com/office/officeart/2005/8/layout/cycle4#1"/>
    <dgm:cxn modelId="{9DB3A9B0-01E3-4BDA-ABBF-216E4AA1CB8A}" type="presParOf" srcId="{ACC39BD3-D264-466F-B04B-C718DE5F5AF2}" destId="{9C3D1635-E5B6-49D5-A01B-A375537C25F2}" srcOrd="1" destOrd="0" presId="urn:microsoft.com/office/officeart/2005/8/layout/cycle4#1"/>
    <dgm:cxn modelId="{6D7AA68C-442D-4E85-BF2A-B3C8B3FF2057}" type="presParOf" srcId="{19A57547-F629-42B4-96A2-77BEF8E50F4E}" destId="{26072263-0D16-485F-A521-9F8CBA36F671}" srcOrd="4" destOrd="0" presId="urn:microsoft.com/office/officeart/2005/8/layout/cycle4#1"/>
    <dgm:cxn modelId="{2D210D3C-D1CF-4F68-9D2E-35BC8EF1D9A7}" type="presParOf" srcId="{4069801E-E949-4E5D-B66F-DC831A63903A}" destId="{77D404D3-4D54-4C51-A24C-745C837CE74B}" srcOrd="1" destOrd="0" presId="urn:microsoft.com/office/officeart/2005/8/layout/cycle4#1"/>
    <dgm:cxn modelId="{DA859D49-FFBE-43E8-8EF6-DECCEFA0CE24}" type="presParOf" srcId="{77D404D3-4D54-4C51-A24C-745C837CE74B}" destId="{62D31251-7981-4831-A55F-18D9992E48BF}" srcOrd="0" destOrd="0" presId="urn:microsoft.com/office/officeart/2005/8/layout/cycle4#1"/>
    <dgm:cxn modelId="{4F267896-A16A-4635-8F82-537666097888}" type="presParOf" srcId="{77D404D3-4D54-4C51-A24C-745C837CE74B}" destId="{C76E8511-5012-414F-A155-5641DCFC17F1}" srcOrd="1" destOrd="0" presId="urn:microsoft.com/office/officeart/2005/8/layout/cycle4#1"/>
    <dgm:cxn modelId="{B4B11D36-E534-4830-A8CE-C769C58561DF}" type="presParOf" srcId="{77D404D3-4D54-4C51-A24C-745C837CE74B}" destId="{F7EBE6FF-1291-42DF-AA03-72F24F8DB6B4}" srcOrd="2" destOrd="0" presId="urn:microsoft.com/office/officeart/2005/8/layout/cycle4#1"/>
    <dgm:cxn modelId="{6E7AF538-B765-49AA-BC56-2F2D0268D4AF}" type="presParOf" srcId="{77D404D3-4D54-4C51-A24C-745C837CE74B}" destId="{31B9DE4D-ED12-4CCE-80CA-854D3DD1B078}" srcOrd="3" destOrd="0" presId="urn:microsoft.com/office/officeart/2005/8/layout/cycle4#1"/>
    <dgm:cxn modelId="{5D25B275-D8B0-4F62-923B-EE014537677B}" type="presParOf" srcId="{77D404D3-4D54-4C51-A24C-745C837CE74B}" destId="{9A4F4F7F-9281-4406-9DB4-50736D96A7F5}" srcOrd="4" destOrd="0" presId="urn:microsoft.com/office/officeart/2005/8/layout/cycle4#1"/>
    <dgm:cxn modelId="{1786F577-8E0F-4CF9-A513-B31A858D4409}" type="presParOf" srcId="{4069801E-E949-4E5D-B66F-DC831A63903A}" destId="{2AA23AA1-EC86-42A9-8BE9-D79441DD898E}" srcOrd="2" destOrd="0" presId="urn:microsoft.com/office/officeart/2005/8/layout/cycle4#1"/>
    <dgm:cxn modelId="{29DD1C6B-FD3C-491E-AA29-1B1D043B30DA}" type="presParOf" srcId="{4069801E-E949-4E5D-B66F-DC831A63903A}" destId="{616C1D1D-4DE0-4139-807F-F38003C6E5E5}"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0" name=""/>
      <dsp:cNvGrpSpPr/>
    </dsp:nvGrpSpPr>
    <dsp:grpSpPr>
      <a:xfrm>
        <a:off x="0" y="0"/>
        <a:ext cx="7713937" cy="3323772"/>
        <a:chOff x="0" y="0"/>
        <a:chExt cx="0" cy="0"/>
      </a:xfrm>
    </dsp:grpSpPr>
    <dsp:sp>
      <dsp:nvSpPr>
        <dsp:cNvPr id="1" name="流程图: 手动操作 0"/>
        <dsp:cNvSpPr/>
      </dsp:nvSpPr>
      <dsp:spPr>
        <a:xfrm rot="16200000">
          <a:off x="-747574" y="749434"/>
          <a:ext cx="3323771" cy="1824903"/>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zh-CN" sz="2000" b="1" kern="1200" dirty="0" smtClean="0">
              <a:solidFill>
                <a:srgbClr val="700000"/>
              </a:solidFill>
              <a:latin typeface="楷体" panose="02010609060101010101" pitchFamily="49" charset="-122"/>
              <a:ea typeface="楷体" panose="02010609060101010101" pitchFamily="49" charset="-122"/>
            </a:rPr>
            <a:t>平均营收为</a:t>
          </a:r>
          <a:r>
            <a:rPr lang="en-US" sz="2000" b="1" kern="1200" dirty="0" smtClean="0">
              <a:solidFill>
                <a:srgbClr val="700000"/>
              </a:solidFill>
              <a:latin typeface="楷体" panose="02010609060101010101" pitchFamily="49" charset="-122"/>
              <a:ea typeface="楷体" panose="02010609060101010101" pitchFamily="49" charset="-122"/>
            </a:rPr>
            <a:t>14316</a:t>
          </a:r>
          <a:r>
            <a:rPr lang="zh-CN" sz="2000" b="1" kern="1200" dirty="0" smtClean="0">
              <a:solidFill>
                <a:srgbClr val="700000"/>
              </a:solidFill>
              <a:latin typeface="楷体" panose="02010609060101010101" pitchFamily="49" charset="-122"/>
              <a:ea typeface="楷体" panose="02010609060101010101" pitchFamily="49" charset="-122"/>
            </a:rPr>
            <a:t>万元</a:t>
          </a:r>
          <a:endParaRPr lang="zh-CN" sz="2000" b="1" kern="1200" dirty="0">
            <a:solidFill>
              <a:srgbClr val="700000"/>
            </a:solidFill>
            <a:latin typeface="楷体" panose="02010609060101010101" pitchFamily="49" charset="-122"/>
            <a:ea typeface="楷体" panose="02010609060101010101" pitchFamily="49" charset="-122"/>
          </a:endParaRPr>
        </a:p>
      </dsp:txBody>
      <dsp:txXfrm rot="16200000">
        <a:off x="-747574" y="749434"/>
        <a:ext cx="3323771" cy="1824903"/>
      </dsp:txXfrm>
    </dsp:sp>
    <dsp:sp>
      <dsp:nvSpPr>
        <dsp:cNvPr id="2" name="流程图: 手动操作 1"/>
        <dsp:cNvSpPr/>
      </dsp:nvSpPr>
      <dsp:spPr>
        <a:xfrm rot="16200000">
          <a:off x="1214196" y="749434"/>
          <a:ext cx="3323771" cy="1824903"/>
        </a:xfrm>
        <a:prstGeom prst="flowChartManualOperati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zh-CN" sz="2000" b="1" kern="1200" dirty="0" smtClean="0">
              <a:solidFill>
                <a:srgbClr val="700000"/>
              </a:solidFill>
              <a:latin typeface="楷体" panose="02010609060101010101" pitchFamily="49" charset="-122"/>
              <a:ea typeface="楷体" panose="02010609060101010101" pitchFamily="49" charset="-122"/>
            </a:rPr>
            <a:t>平均净利润为</a:t>
          </a:r>
          <a:r>
            <a:rPr lang="en-US" sz="2000" b="1" kern="1200" dirty="0" smtClean="0">
              <a:solidFill>
                <a:srgbClr val="700000"/>
              </a:solidFill>
              <a:latin typeface="楷体" panose="02010609060101010101" pitchFamily="49" charset="-122"/>
              <a:ea typeface="楷体" panose="02010609060101010101" pitchFamily="49" charset="-122"/>
            </a:rPr>
            <a:t>1047</a:t>
          </a:r>
          <a:r>
            <a:rPr lang="zh-CN" sz="2000" b="1" kern="1200" dirty="0" smtClean="0">
              <a:solidFill>
                <a:srgbClr val="700000"/>
              </a:solidFill>
              <a:latin typeface="楷体" panose="02010609060101010101" pitchFamily="49" charset="-122"/>
              <a:ea typeface="楷体" panose="02010609060101010101" pitchFamily="49" charset="-122"/>
            </a:rPr>
            <a:t>万元</a:t>
          </a:r>
          <a:endParaRPr lang="zh-CN" sz="2000" b="1" kern="1200" dirty="0">
            <a:solidFill>
              <a:srgbClr val="700000"/>
            </a:solidFill>
            <a:latin typeface="楷体" panose="02010609060101010101" pitchFamily="49" charset="-122"/>
            <a:ea typeface="楷体" panose="02010609060101010101" pitchFamily="49" charset="-122"/>
          </a:endParaRPr>
        </a:p>
      </dsp:txBody>
      <dsp:txXfrm rot="16200000">
        <a:off x="1214196" y="749434"/>
        <a:ext cx="3323771" cy="1824903"/>
      </dsp:txXfrm>
    </dsp:sp>
    <dsp:sp>
      <dsp:nvSpPr>
        <dsp:cNvPr id="3" name="流程图: 手动操作 2"/>
        <dsp:cNvSpPr/>
      </dsp:nvSpPr>
      <dsp:spPr>
        <a:xfrm rot="16200000">
          <a:off x="3175968" y="749434"/>
          <a:ext cx="3323771" cy="1824903"/>
        </a:xfrm>
        <a:prstGeom prst="flowChartManualOperati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zh-CN" sz="2000" b="1" kern="1200" dirty="0" smtClean="0">
              <a:solidFill>
                <a:srgbClr val="C00000"/>
              </a:solidFill>
              <a:latin typeface="楷体" panose="02010609060101010101" pitchFamily="49" charset="-122"/>
              <a:ea typeface="楷体" panose="02010609060101010101" pitchFamily="49" charset="-122"/>
            </a:rPr>
            <a:t>平均净资产为</a:t>
          </a:r>
          <a:r>
            <a:rPr lang="en-US" sz="2000" b="1" kern="1200" dirty="0" smtClean="0">
              <a:solidFill>
                <a:srgbClr val="C00000"/>
              </a:solidFill>
              <a:latin typeface="楷体" panose="02010609060101010101" pitchFamily="49" charset="-122"/>
              <a:ea typeface="楷体" panose="02010609060101010101" pitchFamily="49" charset="-122"/>
            </a:rPr>
            <a:t>9421</a:t>
          </a:r>
          <a:r>
            <a:rPr lang="zh-CN" sz="2000" b="1" kern="1200" dirty="0" smtClean="0">
              <a:solidFill>
                <a:srgbClr val="C00000"/>
              </a:solidFill>
              <a:latin typeface="楷体" panose="02010609060101010101" pitchFamily="49" charset="-122"/>
              <a:ea typeface="楷体" panose="02010609060101010101" pitchFamily="49" charset="-122"/>
            </a:rPr>
            <a:t>万元</a:t>
          </a:r>
          <a:endParaRPr lang="zh-CN" sz="2000" b="1" kern="1200" dirty="0">
            <a:solidFill>
              <a:srgbClr val="C00000"/>
            </a:solidFill>
            <a:latin typeface="楷体" panose="02010609060101010101" pitchFamily="49" charset="-122"/>
            <a:ea typeface="楷体" panose="02010609060101010101" pitchFamily="49" charset="-122"/>
          </a:endParaRPr>
        </a:p>
      </dsp:txBody>
      <dsp:txXfrm rot="16200000">
        <a:off x="3175968" y="749434"/>
        <a:ext cx="3323771" cy="1824903"/>
      </dsp:txXfrm>
    </dsp:sp>
    <dsp:sp>
      <dsp:nvSpPr>
        <dsp:cNvPr id="4" name="流程图: 手动操作 3"/>
        <dsp:cNvSpPr/>
      </dsp:nvSpPr>
      <dsp:spPr>
        <a:xfrm rot="16200000">
          <a:off x="5137739" y="749434"/>
          <a:ext cx="3323771" cy="1824903"/>
        </a:xfrm>
        <a:prstGeom prst="flowChartManualOperation">
          <a:avLst/>
        </a:prstGeom>
        <a:gradFill rotWithShape="0">
          <a:gsLst>
            <a:gs pos="0">
              <a:srgbClr val="FF3300"/>
            </a:gs>
            <a:gs pos="10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zh-CN" altLang="en-US" sz="2000" b="1" kern="1200" dirty="0" smtClean="0">
              <a:solidFill>
                <a:srgbClr val="FFC000"/>
              </a:solidFill>
              <a:latin typeface="楷体" panose="02010609060101010101" pitchFamily="49" charset="-122"/>
              <a:ea typeface="楷体" panose="02010609060101010101" pitchFamily="49" charset="-122"/>
            </a:rPr>
            <a:t>平均总资产为</a:t>
          </a:r>
          <a:r>
            <a:rPr lang="en-US" altLang="zh-CN" sz="2000" b="1" kern="1200" dirty="0" smtClean="0">
              <a:solidFill>
                <a:srgbClr val="FFC000"/>
              </a:solidFill>
              <a:latin typeface="楷体" panose="02010609060101010101" pitchFamily="49" charset="-122"/>
              <a:ea typeface="楷体" panose="02010609060101010101" pitchFamily="49" charset="-122"/>
            </a:rPr>
            <a:t>24070</a:t>
          </a:r>
          <a:r>
            <a:rPr lang="zh-CN" altLang="en-US" sz="2000" b="1" kern="1200" dirty="0" smtClean="0">
              <a:solidFill>
                <a:srgbClr val="FFC000"/>
              </a:solidFill>
              <a:latin typeface="楷体" panose="02010609060101010101" pitchFamily="49" charset="-122"/>
              <a:ea typeface="楷体" panose="02010609060101010101" pitchFamily="49" charset="-122"/>
            </a:rPr>
            <a:t>万元</a:t>
          </a:r>
          <a:endParaRPr lang="zh-CN" sz="2000" b="1" kern="1200" dirty="0">
            <a:solidFill>
              <a:srgbClr val="FFC000"/>
            </a:solidFill>
            <a:latin typeface="楷体" panose="02010609060101010101" pitchFamily="49" charset="-122"/>
            <a:ea typeface="楷体" panose="02010609060101010101" pitchFamily="49" charset="-122"/>
          </a:endParaRPr>
        </a:p>
      </dsp:txBody>
      <dsp:txXfrm rot="16200000">
        <a:off x="5137739" y="749434"/>
        <a:ext cx="3323771" cy="1824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0" name=""/>
      <dsp:cNvGrpSpPr/>
    </dsp:nvGrpSpPr>
    <dsp:grpSpPr>
      <a:xfrm>
        <a:off x="0" y="0"/>
        <a:ext cx="6336704" cy="3992124"/>
        <a:chOff x="0" y="0"/>
        <a:chExt cx="0" cy="0"/>
      </a:xfrm>
    </dsp:grpSpPr>
    <dsp:sp>
      <dsp:nvSpPr>
        <dsp:cNvPr id="1" name="圆角矩形 0"/>
        <dsp:cNvSpPr/>
      </dsp:nvSpPr>
      <dsp:spPr>
        <a:xfrm>
          <a:off x="3599010" y="2598048"/>
          <a:ext cx="2679386" cy="1277479"/>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zh-CN" altLang="en-US" sz="1200" b="0" kern="1200" dirty="0" smtClean="0">
              <a:solidFill>
                <a:schemeClr val="accent4">
                  <a:lumMod val="50000"/>
                </a:schemeClr>
              </a:solidFill>
              <a:latin typeface="楷体" panose="02010609060101010101" pitchFamily="49" charset="-122"/>
              <a:ea typeface="楷体" panose="02010609060101010101" pitchFamily="49" charset="-122"/>
            </a:rPr>
            <a:t>提升估值（正面信号）；</a:t>
          </a:r>
          <a:endParaRPr lang="zh-CN" altLang="en-US" sz="1200" b="0" kern="1200" dirty="0">
            <a:solidFill>
              <a:schemeClr val="accent4">
                <a:lumMod val="50000"/>
              </a:schemeClr>
            </a:solidFill>
            <a:latin typeface="楷体" panose="02010609060101010101" pitchFamily="49" charset="-122"/>
            <a:ea typeface="楷体" panose="02010609060101010101" pitchFamily="49" charset="-122"/>
          </a:endParaRPr>
        </a:p>
        <a:p>
          <a:pPr marL="114300" lvl="1" indent="-114300" algn="l" defTabSz="533400">
            <a:lnSpc>
              <a:spcPct val="90000"/>
            </a:lnSpc>
            <a:spcBef>
              <a:spcPct val="0"/>
            </a:spcBef>
            <a:spcAft>
              <a:spcPct val="15000"/>
            </a:spcAft>
            <a:buChar char="•"/>
          </a:pPr>
          <a:r>
            <a:rPr lang="zh-CN" altLang="en-US" sz="1200" b="0" kern="1200" dirty="0" smtClean="0">
              <a:solidFill>
                <a:schemeClr val="accent4">
                  <a:lumMod val="50000"/>
                </a:schemeClr>
              </a:solidFill>
              <a:latin typeface="楷体" panose="02010609060101010101" pitchFamily="49" charset="-122"/>
              <a:ea typeface="楷体" panose="02010609060101010101" pitchFamily="49" charset="-122"/>
            </a:rPr>
            <a:t>提高股权分散度</a:t>
          </a:r>
          <a:endParaRPr lang="zh-CN" altLang="en-US" sz="1200" b="0" kern="1200" dirty="0">
            <a:solidFill>
              <a:schemeClr val="accent4">
                <a:lumMod val="50000"/>
              </a:schemeClr>
            </a:solidFill>
            <a:latin typeface="楷体" panose="02010609060101010101" pitchFamily="49" charset="-122"/>
            <a:ea typeface="楷体" panose="02010609060101010101" pitchFamily="49" charset="-122"/>
          </a:endParaRPr>
        </a:p>
        <a:p>
          <a:pPr marL="114300" lvl="1" indent="-114300" algn="l" defTabSz="533400">
            <a:lnSpc>
              <a:spcPct val="90000"/>
            </a:lnSpc>
            <a:spcBef>
              <a:spcPct val="0"/>
            </a:spcBef>
            <a:spcAft>
              <a:spcPct val="15000"/>
            </a:spcAft>
            <a:buChar char="•"/>
          </a:pPr>
          <a:r>
            <a:rPr lang="zh-CN" altLang="en-US" sz="1200" b="0" kern="1200" dirty="0" smtClean="0">
              <a:solidFill>
                <a:schemeClr val="accent4">
                  <a:lumMod val="50000"/>
                </a:schemeClr>
              </a:solidFill>
              <a:latin typeface="楷体" panose="02010609060101010101" pitchFamily="49" charset="-122"/>
              <a:ea typeface="楷体" panose="02010609060101010101" pitchFamily="49" charset="-122"/>
            </a:rPr>
            <a:t>引入更多资本，规范治理</a:t>
          </a:r>
          <a:endParaRPr lang="zh-CN" altLang="en-US" sz="1200" b="0" kern="1200" dirty="0">
            <a:solidFill>
              <a:schemeClr val="accent4">
                <a:lumMod val="50000"/>
              </a:schemeClr>
            </a:solidFill>
            <a:latin typeface="楷体" panose="02010609060101010101" pitchFamily="49" charset="-122"/>
            <a:ea typeface="楷体" panose="02010609060101010101" pitchFamily="49" charset="-122"/>
          </a:endParaRPr>
        </a:p>
      </dsp:txBody>
      <dsp:txXfrm>
        <a:off x="4402826" y="2917418"/>
        <a:ext cx="1875570" cy="958109"/>
      </dsp:txXfrm>
    </dsp:sp>
    <dsp:sp>
      <dsp:nvSpPr>
        <dsp:cNvPr id="2" name="圆角矩形 1"/>
        <dsp:cNvSpPr/>
      </dsp:nvSpPr>
      <dsp:spPr>
        <a:xfrm>
          <a:off x="50458" y="2661424"/>
          <a:ext cx="2729438" cy="113044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无须寻找交易对手；</a:t>
          </a:r>
          <a:endParaRPr lang="zh-CN" altLang="en-US"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做市商的筛选与推介</a:t>
          </a:r>
          <a:endParaRPr lang="zh-CN" altLang="en-US" sz="1400" kern="1200" dirty="0">
            <a:latin typeface="楷体" panose="02010609060101010101" pitchFamily="49" charset="-122"/>
            <a:ea typeface="楷体" panose="02010609060101010101" pitchFamily="49" charset="-122"/>
          </a:endParaRPr>
        </a:p>
      </dsp:txBody>
      <dsp:txXfrm>
        <a:off x="50458" y="2944034"/>
        <a:ext cx="1910607" cy="847831"/>
      </dsp:txXfrm>
    </dsp:sp>
    <dsp:sp>
      <dsp:nvSpPr>
        <dsp:cNvPr id="3" name="圆角矩形 2"/>
        <dsp:cNvSpPr/>
      </dsp:nvSpPr>
      <dsp:spPr>
        <a:xfrm>
          <a:off x="3352192" y="6"/>
          <a:ext cx="2984511" cy="125720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二级市场赚钱价差，实现收益；</a:t>
          </a:r>
          <a:endParaRPr lang="zh-CN" altLang="en-US"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分享企业成长性，转板、并购</a:t>
          </a:r>
          <a:endParaRPr lang="zh-CN" altLang="en-US"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400" kern="1200" dirty="0">
            <a:latin typeface="楷体" panose="02010609060101010101" pitchFamily="49" charset="-122"/>
            <a:ea typeface="楷体" panose="02010609060101010101" pitchFamily="49" charset="-122"/>
          </a:endParaRPr>
        </a:p>
      </dsp:txBody>
      <dsp:txXfrm>
        <a:off x="4247546" y="6"/>
        <a:ext cx="2089157" cy="942904"/>
      </dsp:txXfrm>
    </dsp:sp>
    <dsp:sp>
      <dsp:nvSpPr>
        <dsp:cNvPr id="4" name="圆角矩形 3"/>
        <dsp:cNvSpPr/>
      </dsp:nvSpPr>
      <dsp:spPr>
        <a:xfrm>
          <a:off x="133740" y="0"/>
          <a:ext cx="2724035" cy="127747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提高股票流动性</a:t>
          </a:r>
          <a:endParaRPr lang="zh-CN" altLang="en-US"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价格发现</a:t>
          </a:r>
          <a:endParaRPr lang="zh-CN" altLang="en-US"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400" kern="1200" dirty="0" smtClean="0">
              <a:latin typeface="楷体" panose="02010609060101010101" pitchFamily="49" charset="-122"/>
              <a:ea typeface="楷体" panose="02010609060101010101" pitchFamily="49" charset="-122"/>
            </a:rPr>
            <a:t>一定程度上缓冲价格冲击</a:t>
          </a:r>
          <a:endParaRPr lang="zh-CN" altLang="en-US" sz="1400" kern="1200" dirty="0">
            <a:latin typeface="楷体" panose="02010609060101010101" pitchFamily="49" charset="-122"/>
            <a:ea typeface="楷体" panose="02010609060101010101" pitchFamily="49" charset="-122"/>
          </a:endParaRPr>
        </a:p>
      </dsp:txBody>
      <dsp:txXfrm>
        <a:off x="133740" y="0"/>
        <a:ext cx="1906824" cy="958109"/>
      </dsp:txXfrm>
    </dsp:sp>
    <dsp:sp>
      <dsp:nvSpPr>
        <dsp:cNvPr id="5" name="饼形 4"/>
        <dsp:cNvSpPr/>
      </dsp:nvSpPr>
      <dsp:spPr>
        <a:xfrm>
          <a:off x="1399841" y="227551"/>
          <a:ext cx="1728589" cy="1728589"/>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楷体" panose="02010609060101010101" pitchFamily="49" charset="-122"/>
              <a:ea typeface="楷体" panose="02010609060101010101" pitchFamily="49" charset="-122"/>
            </a:rPr>
            <a:t>市  场</a:t>
          </a:r>
          <a:endParaRPr lang="zh-CN" altLang="en-US" sz="2400" b="1" kern="1200" dirty="0">
            <a:latin typeface="楷体" panose="02010609060101010101" pitchFamily="49" charset="-122"/>
            <a:ea typeface="楷体" panose="02010609060101010101" pitchFamily="49" charset="-122"/>
          </a:endParaRPr>
        </a:p>
      </dsp:txBody>
      <dsp:txXfrm>
        <a:off x="1399841" y="227551"/>
        <a:ext cx="1728589" cy="1728589"/>
      </dsp:txXfrm>
    </dsp:sp>
    <dsp:sp>
      <dsp:nvSpPr>
        <dsp:cNvPr id="6" name="饼形 5"/>
        <dsp:cNvSpPr/>
      </dsp:nvSpPr>
      <dsp:spPr>
        <a:xfrm rot="5400000">
          <a:off x="3208273" y="227551"/>
          <a:ext cx="1728589" cy="1728589"/>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楷体" panose="02010609060101010101" pitchFamily="49" charset="-122"/>
              <a:ea typeface="楷体" panose="02010609060101010101" pitchFamily="49" charset="-122"/>
            </a:rPr>
            <a:t>做市商</a:t>
          </a:r>
          <a:endParaRPr lang="zh-CN" altLang="en-US" sz="2400" b="1" kern="1200" dirty="0">
            <a:latin typeface="楷体" panose="02010609060101010101" pitchFamily="49" charset="-122"/>
            <a:ea typeface="楷体" panose="02010609060101010101" pitchFamily="49" charset="-122"/>
          </a:endParaRPr>
        </a:p>
      </dsp:txBody>
      <dsp:txXfrm rot="5400000">
        <a:off x="3208273" y="227551"/>
        <a:ext cx="1728589" cy="1728589"/>
      </dsp:txXfrm>
    </dsp:sp>
    <dsp:sp>
      <dsp:nvSpPr>
        <dsp:cNvPr id="7" name="饼形 6"/>
        <dsp:cNvSpPr/>
      </dsp:nvSpPr>
      <dsp:spPr>
        <a:xfrm rot="10800000">
          <a:off x="3208273" y="2035983"/>
          <a:ext cx="1728589" cy="1728589"/>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楷体" panose="02010609060101010101" pitchFamily="49" charset="-122"/>
              <a:ea typeface="楷体" panose="02010609060101010101" pitchFamily="49" charset="-122"/>
            </a:rPr>
            <a:t>挂牌公司</a:t>
          </a:r>
          <a:endParaRPr lang="zh-CN" altLang="en-US" sz="2400" b="1" kern="1200" dirty="0">
            <a:latin typeface="楷体" panose="02010609060101010101" pitchFamily="49" charset="-122"/>
            <a:ea typeface="楷体" panose="02010609060101010101" pitchFamily="49" charset="-122"/>
          </a:endParaRPr>
        </a:p>
      </dsp:txBody>
      <dsp:txXfrm rot="10800000">
        <a:off x="3208273" y="2035983"/>
        <a:ext cx="1728589" cy="1728589"/>
      </dsp:txXfrm>
    </dsp:sp>
    <dsp:sp>
      <dsp:nvSpPr>
        <dsp:cNvPr id="8" name="饼形 7"/>
        <dsp:cNvSpPr/>
      </dsp:nvSpPr>
      <dsp:spPr>
        <a:xfrm rot="16200000">
          <a:off x="1399841" y="2035983"/>
          <a:ext cx="1728589" cy="1728589"/>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楷体" panose="02010609060101010101" pitchFamily="49" charset="-122"/>
              <a:ea typeface="楷体" panose="02010609060101010101" pitchFamily="49" charset="-122"/>
            </a:rPr>
            <a:t>投资者</a:t>
          </a:r>
          <a:endParaRPr lang="zh-CN" altLang="en-US" sz="2400" b="1" kern="1200" dirty="0">
            <a:latin typeface="楷体" panose="02010609060101010101" pitchFamily="49" charset="-122"/>
            <a:ea typeface="楷体" panose="02010609060101010101" pitchFamily="49" charset="-122"/>
          </a:endParaRPr>
        </a:p>
      </dsp:txBody>
      <dsp:txXfrm rot="16200000">
        <a:off x="1399841" y="2035983"/>
        <a:ext cx="1728589" cy="1728589"/>
      </dsp:txXfrm>
    </dsp:sp>
    <dsp:sp>
      <dsp:nvSpPr>
        <dsp:cNvPr id="9" name="环形箭头 8"/>
        <dsp:cNvSpPr/>
      </dsp:nvSpPr>
      <dsp:spPr>
        <a:xfrm>
          <a:off x="2869940" y="1636770"/>
          <a:ext cx="596822" cy="518976"/>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dsp:nvSpPr>
        <dsp:cNvPr id="10" name="环形箭头 9"/>
        <dsp:cNvSpPr/>
      </dsp:nvSpPr>
      <dsp:spPr>
        <a:xfrm rot="10800000">
          <a:off x="2869940" y="1836377"/>
          <a:ext cx="596822" cy="518976"/>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0.28531</cdr:x>
      <cdr:y>0.02842</cdr:y>
    </cdr:from>
    <cdr:to>
      <cdr:x>0.75321</cdr:x>
      <cdr:y>0.18088</cdr:y>
    </cdr:to>
    <cdr:sp>
      <cdr:nvSpPr>
        <cdr:cNvPr id="2" name="矩形 1"/>
        <cdr:cNvSpPr/>
      </cdr:nvSpPr>
      <cdr:spPr xmlns:a="http://schemas.openxmlformats.org/drawingml/2006/main">
        <a:xfrm xmlns:a="http://schemas.openxmlformats.org/drawingml/2006/main">
          <a:off x="1905000" y="104775"/>
          <a:ext cx="3124200" cy="561976"/>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a:r>
            <a:rPr lang="zh-CN" altLang="en-US" sz="2400" b="1">
              <a:latin typeface="黑体" pitchFamily="49" charset="-122"/>
              <a:ea typeface="黑体" pitchFamily="49" charset="-122"/>
            </a:rPr>
            <a:t>新三板日均成交金额</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9353A8F-E961-49E0-B58E-82383AC4747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126675C-F04D-4DD8-9368-0337B6EE65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126675C-F04D-4DD8-9368-0337B6EE65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126675C-F04D-4DD8-9368-0337B6EE65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126675C-F04D-4DD8-9368-0337B6EE65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126675C-F04D-4DD8-9368-0337B6EE65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ln>
        </p:spPr>
      </p:sp>
      <p:sp>
        <p:nvSpPr>
          <p:cNvPr id="93186" name="Notes Placeholder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3187"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1FDA0D7-C921-491D-BE4A-373B57DED378}"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126675C-F04D-4DD8-9368-0337B6EE65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1600200"/>
            <a:ext cx="2060575"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29325"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p:nvPr userDrawn="1"/>
        </p:nvPicPr>
        <p:blipFill>
          <a:blip r:embed="rId2" cstate="print">
            <a:duotone>
              <a:schemeClr val="accent4">
                <a:shade val="45000"/>
                <a:satMod val="135000"/>
              </a:schemeClr>
              <a:prstClr val="white"/>
            </a:duotone>
          </a:blip>
          <a:srcRect/>
          <a:stretch>
            <a:fillRect/>
          </a:stretch>
        </p:blipFill>
        <p:spPr bwMode="auto">
          <a:xfrm>
            <a:off x="472738" y="357167"/>
            <a:ext cx="8215369" cy="6143667"/>
          </a:xfrm>
          <a:prstGeom prst="rect">
            <a:avLst/>
          </a:prstGeom>
          <a:noFill/>
          <a:ln w="9525">
            <a:noFill/>
            <a:miter lim="800000"/>
            <a:headEnd/>
            <a:tailEnd/>
          </a:ln>
        </p:spPr>
      </p:pic>
      <p:sp>
        <p:nvSpPr>
          <p:cNvPr id="3" name="矩形 2"/>
          <p:cNvSpPr/>
          <p:nvPr userDrawn="1"/>
        </p:nvSpPr>
        <p:spPr bwMode="auto">
          <a:xfrm>
            <a:off x="827088" y="5715000"/>
            <a:ext cx="7500937" cy="2143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TextBox 3"/>
          <p:cNvSpPr txBox="1"/>
          <p:nvPr userDrawn="1"/>
        </p:nvSpPr>
        <p:spPr>
          <a:xfrm>
            <a:off x="928688" y="5000625"/>
            <a:ext cx="7000875" cy="492125"/>
          </a:xfrm>
          <a:prstGeom prst="rect">
            <a:avLst/>
          </a:prstGeom>
          <a:noFill/>
        </p:spPr>
        <p:txBody>
          <a:bodyPr>
            <a:spAutoFit/>
          </a:bodyPr>
          <a:lstStyle/>
          <a:p>
            <a:pPr>
              <a:defRPr/>
            </a:pPr>
            <a:r>
              <a:rPr lang="zh-CN" altLang="en-US" sz="2600" dirty="0" smtClean="0">
                <a:solidFill>
                  <a:srgbClr val="8064A2">
                    <a:lumMod val="50000"/>
                  </a:srgbClr>
                </a:solidFill>
                <a:effectLst>
                  <a:outerShdw blurRad="38100" dist="38100" dir="2700000" algn="tl">
                    <a:srgbClr val="000000">
                      <a:alpha val="43137"/>
                    </a:srgbClr>
                  </a:outerShdw>
                </a:effectLst>
                <a:latin typeface="微软雅黑" pitchFamily="34" charset="-122"/>
                <a:ea typeface="微软雅黑" pitchFamily="34" charset="-122"/>
              </a:rPr>
              <a:t>口水娃上市策略之初步建议书</a:t>
            </a:r>
            <a:endParaRPr lang="en-US" altLang="zh-CN" sz="2600" dirty="0">
              <a:solidFill>
                <a:srgbClr val="8064A2">
                  <a:lumMod val="50000"/>
                </a:srgb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5" name="组合 8"/>
          <p:cNvGrpSpPr/>
          <p:nvPr userDrawn="1"/>
        </p:nvGrpSpPr>
        <p:grpSpPr bwMode="auto">
          <a:xfrm>
            <a:off x="6715125" y="571500"/>
            <a:ext cx="1857375" cy="292100"/>
            <a:chOff x="6715140" y="785794"/>
            <a:chExt cx="1857360" cy="292409"/>
          </a:xfrm>
        </p:grpSpPr>
        <p:sp>
          <p:nvSpPr>
            <p:cNvPr id="6" name="AutoShape 11"/>
            <p:cNvSpPr>
              <a:spLocks noChangeArrowheads="1"/>
            </p:cNvSpPr>
            <p:nvPr userDrawn="1"/>
          </p:nvSpPr>
          <p:spPr bwMode="gray">
            <a:xfrm>
              <a:off x="6715140" y="785794"/>
              <a:ext cx="1857360" cy="286052"/>
            </a:xfrm>
            <a:prstGeom prst="roundRect">
              <a:avLst>
                <a:gd name="adj" fmla="val 18153"/>
              </a:avLst>
            </a:prstGeom>
            <a:solidFill>
              <a:schemeClr val="bg1">
                <a:alpha val="90000"/>
              </a:schemeClr>
            </a:solidFill>
            <a:ln w="22225" algn="ctr">
              <a:noFill/>
              <a:round/>
            </a:ln>
            <a:effectLst/>
          </p:spPr>
          <p:txBody>
            <a:bodyPr wrap="none" anchor="ctr"/>
            <a:lstStyle/>
            <a:p>
              <a:pPr fontAlgn="base">
                <a:spcBef>
                  <a:spcPct val="0"/>
                </a:spcBef>
                <a:spcAft>
                  <a:spcPct val="0"/>
                </a:spcAft>
                <a:defRPr/>
              </a:pPr>
              <a:endParaRPr lang="zh-CN" altLang="en-US">
                <a:solidFill>
                  <a:prstClr val="black"/>
                </a:solidFill>
                <a:latin typeface="Arial" charset="0"/>
              </a:endParaRPr>
            </a:p>
          </p:txBody>
        </p:sp>
        <p:pic>
          <p:nvPicPr>
            <p:cNvPr id="7" name="图片 2" descr="1111"/>
            <p:cNvPicPr>
              <a:picLocks noChangeAspect="1" noChangeArrowheads="1"/>
            </p:cNvPicPr>
            <p:nvPr userDrawn="1"/>
          </p:nvPicPr>
          <p:blipFill>
            <a:blip r:embed="rId3" cstate="print">
              <a:clrChange>
                <a:clrFrom>
                  <a:srgbClr val="FEFEFE"/>
                </a:clrFrom>
                <a:clrTo>
                  <a:srgbClr val="FEFEFE">
                    <a:alpha val="0"/>
                  </a:srgbClr>
                </a:clrTo>
              </a:clrChange>
            </a:blip>
            <a:srcRect/>
            <a:stretch>
              <a:fillRect/>
            </a:stretch>
          </p:blipFill>
          <p:spPr bwMode="auto">
            <a:xfrm>
              <a:off x="6786578" y="813090"/>
              <a:ext cx="1714500" cy="265113"/>
            </a:xfrm>
            <a:prstGeom prst="rect">
              <a:avLst/>
            </a:prstGeom>
            <a:noFill/>
            <a:ln w="9525">
              <a:noFill/>
              <a:miter lim="800000"/>
              <a:headEnd/>
              <a:tailEnd/>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duotone>
              <a:schemeClr val="accent4">
                <a:shade val="45000"/>
                <a:satMod val="135000"/>
              </a:schemeClr>
              <a:prstClr val="white"/>
            </a:duotone>
            <a:lum/>
          </a:blip>
          <a:srcRect/>
          <a:stretch>
            <a:fillRect/>
          </a:stretch>
        </p:blipFill>
        <p:spPr bwMode="auto">
          <a:xfrm>
            <a:off x="428596" y="357166"/>
            <a:ext cx="8248650" cy="857256"/>
          </a:xfrm>
          <a:prstGeom prst="rect">
            <a:avLst/>
          </a:prstGeom>
          <a:noFill/>
          <a:ln w="9525">
            <a:noFill/>
            <a:miter lim="800000"/>
            <a:headEnd/>
            <a:tailEnd/>
          </a:ln>
        </p:spPr>
      </p:pic>
      <p:pic>
        <p:nvPicPr>
          <p:cNvPr id="6" name="图片 9" descr="everbright logo.png"/>
          <p:cNvPicPr>
            <a:picLocks noChangeAspect="1"/>
          </p:cNvPicPr>
          <p:nvPr userDrawn="1"/>
        </p:nvPicPr>
        <p:blipFill>
          <a:blip r:embed="rId3" cstate="print"/>
          <a:srcRect/>
          <a:stretch>
            <a:fillRect/>
          </a:stretch>
        </p:blipFill>
        <p:spPr bwMode="auto">
          <a:xfrm>
            <a:off x="8172450" y="476250"/>
            <a:ext cx="425450" cy="504825"/>
          </a:xfrm>
          <a:prstGeom prst="rect">
            <a:avLst/>
          </a:prstGeom>
          <a:noFill/>
          <a:ln w="9525">
            <a:noFill/>
            <a:miter lim="800000"/>
            <a:headEnd/>
            <a:tailEnd/>
          </a:ln>
        </p:spPr>
      </p:pic>
      <p:sp>
        <p:nvSpPr>
          <p:cNvPr id="11" name="标题 6"/>
          <p:cNvSpPr>
            <a:spLocks noGrp="1"/>
          </p:cNvSpPr>
          <p:nvPr>
            <p:ph type="title"/>
          </p:nvPr>
        </p:nvSpPr>
        <p:spPr>
          <a:xfrm>
            <a:off x="528638" y="571480"/>
            <a:ext cx="7901014" cy="500066"/>
          </a:xfrm>
        </p:spPr>
        <p:txBody>
          <a:bodyPr/>
          <a:lstStyle>
            <a:lvl1pPr algn="l">
              <a:defRPr sz="2400" b="1">
                <a:solidFill>
                  <a:schemeClr val="accent4">
                    <a:lumMod val="50000"/>
                  </a:schemeClr>
                </a:solidFill>
                <a:latin typeface="华文中宋" pitchFamily="2" charset="-122"/>
                <a:ea typeface="华文中宋" pitchFamily="2" charset="-122"/>
              </a:defRPr>
            </a:lvl1pPr>
          </a:lstStyle>
          <a:p>
            <a:r>
              <a:rPr lang="zh-CN" altLang="en-US" dirty="0" smtClean="0"/>
              <a:t>单击此处编辑母版标题样式</a:t>
            </a:r>
            <a:endParaRPr lang="zh-CN" altLang="en-US" dirty="0"/>
          </a:p>
        </p:txBody>
      </p:sp>
      <p:sp>
        <p:nvSpPr>
          <p:cNvPr id="7" name="灯片编号占位符 5"/>
          <p:cNvSpPr>
            <a:spLocks noGrp="1"/>
          </p:cNvSpPr>
          <p:nvPr>
            <p:ph type="sldNum" sz="quarter" idx="10"/>
          </p:nvPr>
        </p:nvSpPr>
        <p:spPr>
          <a:xfrm>
            <a:off x="6572250" y="6253163"/>
            <a:ext cx="2133600" cy="365125"/>
          </a:xfrm>
        </p:spPr>
        <p:txBody>
          <a:bodyPr/>
          <a:lstStyle>
            <a:lvl1pPr>
              <a:defRPr sz="1400">
                <a:latin typeface="Arial" pitchFamily="34" charset="0"/>
                <a:cs typeface="Arial" pitchFamily="34" charset="0"/>
              </a:defRPr>
            </a:lvl1pPr>
          </a:lstStyle>
          <a:p>
            <a:pPr>
              <a:defRPr/>
            </a:pPr>
            <a:fld id="{72001FE4-9F42-41D2-BA1A-CE2438031B5B}" type="slidenum">
              <a:rPr lang="zh-CN" altLang="en-US">
                <a:solidFill>
                  <a:prstClr val="black">
                    <a:tint val="75000"/>
                  </a:prstClr>
                </a:solidFill>
              </a:rPr>
            </a:fld>
            <a:endParaRPr lang="zh-CN" altLang="en-US" dirty="0">
              <a:solidFill>
                <a:prstClr val="black">
                  <a:tint val="75000"/>
                </a:prstClr>
              </a:solidFill>
            </a:endParaRPr>
          </a:p>
        </p:txBody>
      </p:sp>
      <p:sp>
        <p:nvSpPr>
          <p:cNvPr id="9" name="矩形 8"/>
          <p:cNvSpPr/>
          <p:nvPr userDrawn="1"/>
        </p:nvSpPr>
        <p:spPr>
          <a:xfrm rot="10800000">
            <a:off x="428625" y="6286500"/>
            <a:ext cx="8286750" cy="285750"/>
          </a:xfrm>
          <a:prstGeom prst="rect">
            <a:avLst/>
          </a:prstGeom>
          <a:gradFill>
            <a:gsLst>
              <a:gs pos="0">
                <a:schemeClr val="bg1">
                  <a:lumMod val="75000"/>
                </a:schemeClr>
              </a:gs>
              <a:gs pos="5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pic>
        <p:nvPicPr>
          <p:cNvPr id="10" name="图片 2" descr="1111"/>
          <p:cNvPicPr>
            <a:picLocks noChangeAspect="1" noChangeArrowheads="1"/>
          </p:cNvPicPr>
          <p:nvPr userDrawn="1"/>
        </p:nvPicPr>
        <p:blipFill>
          <a:blip r:embed="rId4" cstate="print">
            <a:clrChange>
              <a:clrFrom>
                <a:srgbClr val="FEFEFE"/>
              </a:clrFrom>
              <a:clrTo>
                <a:srgbClr val="FEFEFE">
                  <a:alpha val="0"/>
                </a:srgbClr>
              </a:clrTo>
            </a:clrChange>
          </a:blip>
          <a:srcRect/>
          <a:stretch>
            <a:fillRect/>
          </a:stretch>
        </p:blipFill>
        <p:spPr bwMode="auto">
          <a:xfrm>
            <a:off x="500063" y="6313488"/>
            <a:ext cx="1714500" cy="25876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pic>
        <p:nvPicPr>
          <p:cNvPr id="4" name="图片 3"/>
          <p:cNvPicPr/>
          <p:nvPr userDrawn="1"/>
        </p:nvPicPr>
        <p:blipFill>
          <a:blip r:embed="rId2" cstate="print">
            <a:duotone>
              <a:schemeClr val="accent4">
                <a:shade val="45000"/>
                <a:satMod val="135000"/>
              </a:schemeClr>
              <a:prstClr val="white"/>
            </a:duotone>
            <a:lum bright="10000"/>
          </a:blip>
          <a:srcRect b="43023"/>
          <a:stretch>
            <a:fillRect/>
          </a:stretch>
        </p:blipFill>
        <p:spPr bwMode="auto">
          <a:xfrm>
            <a:off x="486386" y="357166"/>
            <a:ext cx="8215369" cy="3500462"/>
          </a:xfrm>
          <a:prstGeom prst="rect">
            <a:avLst/>
          </a:prstGeom>
          <a:noFill/>
          <a:ln w="9525">
            <a:noFill/>
            <a:miter lim="800000"/>
            <a:headEnd/>
            <a:tailEnd/>
          </a:ln>
        </p:spPr>
      </p:pic>
      <p:sp>
        <p:nvSpPr>
          <p:cNvPr id="5" name="矩形 4"/>
          <p:cNvSpPr/>
          <p:nvPr userDrawn="1"/>
        </p:nvSpPr>
        <p:spPr>
          <a:xfrm rot="10800000">
            <a:off x="428625" y="6286500"/>
            <a:ext cx="8286750" cy="285750"/>
          </a:xfrm>
          <a:prstGeom prst="rect">
            <a:avLst/>
          </a:prstGeom>
          <a:gradFill>
            <a:gsLst>
              <a:gs pos="0">
                <a:schemeClr val="bg1">
                  <a:lumMod val="75000"/>
                </a:schemeClr>
              </a:gs>
              <a:gs pos="5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7" name="TextBox 6"/>
          <p:cNvSpPr txBox="1"/>
          <p:nvPr userDrawn="1"/>
        </p:nvSpPr>
        <p:spPr>
          <a:xfrm>
            <a:off x="6786563" y="2846388"/>
            <a:ext cx="1428750" cy="3154362"/>
          </a:xfrm>
          <a:prstGeom prst="rect">
            <a:avLst/>
          </a:prstGeom>
          <a:noFill/>
        </p:spPr>
        <p:txBody>
          <a:bodyPr>
            <a:spAutoFit/>
          </a:bodyPr>
          <a:lstStyle/>
          <a:p>
            <a:pPr fontAlgn="base">
              <a:spcBef>
                <a:spcPct val="0"/>
              </a:spcBef>
              <a:spcAft>
                <a:spcPct val="0"/>
              </a:spcAft>
              <a:defRPr/>
            </a:pPr>
            <a:r>
              <a:rPr lang="en-US" altLang="zh-CN" sz="19900">
                <a:solidFill>
                  <a:srgbClr val="CCC1DA"/>
                </a:solidFill>
                <a:latin typeface="HelveticaNeueLT Pro 57 Cn"/>
                <a:ea typeface="Latha"/>
                <a:cs typeface="Latha"/>
              </a:rPr>
              <a:t> </a:t>
            </a:r>
            <a:endParaRPr lang="zh-CN" altLang="en-US" sz="19900">
              <a:solidFill>
                <a:srgbClr val="CCC1DA"/>
              </a:solidFill>
              <a:latin typeface="HelveticaNeueLT Pro 57 Cn"/>
              <a:ea typeface="Latha"/>
              <a:cs typeface="Latha"/>
            </a:endParaRPr>
          </a:p>
        </p:txBody>
      </p:sp>
      <p:pic>
        <p:nvPicPr>
          <p:cNvPr id="8" name="图片 2" descr="1111"/>
          <p:cNvPicPr>
            <a:picLocks noChangeAspect="1" noChangeArrowheads="1"/>
          </p:cNvPicPr>
          <p:nvPr userDrawn="1"/>
        </p:nvPicPr>
        <p:blipFill>
          <a:blip r:embed="rId3" cstate="print">
            <a:clrChange>
              <a:clrFrom>
                <a:srgbClr val="FEFEFE"/>
              </a:clrFrom>
              <a:clrTo>
                <a:srgbClr val="FEFEFE">
                  <a:alpha val="0"/>
                </a:srgbClr>
              </a:clrTo>
            </a:clrChange>
          </a:blip>
          <a:srcRect/>
          <a:stretch>
            <a:fillRect/>
          </a:stretch>
        </p:blipFill>
        <p:spPr bwMode="auto">
          <a:xfrm>
            <a:off x="500063" y="6313488"/>
            <a:ext cx="1714500" cy="258762"/>
          </a:xfrm>
          <a:prstGeom prst="rect">
            <a:avLst/>
          </a:prstGeom>
          <a:noFill/>
          <a:ln w="9525">
            <a:noFill/>
            <a:miter lim="800000"/>
            <a:headEnd/>
            <a:tailEnd/>
          </a:ln>
        </p:spPr>
      </p:pic>
      <p:sp>
        <p:nvSpPr>
          <p:cNvPr id="6" name="标题 5"/>
          <p:cNvSpPr>
            <a:spLocks noGrp="1"/>
          </p:cNvSpPr>
          <p:nvPr>
            <p:ph type="title"/>
          </p:nvPr>
        </p:nvSpPr>
        <p:spPr>
          <a:xfrm>
            <a:off x="6715140" y="2772645"/>
            <a:ext cx="1300146" cy="3170099"/>
          </a:xfrm>
        </p:spPr>
        <p:txBody>
          <a:bodyPr>
            <a:spAutoFit/>
          </a:bodyPr>
          <a:lstStyle>
            <a:lvl1pPr>
              <a:defRPr sz="20000">
                <a:solidFill>
                  <a:srgbClr val="765B97"/>
                </a:solidFill>
                <a:latin typeface="HelveticaNeueLT Pro 45 Lt" pitchFamily="34" charset="0"/>
              </a:defRPr>
            </a:lvl1pPr>
          </a:lstStyle>
          <a:p>
            <a:endParaRPr lang="zh-CN" altLang="en-US" dirty="0"/>
          </a:p>
        </p:txBody>
      </p:sp>
      <p:sp>
        <p:nvSpPr>
          <p:cNvPr id="15" name="内容占位符 14"/>
          <p:cNvSpPr>
            <a:spLocks noGrp="1"/>
          </p:cNvSpPr>
          <p:nvPr>
            <p:ph sz="quarter" idx="10"/>
          </p:nvPr>
        </p:nvSpPr>
        <p:spPr>
          <a:xfrm>
            <a:off x="428596" y="4572008"/>
            <a:ext cx="5643562" cy="500071"/>
          </a:xfrm>
        </p:spPr>
        <p:txBody>
          <a:bodyPr/>
          <a:lstStyle>
            <a:lvl1pPr>
              <a:defRPr sz="2400" b="1">
                <a:solidFill>
                  <a:schemeClr val="accent6">
                    <a:lumMod val="75000"/>
                  </a:schemeClr>
                </a:solidFill>
                <a:latin typeface="华文中宋" pitchFamily="2" charset="-122"/>
                <a:ea typeface="华文中宋" pitchFamily="2" charset="-122"/>
              </a:defRPr>
            </a:lvl1pPr>
            <a:lvl2pPr>
              <a:buNone/>
              <a:defRPr/>
            </a:lvl2pPr>
          </a:lstStyle>
          <a:p>
            <a:pPr lvl="0"/>
            <a:r>
              <a:rPr lang="zh-CN" altLang="en-US" dirty="0" smtClean="0"/>
              <a:t>单击此处编辑母版文本样式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3" name="直接连接符 2"/>
          <p:cNvCxnSpPr/>
          <p:nvPr userDrawn="1"/>
        </p:nvCxnSpPr>
        <p:spPr>
          <a:xfrm>
            <a:off x="357188" y="785813"/>
            <a:ext cx="8135937" cy="0"/>
          </a:xfrm>
          <a:prstGeom prst="line">
            <a:avLst/>
          </a:prstGeom>
          <a:ln w="38100">
            <a:solidFill>
              <a:srgbClr val="3F214B"/>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539750" y="6165850"/>
            <a:ext cx="813593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1116013" y="6308725"/>
            <a:ext cx="0" cy="36036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494184" y="6309320"/>
            <a:ext cx="2133600" cy="365125"/>
          </a:xfrm>
          <a:prstGeom prst="rect">
            <a:avLst/>
          </a:prstGeom>
        </p:spPr>
        <p:txBody>
          <a:bodyPr/>
          <a:lstStyle>
            <a:lvl1pPr>
              <a:defRPr/>
            </a:lvl1pPr>
          </a:lstStyle>
          <a:p>
            <a:pPr>
              <a:defRPr/>
            </a:pPr>
            <a:fld id="{DF86F313-45AD-4AEE-B9FB-FC5A429CFF6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rrowheads="1"/>
          </p:cNvPicPr>
          <p:nvPr/>
        </p:nvPicPr>
        <p:blipFill>
          <a:blip r:embed="rId12" cstate="print"/>
          <a:srcRect/>
          <a:stretch>
            <a:fillRect/>
          </a:stretch>
        </p:blipFill>
        <p:spPr bwMode="auto">
          <a:xfrm>
            <a:off x="469900" y="354013"/>
            <a:ext cx="8223250" cy="6149975"/>
          </a:xfrm>
          <a:prstGeom prst="rect">
            <a:avLst/>
          </a:prstGeom>
          <a:noFill/>
          <a:ln w="9525">
            <a:noFill/>
            <a:miter lim="800000"/>
            <a:headEnd/>
            <a:tailEnd/>
          </a:ln>
        </p:spPr>
      </p:pic>
      <p:sp>
        <p:nvSpPr>
          <p:cNvPr id="1027" name="矩形 7"/>
          <p:cNvSpPr>
            <a:spLocks noChangeArrowheads="1"/>
          </p:cNvSpPr>
          <p:nvPr/>
        </p:nvSpPr>
        <p:spPr bwMode="auto">
          <a:xfrm>
            <a:off x="827088" y="5715000"/>
            <a:ext cx="7500937" cy="214313"/>
          </a:xfrm>
          <a:prstGeom prst="rect">
            <a:avLst/>
          </a:prstGeom>
          <a:solidFill>
            <a:srgbClr val="C4BD97"/>
          </a:solidFill>
          <a:ln w="9525">
            <a:noFill/>
            <a:miter lim="800000"/>
          </a:ln>
        </p:spPr>
        <p:txBody>
          <a:bodyPr anchor="ctr"/>
          <a:lstStyle/>
          <a:p>
            <a:pPr algn="ctr" fontAlgn="base">
              <a:spcBef>
                <a:spcPct val="0"/>
              </a:spcBef>
              <a:spcAft>
                <a:spcPct val="0"/>
              </a:spcAft>
              <a:defRPr/>
            </a:pPr>
            <a:endParaRPr lang="zh-CN" altLang="en-US">
              <a:solidFill>
                <a:srgbClr val="FFFFFF"/>
              </a:solidFill>
            </a:endParaRPr>
          </a:p>
        </p:txBody>
      </p:sp>
      <p:sp>
        <p:nvSpPr>
          <p:cNvPr id="1029" name="标题占位符 1"/>
          <p:cNvSpPr>
            <a:spLocks noGrp="1" noChangeArrowheads="1"/>
          </p:cNvSpPr>
          <p:nvPr>
            <p:ph type="title"/>
          </p:nvPr>
        </p:nvSpPr>
        <p:spPr bwMode="auto">
          <a:xfrm>
            <a:off x="827088" y="4786313"/>
            <a:ext cx="7872412"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光大证券股份报价转让业务介绍        </a:t>
            </a:r>
            <a:r>
              <a:rPr lang="en-US" altLang="zh-CN" smtClean="0"/>
              <a:t>2012-5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b="1">
          <a:solidFill>
            <a:srgbClr val="9966FF"/>
          </a:solidFill>
          <a:latin typeface="+mj-lt"/>
          <a:ea typeface="+mj-ea"/>
          <a:cs typeface="+mj-cs"/>
        </a:defRPr>
      </a:lvl1pPr>
      <a:lvl2pPr algn="l" rtl="0" eaLnBrk="0" fontAlgn="base" hangingPunct="0">
        <a:spcBef>
          <a:spcPct val="0"/>
        </a:spcBef>
        <a:spcAft>
          <a:spcPct val="0"/>
        </a:spcAft>
        <a:defRPr sz="3000" b="1">
          <a:solidFill>
            <a:srgbClr val="9966FF"/>
          </a:solidFill>
          <a:latin typeface="Calibri" pitchFamily="34" charset="0"/>
          <a:ea typeface="宋体" pitchFamily="2" charset="-122"/>
        </a:defRPr>
      </a:lvl2pPr>
      <a:lvl3pPr algn="l" rtl="0" eaLnBrk="0" fontAlgn="base" hangingPunct="0">
        <a:spcBef>
          <a:spcPct val="0"/>
        </a:spcBef>
        <a:spcAft>
          <a:spcPct val="0"/>
        </a:spcAft>
        <a:defRPr sz="3000" b="1">
          <a:solidFill>
            <a:srgbClr val="9966FF"/>
          </a:solidFill>
          <a:latin typeface="Calibri" pitchFamily="34" charset="0"/>
          <a:ea typeface="宋体" pitchFamily="2" charset="-122"/>
        </a:defRPr>
      </a:lvl3pPr>
      <a:lvl4pPr algn="l" rtl="0" eaLnBrk="0" fontAlgn="base" hangingPunct="0">
        <a:spcBef>
          <a:spcPct val="0"/>
        </a:spcBef>
        <a:spcAft>
          <a:spcPct val="0"/>
        </a:spcAft>
        <a:defRPr sz="3000" b="1">
          <a:solidFill>
            <a:srgbClr val="9966FF"/>
          </a:solidFill>
          <a:latin typeface="Calibri" pitchFamily="34" charset="0"/>
          <a:ea typeface="宋体" pitchFamily="2" charset="-122"/>
        </a:defRPr>
      </a:lvl4pPr>
      <a:lvl5pPr algn="l" rtl="0" eaLnBrk="0" fontAlgn="base" hangingPunct="0">
        <a:spcBef>
          <a:spcPct val="0"/>
        </a:spcBef>
        <a:spcAft>
          <a:spcPct val="0"/>
        </a:spcAft>
        <a:defRPr sz="3000" b="1">
          <a:solidFill>
            <a:srgbClr val="9966FF"/>
          </a:solidFill>
          <a:latin typeface="Calibri" pitchFamily="34" charset="0"/>
          <a:ea typeface="宋体" pitchFamily="2" charset="-122"/>
        </a:defRPr>
      </a:lvl5pPr>
      <a:lvl6pPr marL="457200" algn="l" rtl="0" eaLnBrk="0" fontAlgn="base" hangingPunct="0">
        <a:spcBef>
          <a:spcPct val="0"/>
        </a:spcBef>
        <a:spcAft>
          <a:spcPct val="0"/>
        </a:spcAft>
        <a:defRPr sz="3000" b="1">
          <a:solidFill>
            <a:srgbClr val="9966FF"/>
          </a:solidFill>
          <a:latin typeface="Calibri" pitchFamily="34" charset="0"/>
          <a:ea typeface="宋体" pitchFamily="2" charset="-122"/>
        </a:defRPr>
      </a:lvl6pPr>
      <a:lvl7pPr marL="914400" algn="l" rtl="0" eaLnBrk="0" fontAlgn="base" hangingPunct="0">
        <a:spcBef>
          <a:spcPct val="0"/>
        </a:spcBef>
        <a:spcAft>
          <a:spcPct val="0"/>
        </a:spcAft>
        <a:defRPr sz="3000" b="1">
          <a:solidFill>
            <a:srgbClr val="9966FF"/>
          </a:solidFill>
          <a:latin typeface="Calibri" pitchFamily="34" charset="0"/>
          <a:ea typeface="宋体" pitchFamily="2" charset="-122"/>
        </a:defRPr>
      </a:lvl7pPr>
      <a:lvl8pPr marL="1371600" algn="l" rtl="0" eaLnBrk="0" fontAlgn="base" hangingPunct="0">
        <a:spcBef>
          <a:spcPct val="0"/>
        </a:spcBef>
        <a:spcAft>
          <a:spcPct val="0"/>
        </a:spcAft>
        <a:defRPr sz="3000" b="1">
          <a:solidFill>
            <a:srgbClr val="9966FF"/>
          </a:solidFill>
          <a:latin typeface="Calibri" pitchFamily="34" charset="0"/>
          <a:ea typeface="宋体" pitchFamily="2" charset="-122"/>
        </a:defRPr>
      </a:lvl8pPr>
      <a:lvl9pPr marL="1828800" algn="l" rtl="0" eaLnBrk="0" fontAlgn="base" hangingPunct="0">
        <a:spcBef>
          <a:spcPct val="0"/>
        </a:spcBef>
        <a:spcAft>
          <a:spcPct val="0"/>
        </a:spcAft>
        <a:defRPr sz="3000" b="1">
          <a:solidFill>
            <a:srgbClr val="9966FF"/>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76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ts val="0"/>
              </a:spcBef>
              <a:spcAft>
                <a:spcPts val="0"/>
              </a:spcAft>
              <a:defRPr sz="1200">
                <a:solidFill>
                  <a:schemeClr val="tx1">
                    <a:tint val="75000"/>
                  </a:schemeClr>
                </a:solidFill>
                <a:latin typeface="+mn-lt"/>
                <a:ea typeface="+mn-ea"/>
              </a:defRPr>
            </a:lvl1pPr>
          </a:lstStyle>
          <a:p>
            <a:pPr>
              <a:defRPr/>
            </a:pPr>
            <a:fld id="{D87E2540-F4E6-4982-972F-12C611454627}" type="slidenum">
              <a:rPr lang="zh-CN" altLang="en-US">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microsoft.com/office/2007/relationships/diagramDrawing" Target="../diagrams/drawin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 Target="slide1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 Target="slide1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audio" Target="../media/audio1.wav"/><Relationship Id="rId6" Type="http://schemas.openxmlformats.org/officeDocument/2006/relationships/slide" Target="slide15.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0.png"/><Relationship Id="rId1" Type="http://schemas.openxmlformats.org/officeDocument/2006/relationships/audio" Target="../media/audio1.wav"/></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0.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audio" Target="../media/audio1.wav"/></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microsoft.com/office/2007/relationships/diagramDrawing" Target="../diagrams/drawing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0.png"/><Relationship Id="rId1"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6.jpeg"/><Relationship Id="rId1" Type="http://schemas.openxmlformats.org/officeDocument/2006/relationships/image" Target="../media/image3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7.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683568" y="4221088"/>
            <a:ext cx="7776864" cy="1809320"/>
          </a:xfrm>
        </p:spPr>
        <p:txBody>
          <a:bodyPr/>
          <a:lstStyle/>
          <a:p>
            <a:pPr algn="ctr">
              <a:lnSpc>
                <a:spcPct val="120000"/>
              </a:lnSpc>
              <a:buNone/>
            </a:pPr>
            <a:r>
              <a:rPr lang="zh-CN" altLang="en-US" sz="4400" dirty="0" smtClean="0">
                <a:latin typeface="黑体" pitchFamily="49" charset="-122"/>
                <a:ea typeface="黑体" pitchFamily="49" charset="-122"/>
              </a:rPr>
              <a:t>创新型企业（电商物流企业）新三板挂牌做市与投资</a:t>
            </a:r>
            <a:endParaRPr lang="en-US" altLang="zh-CN" sz="4400" dirty="0" smtClean="0">
              <a:latin typeface="黑体" pitchFamily="49" charset="-122"/>
              <a:ea typeface="黑体" pitchFamily="49" charset="-122"/>
            </a:endParaRPr>
          </a:p>
          <a:p>
            <a:pPr algn="ctr">
              <a:lnSpc>
                <a:spcPct val="120000"/>
              </a:lnSpc>
              <a:buNone/>
            </a:pPr>
            <a:r>
              <a:rPr lang="zh-CN" altLang="en-US" dirty="0" smtClean="0">
                <a:latin typeface="黑体" pitchFamily="49" charset="-122"/>
                <a:ea typeface="黑体" pitchFamily="49" charset="-122"/>
              </a:rPr>
              <a:t>                      </a:t>
            </a:r>
            <a:endParaRPr lang="zh-CN" altLang="en-US" dirty="0">
              <a:latin typeface="黑体" pitchFamily="49" charset="-122"/>
              <a:ea typeface="黑体" pitchFamily="49" charset="-122"/>
            </a:endParaRPr>
          </a:p>
        </p:txBody>
      </p:sp>
      <p:sp>
        <p:nvSpPr>
          <p:cNvPr id="5" name="TextBox 7"/>
          <p:cNvSpPr txBox="1"/>
          <p:nvPr/>
        </p:nvSpPr>
        <p:spPr>
          <a:xfrm>
            <a:off x="4067944" y="2276872"/>
            <a:ext cx="4608512" cy="1477328"/>
          </a:xfrm>
          <a:prstGeom prst="rect">
            <a:avLst/>
          </a:prstGeom>
          <a:noFill/>
        </p:spPr>
        <p:txBody>
          <a:bodyPr wrap="square" rtlCol="0">
            <a:spAutoFit/>
          </a:bodyPr>
          <a:lstStyle/>
          <a:p>
            <a:r>
              <a:rPr lang="zh-CN" altLang="en-US" dirty="0" smtClean="0">
                <a:effectLst>
                  <a:outerShdw blurRad="38100" dist="38100" dir="2700000" algn="tl">
                    <a:srgbClr val="000000">
                      <a:alpha val="43137"/>
                    </a:srgbClr>
                  </a:outerShdw>
                </a:effectLst>
              </a:rPr>
              <a:t>       我们不仅仅是一家简单的做市商，我们是一家致力于为您提供以市值管理和股票流动性为核心服务的全产业链投资银行。</a:t>
            </a:r>
            <a:endParaRPr lang="en-US" altLang="zh-CN"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CN" altLang="en-US"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6572250" y="6237312"/>
            <a:ext cx="2133600" cy="365125"/>
          </a:xfrm>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5" name="标题 46"/>
          <p:cNvSpPr txBox="1"/>
          <p:nvPr/>
        </p:nvSpPr>
        <p:spPr bwMode="auto">
          <a:xfrm>
            <a:off x="539552" y="620688"/>
            <a:ext cx="7901014" cy="500066"/>
          </a:xfrm>
          <a:prstGeom prst="rect">
            <a:avLst/>
          </a:prstGeom>
          <a:noFill/>
          <a:ln w="9525">
            <a:noFill/>
            <a:miter lim="800000"/>
          </a:ln>
        </p:spPr>
        <p:txBody>
          <a:bodyPr vert="horz" wrap="square" lIns="91440" tIns="45720" rIns="91440" bIns="45720" numCol="1" anchor="ctr" anchorCtr="0" compatLnSpc="1"/>
          <a:lstStyle/>
          <a:p>
            <a:pPr lvl="0" eaLnBrk="0" fontAlgn="base" hangingPunct="0">
              <a:spcBef>
                <a:spcPct val="0"/>
              </a:spcBef>
              <a:spcAft>
                <a:spcPct val="0"/>
              </a:spcAft>
              <a:defRPr/>
            </a:pPr>
            <a:r>
              <a:rPr lang="en-US" altLang="zh-CN" sz="2400" b="1" dirty="0" smtClean="0">
                <a:solidFill>
                  <a:srgbClr val="000000"/>
                </a:solidFill>
                <a:latin typeface="黑体" pitchFamily="49" charset="-122"/>
                <a:ea typeface="黑体" pitchFamily="49" charset="-122"/>
              </a:rPr>
              <a:t>2.1</a:t>
            </a:r>
            <a:r>
              <a:rPr lang="zh-CN" altLang="en-US" sz="2400" b="1" dirty="0" smtClean="0">
                <a:solidFill>
                  <a:srgbClr val="000000"/>
                </a:solidFill>
                <a:latin typeface="黑体" pitchFamily="49" charset="-122"/>
                <a:ea typeface="黑体" pitchFamily="49" charset="-122"/>
              </a:rPr>
              <a:t> 什么是全国股转系统</a:t>
            </a:r>
            <a:endParaRPr kumimoji="0" lang="zh-CN" altLang="en-US" sz="2400" b="1" i="0" u="none" strike="noStrike" kern="1200" cap="none" spc="0" normalizeH="0" baseline="0" noProof="0" dirty="0">
              <a:ln>
                <a:noFill/>
              </a:ln>
              <a:solidFill>
                <a:schemeClr val="accent4">
                  <a:lumMod val="50000"/>
                </a:schemeClr>
              </a:solidFill>
              <a:effectLst/>
              <a:uLnTx/>
              <a:uFillTx/>
              <a:latin typeface="黑体" pitchFamily="49" charset="-122"/>
              <a:ea typeface="黑体" pitchFamily="49" charset="-122"/>
              <a:cs typeface="+mj-cs"/>
            </a:endParaRPr>
          </a:p>
        </p:txBody>
      </p:sp>
      <p:grpSp>
        <p:nvGrpSpPr>
          <p:cNvPr id="10" name="组合 9"/>
          <p:cNvGrpSpPr/>
          <p:nvPr/>
        </p:nvGrpSpPr>
        <p:grpSpPr>
          <a:xfrm>
            <a:off x="0" y="1628800"/>
            <a:ext cx="9144000" cy="4680520"/>
            <a:chOff x="-148331" y="1412776"/>
            <a:chExt cx="9439646" cy="4614121"/>
          </a:xfrm>
        </p:grpSpPr>
        <p:pic>
          <p:nvPicPr>
            <p:cNvPr id="1026" name="Picture 2" descr="C:\Users\DELL\Desktop\7333fd97-ba1e-4c75-aff4-532ba4b8c16f.jpg"/>
            <p:cNvPicPr>
              <a:picLocks noChangeAspect="1" noChangeArrowheads="1"/>
            </p:cNvPicPr>
            <p:nvPr/>
          </p:nvPicPr>
          <p:blipFill>
            <a:blip r:embed="rId1" cstate="print"/>
            <a:srcRect/>
            <a:stretch>
              <a:fillRect/>
            </a:stretch>
          </p:blipFill>
          <p:spPr bwMode="auto">
            <a:xfrm>
              <a:off x="-148331" y="1412776"/>
              <a:ext cx="9439646" cy="4614121"/>
            </a:xfrm>
            <a:prstGeom prst="rect">
              <a:avLst/>
            </a:prstGeom>
            <a:noFill/>
          </p:spPr>
        </p:pic>
        <p:sp>
          <p:nvSpPr>
            <p:cNvPr id="6" name="矩形 5"/>
            <p:cNvSpPr/>
            <p:nvPr/>
          </p:nvSpPr>
          <p:spPr>
            <a:xfrm>
              <a:off x="6444208" y="3645024"/>
              <a:ext cx="1263574" cy="141223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569808" y="5095762"/>
              <a:ext cx="1114920" cy="333751"/>
            </a:xfrm>
            <a:prstGeom prst="rect">
              <a:avLst/>
            </a:prstGeom>
            <a:noFill/>
          </p:spPr>
          <p:txBody>
            <a:bodyPr wrap="square" rtlCol="0">
              <a:spAutoFit/>
            </a:bodyPr>
            <a:lstStyle/>
            <a:p>
              <a:r>
                <a:rPr lang="en-US" altLang="zh-CN" sz="1600" b="1" dirty="0" smtClean="0">
                  <a:solidFill>
                    <a:schemeClr val="bg1">
                      <a:lumMod val="95000"/>
                    </a:schemeClr>
                  </a:solidFill>
                  <a:latin typeface="华文楷体" pitchFamily="2" charset="-122"/>
                  <a:ea typeface="华文楷体" pitchFamily="2" charset="-122"/>
                </a:rPr>
                <a:t>2015.11</a:t>
              </a:r>
              <a:endParaRPr lang="zh-CN" altLang="en-US" sz="1600" b="1" dirty="0">
                <a:solidFill>
                  <a:schemeClr val="bg1">
                    <a:lumMod val="95000"/>
                  </a:schemeClr>
                </a:solidFill>
                <a:latin typeface="华文楷体" pitchFamily="2" charset="-122"/>
                <a:ea typeface="华文楷体" pitchFamily="2" charset="-122"/>
              </a:endParaRPr>
            </a:p>
          </p:txBody>
        </p:sp>
        <p:sp>
          <p:nvSpPr>
            <p:cNvPr id="8" name="TextBox 7"/>
            <p:cNvSpPr txBox="1"/>
            <p:nvPr/>
          </p:nvSpPr>
          <p:spPr>
            <a:xfrm>
              <a:off x="6548788" y="4271907"/>
              <a:ext cx="1263572" cy="358576"/>
            </a:xfrm>
            <a:prstGeom prst="rect">
              <a:avLst/>
            </a:prstGeom>
            <a:noFill/>
          </p:spPr>
          <p:txBody>
            <a:bodyPr wrap="square" rtlCol="0">
              <a:spAutoFit/>
            </a:bodyPr>
            <a:lstStyle/>
            <a:p>
              <a:r>
                <a:rPr lang="zh-CN" altLang="en-US" dirty="0" smtClean="0">
                  <a:solidFill>
                    <a:schemeClr val="bg1">
                      <a:lumMod val="95000"/>
                    </a:schemeClr>
                  </a:solidFill>
                  <a:latin typeface="微软雅黑" pitchFamily="34" charset="-122"/>
                  <a:ea typeface="微软雅黑" pitchFamily="34" charset="-122"/>
                </a:rPr>
                <a:t>分层制度</a:t>
              </a:r>
              <a:endParaRPr lang="zh-CN" altLang="en-US" dirty="0">
                <a:solidFill>
                  <a:schemeClr val="bg1">
                    <a:lumMod val="95000"/>
                  </a:schemeClr>
                </a:solidFill>
                <a:latin typeface="微软雅黑" pitchFamily="34" charset="-122"/>
                <a:ea typeface="微软雅黑" pitchFamily="34" charset="-122"/>
              </a:endParaRPr>
            </a:p>
          </p:txBody>
        </p:sp>
        <p:sp>
          <p:nvSpPr>
            <p:cNvPr id="9" name="TextBox 8"/>
            <p:cNvSpPr txBox="1"/>
            <p:nvPr/>
          </p:nvSpPr>
          <p:spPr>
            <a:xfrm>
              <a:off x="6474458" y="2132856"/>
              <a:ext cx="1337902" cy="1405667"/>
            </a:xfrm>
            <a:prstGeom prst="rect">
              <a:avLst/>
            </a:prstGeom>
            <a:solidFill>
              <a:schemeClr val="bg1">
                <a:lumMod val="95000"/>
              </a:schemeClr>
            </a:solidFill>
          </p:spPr>
          <p:txBody>
            <a:bodyPr wrap="square" rtlCol="0">
              <a:spAutoFit/>
            </a:bodyPr>
            <a:lstStyle/>
            <a:p>
              <a:pPr>
                <a:lnSpc>
                  <a:spcPct val="150000"/>
                </a:lnSpc>
              </a:pPr>
              <a:r>
                <a:rPr lang="zh-CN" altLang="en-US" sz="1200" dirty="0" smtClean="0">
                  <a:solidFill>
                    <a:schemeClr val="bg1">
                      <a:lumMod val="50000"/>
                    </a:schemeClr>
                  </a:solidFill>
                  <a:latin typeface="微软雅黑" pitchFamily="34" charset="-122"/>
                  <a:ea typeface="微软雅黑" pitchFamily="34" charset="-122"/>
                </a:rPr>
                <a:t> </a:t>
              </a:r>
              <a:r>
                <a:rPr lang="en-US" altLang="zh-CN" sz="1200" b="1" dirty="0" smtClean="0">
                  <a:solidFill>
                    <a:schemeClr val="bg1">
                      <a:lumMod val="50000"/>
                    </a:schemeClr>
                  </a:solidFill>
                  <a:latin typeface="微软雅黑" pitchFamily="34" charset="-122"/>
                  <a:ea typeface="微软雅黑" pitchFamily="34" charset="-122"/>
                </a:rPr>
                <a:t>《</a:t>
              </a:r>
              <a:r>
                <a:rPr lang="zh-CN" altLang="en-US" sz="1200" b="1" dirty="0" smtClean="0">
                  <a:solidFill>
                    <a:schemeClr val="bg1">
                      <a:lumMod val="50000"/>
                    </a:schemeClr>
                  </a:solidFill>
                  <a:latin typeface="微软雅黑" pitchFamily="34" charset="-122"/>
                  <a:ea typeface="微软雅黑" pitchFamily="34" charset="-122"/>
                </a:rPr>
                <a:t>全国股转系统挂牌公司分层方案（征求意见稿）</a:t>
              </a:r>
              <a:r>
                <a:rPr lang="en-US" altLang="zh-CN" sz="1200" b="1" dirty="0" smtClean="0">
                  <a:solidFill>
                    <a:schemeClr val="bg1">
                      <a:lumMod val="50000"/>
                    </a:schemeClr>
                  </a:solidFill>
                  <a:latin typeface="微软雅黑" pitchFamily="34" charset="-122"/>
                  <a:ea typeface="微软雅黑" pitchFamily="34" charset="-122"/>
                </a:rPr>
                <a:t>》</a:t>
              </a:r>
              <a:r>
                <a:rPr lang="zh-CN" altLang="en-US" sz="1200" b="1" dirty="0" smtClean="0">
                  <a:solidFill>
                    <a:schemeClr val="bg1">
                      <a:lumMod val="50000"/>
                    </a:schemeClr>
                  </a:solidFill>
                  <a:latin typeface="微软雅黑" pitchFamily="34" charset="-122"/>
                  <a:ea typeface="微软雅黑" pitchFamily="34" charset="-122"/>
                </a:rPr>
                <a:t>公开征求意见的通知 </a:t>
              </a:r>
              <a:endParaRPr lang="zh-CN" altLang="en-US" sz="1200" dirty="0"/>
            </a:p>
          </p:txBody>
        </p:sp>
      </p:grpSp>
      <p:sp>
        <p:nvSpPr>
          <p:cNvPr id="11" name="TextBox 10"/>
          <p:cNvSpPr txBox="1"/>
          <p:nvPr/>
        </p:nvSpPr>
        <p:spPr>
          <a:xfrm>
            <a:off x="827584" y="1412776"/>
            <a:ext cx="7416824"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全国中小企业股份转让系统（新三板）发展历程</a:t>
            </a:r>
            <a:endParaRPr lang="zh-CN" altLang="en-US" sz="2400"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46"/>
          <p:cNvSpPr>
            <a:spLocks noGrp="1"/>
          </p:cNvSpPr>
          <p:nvPr>
            <p:ph type="title"/>
          </p:nvPr>
        </p:nvSpPr>
        <p:spPr/>
        <p:txBody>
          <a:bodyPr/>
          <a:lstStyle/>
          <a:p>
            <a:r>
              <a:rPr lang="en-US" altLang="zh-CN" dirty="0" smtClean="0">
                <a:solidFill>
                  <a:srgbClr val="000000"/>
                </a:solidFill>
                <a:latin typeface="楷体" panose="02010609060101010101" pitchFamily="49" charset="-122"/>
              </a:rPr>
              <a:t>2.1</a:t>
            </a:r>
            <a:r>
              <a:rPr lang="zh-CN" altLang="en-US" dirty="0" smtClean="0">
                <a:solidFill>
                  <a:srgbClr val="000000"/>
                </a:solidFill>
                <a:latin typeface="楷体" panose="02010609060101010101" pitchFamily="49" charset="-122"/>
              </a:rPr>
              <a:t> 什么是全国股转系统</a:t>
            </a:r>
            <a:endParaRPr lang="zh-CN" altLang="en-US" dirty="0"/>
          </a:p>
        </p:txBody>
      </p:sp>
      <p:sp>
        <p:nvSpPr>
          <p:cNvPr id="4" name="矩形 7"/>
          <p:cNvSpPr>
            <a:spLocks noChangeArrowheads="1"/>
          </p:cNvSpPr>
          <p:nvPr/>
        </p:nvSpPr>
        <p:spPr bwMode="auto">
          <a:xfrm>
            <a:off x="1378430" y="2915816"/>
            <a:ext cx="2285268" cy="1143000"/>
          </a:xfrm>
          <a:prstGeom prst="rect">
            <a:avLst/>
          </a:prstGeom>
          <a:solidFill>
            <a:srgbClr val="FFC000"/>
          </a:solidFill>
          <a:ln w="25400">
            <a:solidFill>
              <a:srgbClr val="A36232"/>
            </a:solidFill>
            <a:miter lim="800000"/>
          </a:ln>
        </p:spPr>
        <p:txBody>
          <a:bodyPr lIns="0" rIns="0" anchor="ctr"/>
          <a:lstStyle/>
          <a:p>
            <a:pPr algn="ctr"/>
            <a:r>
              <a:rPr lang="zh-CN" altLang="en-US" sz="1800" b="1">
                <a:solidFill>
                  <a:srgbClr val="FFFFFF"/>
                </a:solidFill>
                <a:latin typeface="楷体" panose="02010609060101010101" pitchFamily="49" charset="-122"/>
              </a:rPr>
              <a:t>Nasdaq</a:t>
            </a:r>
            <a:endParaRPr lang="zh-CN" altLang="en-US" sz="1800" b="1">
              <a:solidFill>
                <a:srgbClr val="FFFFFF"/>
              </a:solidFill>
              <a:latin typeface="楷体" panose="02010609060101010101" pitchFamily="49" charset="-122"/>
            </a:endParaRPr>
          </a:p>
          <a:p>
            <a:pPr algn="ctr"/>
            <a:r>
              <a:rPr lang="en-US" altLang="zh-CN" sz="1800" b="1">
                <a:solidFill>
                  <a:srgbClr val="FFFFFF"/>
                </a:solidFill>
                <a:latin typeface="楷体" panose="02010609060101010101" pitchFamily="49" charset="-122"/>
              </a:rPr>
              <a:t>&gt;5000</a:t>
            </a:r>
            <a:endParaRPr lang="en-US" altLang="zh-CN" sz="1800" b="1">
              <a:solidFill>
                <a:srgbClr val="FFFFFF"/>
              </a:solidFill>
              <a:latin typeface="楷体" panose="02010609060101010101" pitchFamily="49" charset="-122"/>
            </a:endParaRPr>
          </a:p>
          <a:p>
            <a:pPr algn="ctr"/>
            <a:endParaRPr lang="en-US" altLang="zh-CN" sz="1200" b="1">
              <a:solidFill>
                <a:srgbClr val="FFFFFF"/>
              </a:solidFill>
              <a:latin typeface="楷体" panose="02010609060101010101" pitchFamily="49" charset="-122"/>
            </a:endParaRPr>
          </a:p>
          <a:p>
            <a:pPr algn="ctr"/>
            <a:r>
              <a:rPr lang="en-US" altLang="zh-CN" sz="1200" b="1">
                <a:solidFill>
                  <a:srgbClr val="FFFFFF"/>
                </a:solidFill>
                <a:latin typeface="楷体" panose="02010609060101010101" pitchFamily="49" charset="-122"/>
              </a:rPr>
              <a:t>Nasdaq NGM</a:t>
            </a:r>
            <a:endParaRPr lang="zh-CN" altLang="en-US" sz="1200" b="1">
              <a:solidFill>
                <a:srgbClr val="FFFFFF"/>
              </a:solidFill>
              <a:latin typeface="楷体" panose="02010609060101010101" pitchFamily="49" charset="-122"/>
            </a:endParaRPr>
          </a:p>
        </p:txBody>
      </p:sp>
      <p:sp>
        <p:nvSpPr>
          <p:cNvPr id="5" name="矩形 10"/>
          <p:cNvSpPr>
            <a:spLocks noChangeArrowheads="1"/>
          </p:cNvSpPr>
          <p:nvPr/>
        </p:nvSpPr>
        <p:spPr bwMode="auto">
          <a:xfrm>
            <a:off x="5364088" y="1772816"/>
            <a:ext cx="2261813" cy="1143000"/>
          </a:xfrm>
          <a:prstGeom prst="rect">
            <a:avLst/>
          </a:prstGeom>
          <a:solidFill>
            <a:srgbClr val="FF0000"/>
          </a:solidFill>
          <a:ln w="25400">
            <a:solidFill>
              <a:srgbClr val="A36232"/>
            </a:solidFill>
            <a:miter lim="800000"/>
          </a:ln>
        </p:spPr>
        <p:txBody>
          <a:bodyPr anchor="ctr"/>
          <a:lstStyle/>
          <a:p>
            <a:pPr algn="ctr"/>
            <a:r>
              <a:rPr lang="zh-CN" altLang="en-US" sz="1800" b="1">
                <a:solidFill>
                  <a:srgbClr val="FFFFFF"/>
                </a:solidFill>
                <a:latin typeface="楷体" panose="02010609060101010101" pitchFamily="49" charset="-122"/>
              </a:rPr>
              <a:t>上交所、深交所</a:t>
            </a:r>
            <a:endParaRPr lang="zh-CN" altLang="en-US" sz="1800" b="1">
              <a:solidFill>
                <a:srgbClr val="FFFFFF"/>
              </a:solidFill>
              <a:latin typeface="楷体" panose="02010609060101010101" pitchFamily="49" charset="-122"/>
            </a:endParaRPr>
          </a:p>
          <a:p>
            <a:pPr algn="ctr"/>
            <a:r>
              <a:rPr lang="zh-CN" altLang="en-US" sz="1800" b="1">
                <a:solidFill>
                  <a:srgbClr val="FFFFFF"/>
                </a:solidFill>
                <a:latin typeface="楷体" panose="02010609060101010101" pitchFamily="49" charset="-122"/>
              </a:rPr>
              <a:t>主板</a:t>
            </a:r>
            <a:endParaRPr lang="zh-CN" altLang="en-US" sz="1800" b="1">
              <a:solidFill>
                <a:srgbClr val="FFFFFF"/>
              </a:solidFill>
              <a:latin typeface="楷体" panose="02010609060101010101" pitchFamily="49" charset="-122"/>
            </a:endParaRPr>
          </a:p>
          <a:p>
            <a:pPr algn="ctr"/>
            <a:r>
              <a:rPr lang="en-US" altLang="zh-CN" sz="1800" b="1">
                <a:solidFill>
                  <a:srgbClr val="FFFFFF"/>
                </a:solidFill>
                <a:latin typeface="楷体" panose="02010609060101010101" pitchFamily="49" charset="-122"/>
              </a:rPr>
              <a:t>&gt;1400</a:t>
            </a:r>
            <a:endParaRPr lang="zh-CN" altLang="en-US" sz="1800" b="1">
              <a:solidFill>
                <a:srgbClr val="FFFFFF"/>
              </a:solidFill>
              <a:latin typeface="楷体" panose="02010609060101010101" pitchFamily="49" charset="-122"/>
            </a:endParaRPr>
          </a:p>
        </p:txBody>
      </p:sp>
      <p:sp>
        <p:nvSpPr>
          <p:cNvPr id="7" name="矩形 11"/>
          <p:cNvSpPr>
            <a:spLocks noChangeArrowheads="1"/>
          </p:cNvSpPr>
          <p:nvPr/>
        </p:nvSpPr>
        <p:spPr bwMode="auto">
          <a:xfrm>
            <a:off x="5645533" y="2915816"/>
            <a:ext cx="1652017" cy="1143000"/>
          </a:xfrm>
          <a:prstGeom prst="rect">
            <a:avLst/>
          </a:prstGeom>
          <a:solidFill>
            <a:srgbClr val="FFC000"/>
          </a:solidFill>
          <a:ln w="25400">
            <a:solidFill>
              <a:srgbClr val="A36232"/>
            </a:solidFill>
            <a:miter lim="800000"/>
          </a:ln>
        </p:spPr>
        <p:txBody>
          <a:bodyPr anchor="ctr"/>
          <a:lstStyle/>
          <a:p>
            <a:pPr algn="ctr"/>
            <a:r>
              <a:rPr lang="zh-CN" altLang="en-US" sz="1800" b="1">
                <a:solidFill>
                  <a:srgbClr val="FFFFFF"/>
                </a:solidFill>
                <a:latin typeface="楷体" panose="02010609060101010101" pitchFamily="49" charset="-122"/>
              </a:rPr>
              <a:t>深交所</a:t>
            </a:r>
            <a:endParaRPr lang="zh-CN" altLang="en-US" sz="1800" b="1">
              <a:solidFill>
                <a:srgbClr val="FFFFFF"/>
              </a:solidFill>
              <a:latin typeface="楷体" panose="02010609060101010101" pitchFamily="49" charset="-122"/>
            </a:endParaRPr>
          </a:p>
          <a:p>
            <a:pPr algn="ctr"/>
            <a:r>
              <a:rPr lang="zh-CN" altLang="en-US" sz="1600" b="1">
                <a:solidFill>
                  <a:srgbClr val="FFFFFF"/>
                </a:solidFill>
                <a:latin typeface="楷体" panose="02010609060101010101" pitchFamily="49" charset="-122"/>
              </a:rPr>
              <a:t>中小板、创业板</a:t>
            </a:r>
            <a:endParaRPr lang="zh-CN" altLang="en-US" sz="1600" b="1">
              <a:solidFill>
                <a:srgbClr val="FFFFFF"/>
              </a:solidFill>
              <a:latin typeface="楷体" panose="02010609060101010101" pitchFamily="49" charset="-122"/>
            </a:endParaRPr>
          </a:p>
          <a:p>
            <a:pPr algn="ctr"/>
            <a:r>
              <a:rPr lang="en-US" altLang="zh-CN" sz="1800" b="1">
                <a:solidFill>
                  <a:srgbClr val="FFFFFF"/>
                </a:solidFill>
                <a:latin typeface="楷体" panose="02010609060101010101" pitchFamily="49" charset="-122"/>
              </a:rPr>
              <a:t>&gt;900</a:t>
            </a:r>
            <a:endParaRPr lang="zh-CN" altLang="en-US" sz="1800" b="1">
              <a:solidFill>
                <a:srgbClr val="FFFFFF"/>
              </a:solidFill>
              <a:latin typeface="楷体" panose="02010609060101010101" pitchFamily="49" charset="-122"/>
            </a:endParaRPr>
          </a:p>
        </p:txBody>
      </p:sp>
      <p:sp>
        <p:nvSpPr>
          <p:cNvPr id="8" name="矩形 12"/>
          <p:cNvSpPr>
            <a:spLocks noChangeArrowheads="1"/>
          </p:cNvSpPr>
          <p:nvPr/>
        </p:nvSpPr>
        <p:spPr bwMode="auto">
          <a:xfrm>
            <a:off x="5010438" y="4058816"/>
            <a:ext cx="2880320" cy="1173832"/>
          </a:xfrm>
          <a:prstGeom prst="rect">
            <a:avLst/>
          </a:prstGeom>
          <a:solidFill>
            <a:srgbClr val="00B0F0"/>
          </a:solidFill>
          <a:ln w="25400">
            <a:solidFill>
              <a:srgbClr val="A36232"/>
            </a:solidFill>
            <a:miter lim="800000"/>
          </a:ln>
        </p:spPr>
        <p:txBody>
          <a:bodyPr lIns="0" rIns="0" anchor="ctr"/>
          <a:lstStyle/>
          <a:p>
            <a:pPr algn="ctr"/>
            <a:r>
              <a:rPr lang="zh-CN" altLang="en-US" sz="1600" b="1" dirty="0">
                <a:solidFill>
                  <a:srgbClr val="FFFFFF"/>
                </a:solidFill>
                <a:latin typeface="楷体" panose="02010609060101010101" pitchFamily="49" charset="-122"/>
              </a:rPr>
              <a:t>全国股转系统</a:t>
            </a:r>
            <a:endParaRPr lang="zh-CN" altLang="en-US" sz="1000" b="1" dirty="0">
              <a:solidFill>
                <a:srgbClr val="FFFFFF"/>
              </a:solidFill>
              <a:latin typeface="楷体" panose="02010609060101010101" pitchFamily="49" charset="-122"/>
            </a:endParaRPr>
          </a:p>
          <a:p>
            <a:pPr algn="ctr"/>
            <a:r>
              <a:rPr lang="en-US" altLang="zh-CN" sz="1600" b="1" dirty="0" smtClean="0">
                <a:solidFill>
                  <a:srgbClr val="FFFFFF"/>
                </a:solidFill>
                <a:latin typeface="楷体" panose="02010609060101010101" pitchFamily="49" charset="-122"/>
              </a:rPr>
              <a:t>4695</a:t>
            </a:r>
            <a:endParaRPr lang="zh-CN" altLang="en-US" sz="1600" b="1" dirty="0">
              <a:solidFill>
                <a:srgbClr val="FFFFFF"/>
              </a:solidFill>
              <a:latin typeface="楷体" panose="02010609060101010101" pitchFamily="49" charset="-122"/>
            </a:endParaRPr>
          </a:p>
        </p:txBody>
      </p:sp>
      <p:sp>
        <p:nvSpPr>
          <p:cNvPr id="9" name="TextBox 9"/>
          <p:cNvSpPr txBox="1">
            <a:spLocks noChangeArrowheads="1"/>
          </p:cNvSpPr>
          <p:nvPr/>
        </p:nvSpPr>
        <p:spPr bwMode="auto">
          <a:xfrm>
            <a:off x="1095520" y="1315616"/>
            <a:ext cx="7616580" cy="457200"/>
          </a:xfrm>
          <a:prstGeom prst="rect">
            <a:avLst/>
          </a:prstGeom>
          <a:noFill/>
          <a:ln w="9525">
            <a:noFill/>
            <a:miter lim="800000"/>
          </a:ln>
        </p:spPr>
        <p:txBody>
          <a:bodyPr>
            <a:spAutoFit/>
          </a:bodyPr>
          <a:lstStyle/>
          <a:p>
            <a:r>
              <a:rPr lang="zh-CN" altLang="en-US" sz="2400">
                <a:solidFill>
                  <a:srgbClr val="FF0000"/>
                </a:solidFill>
                <a:latin typeface="楷体" panose="02010609060101010101" pitchFamily="49" charset="-122"/>
              </a:rPr>
              <a:t>美国资本市场结构           </a:t>
            </a:r>
            <a:r>
              <a:rPr lang="zh-CN" altLang="en-US" sz="2400">
                <a:solidFill>
                  <a:srgbClr val="FF3300"/>
                </a:solidFill>
                <a:latin typeface="楷体" panose="02010609060101010101" pitchFamily="49" charset="-122"/>
              </a:rPr>
              <a:t>中国资本市场结构</a:t>
            </a:r>
          </a:p>
        </p:txBody>
      </p:sp>
      <p:sp>
        <p:nvSpPr>
          <p:cNvPr id="10" name="矩形 9"/>
          <p:cNvSpPr>
            <a:spLocks noChangeArrowheads="1"/>
          </p:cNvSpPr>
          <p:nvPr/>
        </p:nvSpPr>
        <p:spPr bwMode="auto">
          <a:xfrm>
            <a:off x="1683327" y="1772816"/>
            <a:ext cx="1542079" cy="838200"/>
          </a:xfrm>
          <a:prstGeom prst="rect">
            <a:avLst/>
          </a:prstGeom>
          <a:solidFill>
            <a:srgbClr val="FF0000"/>
          </a:solidFill>
          <a:ln w="25400">
            <a:solidFill>
              <a:srgbClr val="A36232"/>
            </a:solidFill>
            <a:miter lim="800000"/>
          </a:ln>
        </p:spPr>
        <p:txBody>
          <a:bodyPr anchor="ctr"/>
          <a:lstStyle/>
          <a:p>
            <a:pPr algn="ctr"/>
            <a:r>
              <a:rPr lang="en-US" altLang="zh-CN" sz="1800" b="1" dirty="0">
                <a:solidFill>
                  <a:srgbClr val="FFFFFF"/>
                </a:solidFill>
                <a:latin typeface="楷体" panose="02010609060101010101" pitchFamily="49" charset="-122"/>
              </a:rPr>
              <a:t>NYSE</a:t>
            </a:r>
            <a:endParaRPr lang="en-US" altLang="zh-CN" sz="1800" b="1" dirty="0">
              <a:solidFill>
                <a:srgbClr val="FFFFFF"/>
              </a:solidFill>
              <a:latin typeface="楷体" panose="02010609060101010101" pitchFamily="49" charset="-122"/>
            </a:endParaRPr>
          </a:p>
          <a:p>
            <a:pPr algn="ctr"/>
            <a:r>
              <a:rPr lang="en-US" altLang="zh-CN" sz="1800" b="1" dirty="0">
                <a:solidFill>
                  <a:srgbClr val="FFFFFF"/>
                </a:solidFill>
                <a:latin typeface="楷体" panose="02010609060101010101" pitchFamily="49" charset="-122"/>
              </a:rPr>
              <a:t>&gt; 3000</a:t>
            </a:r>
            <a:endParaRPr lang="zh-CN" altLang="en-US" sz="1800" b="1" dirty="0">
              <a:solidFill>
                <a:srgbClr val="FFFFFF"/>
              </a:solidFill>
              <a:latin typeface="楷体" panose="02010609060101010101" pitchFamily="49" charset="-122"/>
            </a:endParaRPr>
          </a:p>
        </p:txBody>
      </p:sp>
      <p:sp>
        <p:nvSpPr>
          <p:cNvPr id="11" name="矩形 7"/>
          <p:cNvSpPr>
            <a:spLocks noChangeArrowheads="1"/>
          </p:cNvSpPr>
          <p:nvPr/>
        </p:nvSpPr>
        <p:spPr bwMode="auto">
          <a:xfrm>
            <a:off x="616185" y="4058816"/>
            <a:ext cx="3928490" cy="1143000"/>
          </a:xfrm>
          <a:prstGeom prst="rect">
            <a:avLst/>
          </a:prstGeom>
          <a:solidFill>
            <a:srgbClr val="00B0F0"/>
          </a:solidFill>
          <a:ln w="25400">
            <a:solidFill>
              <a:schemeClr val="tx1"/>
            </a:solidFill>
            <a:miter lim="800000"/>
          </a:ln>
        </p:spPr>
        <p:txBody>
          <a:bodyPr lIns="0" rIns="0" anchor="ctr"/>
          <a:lstStyle/>
          <a:p>
            <a:pPr algn="ctr"/>
            <a:endParaRPr lang="en-US" altLang="zh-CN" sz="1800" b="1" dirty="0">
              <a:solidFill>
                <a:srgbClr val="FFFFFF"/>
              </a:solidFill>
              <a:latin typeface="Verdana" pitchFamily="34" charset="0"/>
              <a:ea typeface="宋体" pitchFamily="2" charset="-122"/>
            </a:endParaRPr>
          </a:p>
          <a:p>
            <a:pPr algn="ctr"/>
            <a:r>
              <a:rPr lang="en-US" altLang="zh-CN" sz="1800" b="1" dirty="0">
                <a:solidFill>
                  <a:srgbClr val="FFFFFF"/>
                </a:solidFill>
                <a:latin typeface="楷体" panose="02010609060101010101" pitchFamily="49" charset="-122"/>
              </a:rPr>
              <a:t>OTCBB </a:t>
            </a:r>
            <a:r>
              <a:rPr lang="zh-CN" altLang="en-US" sz="1800" b="1" dirty="0">
                <a:solidFill>
                  <a:srgbClr val="FFFFFF"/>
                </a:solidFill>
                <a:latin typeface="楷体" panose="02010609060101010101" pitchFamily="49" charset="-122"/>
              </a:rPr>
              <a:t>  </a:t>
            </a:r>
            <a:r>
              <a:rPr lang="en-US" altLang="zh-CN" sz="1800" b="1" dirty="0">
                <a:solidFill>
                  <a:srgbClr val="FFFFFF"/>
                </a:solidFill>
                <a:latin typeface="楷体" panose="02010609060101010101" pitchFamily="49" charset="-122"/>
              </a:rPr>
              <a:t>pink</a:t>
            </a:r>
            <a:r>
              <a:rPr lang="zh-CN" altLang="en-US" sz="1800" b="1" dirty="0">
                <a:solidFill>
                  <a:srgbClr val="FFFFFF"/>
                </a:solidFill>
                <a:latin typeface="楷体" panose="02010609060101010101" pitchFamily="49" charset="-122"/>
              </a:rPr>
              <a:t> market  其他市场</a:t>
            </a:r>
            <a:endParaRPr lang="zh-CN" altLang="en-US" sz="1800" b="1" dirty="0">
              <a:solidFill>
                <a:srgbClr val="FFFFFF"/>
              </a:solidFill>
              <a:latin typeface="楷体" panose="02010609060101010101" pitchFamily="49" charset="-122"/>
            </a:endParaRPr>
          </a:p>
          <a:p>
            <a:pPr algn="ctr"/>
            <a:r>
              <a:rPr lang="en-US" altLang="zh-CN" sz="1800" b="1" dirty="0">
                <a:solidFill>
                  <a:srgbClr val="FFFFFF"/>
                </a:solidFill>
                <a:latin typeface="楷体" panose="02010609060101010101" pitchFamily="49" charset="-122"/>
              </a:rPr>
              <a:t>&gt;</a:t>
            </a:r>
            <a:r>
              <a:rPr lang="zh-CN" altLang="en-US" sz="1800" b="1" dirty="0">
                <a:solidFill>
                  <a:srgbClr val="FFFFFF"/>
                </a:solidFill>
                <a:latin typeface="楷体" panose="02010609060101010101" pitchFamily="49" charset="-122"/>
              </a:rPr>
              <a:t> </a:t>
            </a:r>
            <a:r>
              <a:rPr lang="en-US" altLang="zh-CN" sz="1800" b="1" dirty="0">
                <a:solidFill>
                  <a:srgbClr val="FFFFFF"/>
                </a:solidFill>
                <a:latin typeface="楷体" panose="02010609060101010101" pitchFamily="49" charset="-122"/>
              </a:rPr>
              <a:t>20</a:t>
            </a:r>
            <a:r>
              <a:rPr lang="zh-CN" altLang="en-US" sz="1800" b="1" dirty="0">
                <a:solidFill>
                  <a:srgbClr val="FFFFFF"/>
                </a:solidFill>
                <a:latin typeface="楷体" panose="02010609060101010101" pitchFamily="49" charset="-122"/>
              </a:rPr>
              <a:t>00</a:t>
            </a:r>
            <a:r>
              <a:rPr lang="en-US" altLang="zh-CN" sz="1800" b="1" dirty="0">
                <a:solidFill>
                  <a:srgbClr val="FFFFFF"/>
                </a:solidFill>
                <a:latin typeface="楷体" panose="02010609060101010101" pitchFamily="49" charset="-122"/>
              </a:rPr>
              <a:t>    &gt; 60</a:t>
            </a:r>
            <a:r>
              <a:rPr lang="zh-CN" altLang="en-US" sz="1800" b="1" dirty="0">
                <a:solidFill>
                  <a:srgbClr val="FFFFFF"/>
                </a:solidFill>
                <a:latin typeface="楷体" panose="02010609060101010101" pitchFamily="49" charset="-122"/>
              </a:rPr>
              <a:t>00         上万家</a:t>
            </a:r>
          </a:p>
        </p:txBody>
      </p:sp>
      <p:grpSp>
        <p:nvGrpSpPr>
          <p:cNvPr id="12" name="Group 12"/>
          <p:cNvGrpSpPr/>
          <p:nvPr/>
        </p:nvGrpSpPr>
        <p:grpSpPr bwMode="auto">
          <a:xfrm>
            <a:off x="1664272" y="2591966"/>
            <a:ext cx="1578725" cy="342900"/>
            <a:chOff x="0" y="0"/>
            <a:chExt cx="995" cy="216"/>
          </a:xfrm>
        </p:grpSpPr>
        <p:pic>
          <p:nvPicPr>
            <p:cNvPr id="13" name="矩形 9"/>
            <p:cNvPicPr>
              <a:picLocks noChangeArrowheads="1"/>
            </p:cNvPicPr>
            <p:nvPr/>
          </p:nvPicPr>
          <p:blipFill>
            <a:blip r:embed="rId1" cstate="print"/>
            <a:srcRect/>
            <a:stretch>
              <a:fillRect/>
            </a:stretch>
          </p:blipFill>
          <p:spPr bwMode="auto">
            <a:xfrm>
              <a:off x="0" y="0"/>
              <a:ext cx="995" cy="216"/>
            </a:xfrm>
            <a:prstGeom prst="rect">
              <a:avLst/>
            </a:prstGeom>
            <a:noFill/>
            <a:ln w="9525">
              <a:noFill/>
              <a:miter lim="800000"/>
              <a:headEnd/>
              <a:tailEnd/>
            </a:ln>
          </p:spPr>
        </p:pic>
        <p:sp>
          <p:nvSpPr>
            <p:cNvPr id="14" name="Text Box 14"/>
            <p:cNvSpPr txBox="1">
              <a:spLocks noChangeArrowheads="1"/>
            </p:cNvSpPr>
            <p:nvPr/>
          </p:nvSpPr>
          <p:spPr bwMode="auto">
            <a:xfrm>
              <a:off x="12" y="12"/>
              <a:ext cx="972" cy="192"/>
            </a:xfrm>
            <a:prstGeom prst="rect">
              <a:avLst/>
            </a:prstGeom>
            <a:noFill/>
            <a:ln w="9525">
              <a:noFill/>
              <a:miter lim="800000"/>
            </a:ln>
          </p:spPr>
          <p:txBody>
            <a:bodyPr anchor="ctr"/>
            <a:lstStyle/>
            <a:p>
              <a:pPr algn="ctr"/>
              <a:r>
                <a:rPr lang="en-US" altLang="zh-CN" sz="1200" b="1" dirty="0" err="1">
                  <a:solidFill>
                    <a:srgbClr val="FFFFFF"/>
                  </a:solidFill>
                  <a:latin typeface="楷体" panose="02010609060101010101" pitchFamily="49" charset="-122"/>
                </a:rPr>
                <a:t>Nasdaq</a:t>
              </a:r>
              <a:r>
                <a:rPr lang="en-US" altLang="zh-CN" sz="1200" b="1" dirty="0">
                  <a:solidFill>
                    <a:srgbClr val="FFFFFF"/>
                  </a:solidFill>
                  <a:latin typeface="楷体" panose="02010609060101010101" pitchFamily="49" charset="-122"/>
                </a:rPr>
                <a:t> NGS</a:t>
              </a:r>
              <a:endParaRPr lang="zh-CN" altLang="en-US" sz="1200" b="1" dirty="0">
                <a:solidFill>
                  <a:srgbClr val="FFFFFF"/>
                </a:solidFill>
                <a:latin typeface="楷体" panose="02010609060101010101" pitchFamily="49" charset="-122"/>
              </a:endParaRPr>
            </a:p>
          </p:txBody>
        </p:sp>
      </p:grpSp>
      <p:grpSp>
        <p:nvGrpSpPr>
          <p:cNvPr id="15" name="Group 15"/>
          <p:cNvGrpSpPr/>
          <p:nvPr/>
        </p:nvGrpSpPr>
        <p:grpSpPr bwMode="auto">
          <a:xfrm>
            <a:off x="597130" y="4042942"/>
            <a:ext cx="3968068" cy="415925"/>
            <a:chOff x="0" y="0"/>
            <a:chExt cx="2500" cy="262"/>
          </a:xfrm>
        </p:grpSpPr>
        <p:pic>
          <p:nvPicPr>
            <p:cNvPr id="16" name="矩形 9"/>
            <p:cNvPicPr>
              <a:picLocks noChangeArrowheads="1"/>
            </p:cNvPicPr>
            <p:nvPr/>
          </p:nvPicPr>
          <p:blipFill>
            <a:blip r:embed="rId2" cstate="print"/>
            <a:srcRect/>
            <a:stretch>
              <a:fillRect/>
            </a:stretch>
          </p:blipFill>
          <p:spPr bwMode="auto">
            <a:xfrm>
              <a:off x="0" y="0"/>
              <a:ext cx="2500" cy="262"/>
            </a:xfrm>
            <a:prstGeom prst="rect">
              <a:avLst/>
            </a:prstGeom>
            <a:noFill/>
            <a:ln w="9525">
              <a:noFill/>
              <a:miter lim="800000"/>
              <a:headEnd/>
              <a:tailEnd/>
            </a:ln>
          </p:spPr>
        </p:pic>
        <p:sp>
          <p:nvSpPr>
            <p:cNvPr id="17" name="Text Box 17"/>
            <p:cNvSpPr txBox="1">
              <a:spLocks noChangeArrowheads="1"/>
            </p:cNvSpPr>
            <p:nvPr/>
          </p:nvSpPr>
          <p:spPr bwMode="auto">
            <a:xfrm>
              <a:off x="12" y="10"/>
              <a:ext cx="2475" cy="240"/>
            </a:xfrm>
            <a:prstGeom prst="rect">
              <a:avLst/>
            </a:prstGeom>
            <a:noFill/>
            <a:ln w="9525">
              <a:noFill/>
              <a:miter lim="800000"/>
            </a:ln>
          </p:spPr>
          <p:txBody>
            <a:bodyPr anchor="ctr"/>
            <a:lstStyle/>
            <a:p>
              <a:pPr algn="ctr"/>
              <a:r>
                <a:rPr lang="en-US" altLang="zh-CN" sz="1200" b="1">
                  <a:solidFill>
                    <a:srgbClr val="FFFFFF"/>
                  </a:solidFill>
                  <a:latin typeface="楷体" panose="02010609060101010101" pitchFamily="49" charset="-122"/>
                </a:rPr>
                <a:t>Nasdaq NCM</a:t>
              </a:r>
              <a:endParaRPr lang="zh-CN" altLang="en-US" sz="1200" b="1">
                <a:solidFill>
                  <a:srgbClr val="FFFFFF"/>
                </a:solidFill>
                <a:latin typeface="楷体" panose="02010609060101010101" pitchFamily="49" charset="-122"/>
              </a:endParaRPr>
            </a:p>
          </p:txBody>
        </p:sp>
      </p:grpSp>
      <p:sp>
        <p:nvSpPr>
          <p:cNvPr id="18" name="矩形 17"/>
          <p:cNvSpPr/>
          <p:nvPr/>
        </p:nvSpPr>
        <p:spPr>
          <a:xfrm>
            <a:off x="251520" y="5301208"/>
            <a:ext cx="8208912" cy="923330"/>
          </a:xfrm>
          <a:prstGeom prst="rect">
            <a:avLst/>
          </a:prstGeom>
        </p:spPr>
        <p:txBody>
          <a:bodyPr wrap="square">
            <a:spAutoFit/>
          </a:bodyPr>
          <a:lstStyle/>
          <a:p>
            <a:r>
              <a:rPr lang="zh-CN" altLang="en-US" dirty="0" smtClean="0"/>
              <a:t>我国中小微企业占比达</a:t>
            </a:r>
            <a:r>
              <a:rPr lang="en-US" altLang="zh-CN" dirty="0" smtClean="0"/>
              <a:t>97.3%</a:t>
            </a:r>
            <a:r>
              <a:rPr lang="zh-CN" altLang="en-US" dirty="0" smtClean="0"/>
              <a:t>、超过</a:t>
            </a:r>
            <a:r>
              <a:rPr lang="en-US" altLang="zh-CN" dirty="0" smtClean="0"/>
              <a:t>1500</a:t>
            </a:r>
            <a:r>
              <a:rPr lang="zh-CN" altLang="en-US" dirty="0" smtClean="0"/>
              <a:t>万家，但中小企业目前缺乏有效的融资渠道。相较于美国“正金字塔”的资本市场结构，我国资本市场发展仍有巨大提升空间。未来新三板挂牌企业数量有望继续大幅提升、超过上万家。</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1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2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5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1" nodeType="withEffect">
                                  <p:stCondLst>
                                    <p:cond delay="150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20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 0  L -0.25 0  E" pathEditMode="relative" rAng="0" ptsTypes="">
                                      <p:cBhvr>
                                        <p:cTn id="24" dur="500" fill="hold"/>
                                        <p:tgtEl>
                                          <p:spTgt spid="5"/>
                                        </p:tgtEl>
                                        <p:attrNameLst>
                                          <p:attrName>ppt_x</p:attrName>
                                          <p:attrName>ppt_y</p:attrName>
                                        </p:attrNameLst>
                                      </p:cBhvr>
                                      <p:rCtr x="0" y="0"/>
                                    </p:animMotion>
                                  </p:childTnLst>
                                </p:cTn>
                              </p:par>
                              <p:par>
                                <p:cTn id="25" presetID="35" presetClass="path" presetSubtype="0" accel="50000" decel="50000" fill="hold" grpId="0" nodeType="withEffect">
                                  <p:stCondLst>
                                    <p:cond delay="0"/>
                                  </p:stCondLst>
                                  <p:childTnLst>
                                    <p:animMotion origin="layout" path="M 0 0  L -0.25 0  E" pathEditMode="relative" rAng="0" ptsTypes="">
                                      <p:cBhvr>
                                        <p:cTn id="26" dur="500" fill="hold"/>
                                        <p:tgtEl>
                                          <p:spTgt spid="7"/>
                                        </p:tgtEl>
                                        <p:attrNameLst>
                                          <p:attrName>ppt_x</p:attrName>
                                          <p:attrName>ppt_y</p:attrName>
                                        </p:attrNameLst>
                                      </p:cBhvr>
                                      <p:rCtr x="0" y="0"/>
                                    </p:animMotion>
                                  </p:childTnLst>
                                </p:cTn>
                              </p:par>
                              <p:par>
                                <p:cTn id="27" presetID="35" presetClass="path" presetSubtype="0" accel="50000" decel="50000" fill="hold" grpId="0" nodeType="withEffect">
                                  <p:stCondLst>
                                    <p:cond delay="0"/>
                                  </p:stCondLst>
                                  <p:childTnLst>
                                    <p:animMotion origin="layout" path="M 0 0  L -0.25 0  E" pathEditMode="relative" rAng="0" ptsTypes="">
                                      <p:cBhvr>
                                        <p:cTn id="28" dur="500" fill="hold"/>
                                        <p:tgtEl>
                                          <p:spTgt spid="8"/>
                                        </p:tgtEl>
                                        <p:attrNameLst>
                                          <p:attrName>ppt_x</p:attrName>
                                          <p:attrName>ppt_y</p:attrName>
                                        </p:attrNameLst>
                                      </p:cBhvr>
                                      <p:rCtr x="0" y="0"/>
                                    </p:animMotion>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 grpId="1" animBg="1" autoUpdateAnimBg="0"/>
      <p:bldP spid="5" grpId="0" bldLvl="0" animBg="1" autoUpdateAnimBg="0"/>
      <p:bldP spid="5" grpId="1" animBg="1" autoUpdateAnimBg="0"/>
      <p:bldP spid="7" grpId="0" bldLvl="0" animBg="1" autoUpdateAnimBg="0"/>
      <p:bldP spid="7" grpId="1" animBg="1" autoUpdateAnimBg="0"/>
      <p:bldP spid="8" grpId="0" bldLvl="0" animBg="1" autoUpdateAnimBg="0"/>
      <p:bldP spid="8" grpId="1" animBg="1" autoUpdateAnimBg="0"/>
      <p:bldP spid="9" grpId="0" bldLvl="0" autoUpdateAnimBg="0"/>
      <p:bldP spid="10" grpId="0" bldLvl="0" autoUpdateAnimBg="0"/>
      <p:bldP spid="10" grpId="1" bldLvl="0" animBg="1" autoUpdateAnimBg="0"/>
      <p:bldP spid="10" grpId="2" animBg="1" autoUpdateAnimBg="0"/>
      <p:bldP spid="11" grpId="0" bldLvl="0" autoUpdateAnimBg="0"/>
      <p:bldP spid="11" grpId="1" animBg="1" autoUpdateAnimBg="0"/>
      <p:bldP spid="12" grpId="0" bldLvl="0" autoUpdateAnimBg="0"/>
      <p:bldP spid="15"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pic>
        <p:nvPicPr>
          <p:cNvPr id="105474" name="Picture 2" descr="c:\users\dell\appdata\roaming\360se6\User Data\temp\f15dd5a8-fdde-4f87-9ea7-9dc277d0894f.jpg"/>
          <p:cNvPicPr>
            <a:picLocks noChangeAspect="1" noChangeArrowheads="1"/>
          </p:cNvPicPr>
          <p:nvPr/>
        </p:nvPicPr>
        <p:blipFill>
          <a:blip r:embed="rId1" cstate="print"/>
          <a:srcRect/>
          <a:stretch>
            <a:fillRect/>
          </a:stretch>
        </p:blipFill>
        <p:spPr bwMode="auto">
          <a:xfrm>
            <a:off x="0" y="1744435"/>
            <a:ext cx="9147770" cy="4420869"/>
          </a:xfrm>
          <a:prstGeom prst="rect">
            <a:avLst/>
          </a:prstGeom>
          <a:noFill/>
        </p:spPr>
      </p:pic>
      <p:sp>
        <p:nvSpPr>
          <p:cNvPr id="5" name="标题 46"/>
          <p:cNvSpPr>
            <a:spLocks noGrp="1"/>
          </p:cNvSpPr>
          <p:nvPr>
            <p:ph type="title"/>
          </p:nvPr>
        </p:nvSpPr>
        <p:spPr>
          <a:xfrm>
            <a:off x="539552" y="620688"/>
            <a:ext cx="7901014" cy="500066"/>
          </a:xfrm>
        </p:spPr>
        <p:txBody>
          <a:bodyPr/>
          <a:lstStyle/>
          <a:p>
            <a:r>
              <a:rPr lang="en-US" altLang="zh-CN" dirty="0" smtClean="0">
                <a:solidFill>
                  <a:srgbClr val="000000"/>
                </a:solidFill>
                <a:latin typeface="楷体" panose="02010609060101010101" pitchFamily="49" charset="-122"/>
              </a:rPr>
              <a:t>2.1</a:t>
            </a:r>
            <a:r>
              <a:rPr lang="zh-CN" altLang="en-US" dirty="0" smtClean="0">
                <a:solidFill>
                  <a:srgbClr val="000000"/>
                </a:solidFill>
                <a:latin typeface="楷体" panose="02010609060101010101" pitchFamily="49" charset="-122"/>
              </a:rPr>
              <a:t> 什么是全国股转系统</a:t>
            </a:r>
            <a:endParaRPr lang="zh-CN" altLang="en-US" dirty="0"/>
          </a:p>
        </p:txBody>
      </p:sp>
      <p:sp>
        <p:nvSpPr>
          <p:cNvPr id="6" name="TextBox 5"/>
          <p:cNvSpPr txBox="1"/>
          <p:nvPr/>
        </p:nvSpPr>
        <p:spPr>
          <a:xfrm>
            <a:off x="251520" y="3996496"/>
            <a:ext cx="2016224" cy="1592744"/>
          </a:xfrm>
          <a:prstGeom prst="rect">
            <a:avLst/>
          </a:prstGeom>
          <a:solidFill>
            <a:schemeClr val="bg1"/>
          </a:solidFill>
        </p:spPr>
        <p:txBody>
          <a:bodyPr wrap="square" rtlCol="0">
            <a:spAutoFit/>
          </a:bodyPr>
          <a:lstStyle/>
          <a:p>
            <a:pPr>
              <a:lnSpc>
                <a:spcPct val="150000"/>
              </a:lnSpc>
            </a:pPr>
            <a:r>
              <a:rPr lang="zh-CN" altLang="en-US" sz="1300" dirty="0" smtClean="0">
                <a:solidFill>
                  <a:schemeClr val="tx1">
                    <a:lumMod val="65000"/>
                    <a:lumOff val="35000"/>
                  </a:schemeClr>
                </a:solidFill>
                <a:latin typeface="微软雅黑" pitchFamily="34" charset="-122"/>
                <a:ea typeface="微软雅黑" pitchFamily="34" charset="-122"/>
              </a:rPr>
              <a:t>截至</a:t>
            </a:r>
            <a:r>
              <a:rPr lang="en-US" altLang="zh-CN" sz="1300" dirty="0" smtClean="0">
                <a:solidFill>
                  <a:schemeClr val="tx1">
                    <a:lumMod val="65000"/>
                    <a:lumOff val="35000"/>
                  </a:schemeClr>
                </a:solidFill>
                <a:latin typeface="微软雅黑" pitchFamily="34" charset="-122"/>
                <a:ea typeface="微软雅黑" pitchFamily="34" charset="-122"/>
              </a:rPr>
              <a:t>2015</a:t>
            </a:r>
            <a:r>
              <a:rPr lang="zh-CN" altLang="en-US" sz="1300" dirty="0" smtClean="0">
                <a:solidFill>
                  <a:schemeClr val="tx1">
                    <a:lumMod val="65000"/>
                    <a:lumOff val="35000"/>
                  </a:schemeClr>
                </a:solidFill>
                <a:latin typeface="微软雅黑" pitchFamily="34" charset="-122"/>
                <a:ea typeface="微软雅黑" pitchFamily="34" charset="-122"/>
              </a:rPr>
              <a:t>年</a:t>
            </a:r>
            <a:r>
              <a:rPr lang="en-US" altLang="zh-CN" sz="1300" dirty="0" smtClean="0">
                <a:solidFill>
                  <a:schemeClr val="tx1">
                    <a:lumMod val="65000"/>
                    <a:lumOff val="35000"/>
                  </a:schemeClr>
                </a:solidFill>
                <a:latin typeface="微软雅黑" pitchFamily="34" charset="-122"/>
                <a:ea typeface="微软雅黑" pitchFamily="34" charset="-122"/>
              </a:rPr>
              <a:t>12</a:t>
            </a:r>
            <a:r>
              <a:rPr lang="zh-CN" altLang="en-US" sz="1300" dirty="0" smtClean="0">
                <a:solidFill>
                  <a:schemeClr val="tx1">
                    <a:lumMod val="65000"/>
                    <a:lumOff val="35000"/>
                  </a:schemeClr>
                </a:solidFill>
                <a:latin typeface="微软雅黑" pitchFamily="34" charset="-122"/>
                <a:ea typeface="微软雅黑" pitchFamily="34" charset="-122"/>
              </a:rPr>
              <a:t>月</a:t>
            </a:r>
            <a:r>
              <a:rPr lang="en-US" altLang="zh-CN" sz="1300" dirty="0" smtClean="0">
                <a:solidFill>
                  <a:schemeClr val="tx1">
                    <a:lumMod val="65000"/>
                    <a:lumOff val="35000"/>
                  </a:schemeClr>
                </a:solidFill>
                <a:latin typeface="微软雅黑" pitchFamily="34" charset="-122"/>
                <a:ea typeface="微软雅黑" pitchFamily="34" charset="-122"/>
              </a:rPr>
              <a:t>14</a:t>
            </a:r>
            <a:r>
              <a:rPr lang="zh-CN" altLang="en-US" sz="1300" dirty="0" smtClean="0">
                <a:solidFill>
                  <a:schemeClr val="tx1">
                    <a:lumMod val="65000"/>
                    <a:lumOff val="35000"/>
                  </a:schemeClr>
                </a:solidFill>
                <a:latin typeface="微软雅黑" pitchFamily="34" charset="-122"/>
                <a:ea typeface="微软雅黑" pitchFamily="34" charset="-122"/>
              </a:rPr>
              <a:t>日，新三板挂牌公司共计</a:t>
            </a:r>
            <a:r>
              <a:rPr lang="en-US" altLang="zh-CN" sz="1300" dirty="0" smtClean="0">
                <a:solidFill>
                  <a:schemeClr val="tx1">
                    <a:lumMod val="65000"/>
                    <a:lumOff val="35000"/>
                  </a:schemeClr>
                </a:solidFill>
                <a:latin typeface="微软雅黑" pitchFamily="34" charset="-122"/>
                <a:ea typeface="微软雅黑" pitchFamily="34" charset="-122"/>
              </a:rPr>
              <a:t>4695</a:t>
            </a:r>
            <a:r>
              <a:rPr lang="zh-CN" altLang="en-US" sz="1300" dirty="0" smtClean="0">
                <a:solidFill>
                  <a:schemeClr val="tx1">
                    <a:lumMod val="65000"/>
                    <a:lumOff val="35000"/>
                  </a:schemeClr>
                </a:solidFill>
                <a:latin typeface="微软雅黑" pitchFamily="34" charset="-122"/>
                <a:ea typeface="微软雅黑" pitchFamily="34" charset="-122"/>
              </a:rPr>
              <a:t>家，总股本</a:t>
            </a:r>
            <a:r>
              <a:rPr lang="en-US" altLang="zh-CN" sz="1300" dirty="0" smtClean="0">
                <a:solidFill>
                  <a:schemeClr val="tx1">
                    <a:lumMod val="65000"/>
                    <a:lumOff val="35000"/>
                  </a:schemeClr>
                </a:solidFill>
                <a:latin typeface="微软雅黑" pitchFamily="34" charset="-122"/>
                <a:ea typeface="微软雅黑" pitchFamily="34" charset="-122"/>
              </a:rPr>
              <a:t>2675.49</a:t>
            </a:r>
            <a:r>
              <a:rPr lang="zh-CN" altLang="en-US" sz="1300" dirty="0" smtClean="0">
                <a:solidFill>
                  <a:schemeClr val="tx1">
                    <a:lumMod val="65000"/>
                    <a:lumOff val="35000"/>
                  </a:schemeClr>
                </a:solidFill>
                <a:latin typeface="微软雅黑" pitchFamily="34" charset="-122"/>
                <a:ea typeface="微软雅黑" pitchFamily="34" charset="-122"/>
              </a:rPr>
              <a:t>亿元，总市值</a:t>
            </a:r>
            <a:r>
              <a:rPr lang="en-US" altLang="zh-CN" sz="1300" dirty="0" smtClean="0">
                <a:solidFill>
                  <a:schemeClr val="tx1">
                    <a:lumMod val="65000"/>
                    <a:lumOff val="35000"/>
                  </a:schemeClr>
                </a:solidFill>
                <a:latin typeface="微软雅黑" pitchFamily="34" charset="-122"/>
                <a:ea typeface="微软雅黑" pitchFamily="34" charset="-122"/>
              </a:rPr>
              <a:t>15910.18</a:t>
            </a:r>
            <a:r>
              <a:rPr lang="zh-CN" altLang="en-US" sz="1300" dirty="0" smtClean="0">
                <a:solidFill>
                  <a:schemeClr val="tx1">
                    <a:lumMod val="65000"/>
                    <a:lumOff val="35000"/>
                  </a:schemeClr>
                </a:solidFill>
                <a:latin typeface="微软雅黑" pitchFamily="34" charset="-122"/>
                <a:ea typeface="微软雅黑" pitchFamily="34" charset="-122"/>
              </a:rPr>
              <a:t>亿元。</a:t>
            </a:r>
            <a:endParaRPr lang="zh-CN" altLang="en-US" sz="1300" dirty="0">
              <a:solidFill>
                <a:schemeClr val="tx1">
                  <a:lumMod val="65000"/>
                  <a:lumOff val="35000"/>
                </a:schemeClr>
              </a:solidFill>
              <a:latin typeface="微软雅黑" pitchFamily="34" charset="-122"/>
              <a:ea typeface="微软雅黑" pitchFamily="34" charset="-122"/>
            </a:endParaRPr>
          </a:p>
        </p:txBody>
      </p:sp>
      <p:sp>
        <p:nvSpPr>
          <p:cNvPr id="7" name="TextBox 6"/>
          <p:cNvSpPr txBox="1"/>
          <p:nvPr/>
        </p:nvSpPr>
        <p:spPr>
          <a:xfrm>
            <a:off x="395536" y="1412777"/>
            <a:ext cx="8352928" cy="461665"/>
          </a:xfrm>
          <a:prstGeom prst="rect">
            <a:avLst/>
          </a:prstGeom>
          <a:noFill/>
        </p:spPr>
        <p:txBody>
          <a:bodyPr wrap="square" rtlCol="0">
            <a:spAutoFit/>
          </a:bodyPr>
          <a:lstStyle/>
          <a:p>
            <a:r>
              <a:rPr lang="zh-CN" altLang="en-US" sz="2400" b="1" dirty="0" smtClean="0">
                <a:latin typeface="楷体" panose="02010609060101010101" pitchFamily="49" charset="-122"/>
              </a:rPr>
              <a:t>未来我国资本市场结构示意图</a:t>
            </a:r>
            <a:r>
              <a:rPr lang="en-US" altLang="zh-CN" sz="2400" b="1" dirty="0" smtClean="0">
                <a:latin typeface="楷体" panose="02010609060101010101" pitchFamily="49" charset="-122"/>
              </a:rPr>
              <a:t>——</a:t>
            </a:r>
            <a:r>
              <a:rPr lang="zh-CN" altLang="en-US" sz="2400" b="1" dirty="0" smtClean="0">
                <a:latin typeface="黑体" pitchFamily="49" charset="-122"/>
                <a:ea typeface="黑体" pitchFamily="49" charset="-122"/>
              </a:rPr>
              <a:t>中国多层次资本市场结构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880692" y="2590801"/>
            <a:ext cx="762244" cy="665163"/>
            <a:chOff x="0" y="0"/>
            <a:chExt cx="1549" cy="1351"/>
          </a:xfrm>
        </p:grpSpPr>
        <p:sp>
          <p:nvSpPr>
            <p:cNvPr id="512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512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51209"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51203" name="Line 7"/>
          <p:cNvSpPr>
            <a:spLocks noChangeShapeType="1"/>
          </p:cNvSpPr>
          <p:nvPr/>
        </p:nvSpPr>
        <p:spPr bwMode="auto">
          <a:xfrm>
            <a:off x="2490487" y="3200400"/>
            <a:ext cx="4982439" cy="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51204" name="Text Box 8"/>
          <p:cNvSpPr txBox="1">
            <a:spLocks noChangeArrowheads="1"/>
          </p:cNvSpPr>
          <p:nvPr/>
        </p:nvSpPr>
        <p:spPr bwMode="auto">
          <a:xfrm>
            <a:off x="2799782" y="2486025"/>
            <a:ext cx="4304383" cy="584775"/>
          </a:xfrm>
          <a:prstGeom prst="rect">
            <a:avLst/>
          </a:prstGeom>
          <a:noFill/>
          <a:ln w="9525">
            <a:noFill/>
            <a:miter lim="800000"/>
          </a:ln>
        </p:spPr>
        <p:txBody>
          <a:bodyPr wrap="none">
            <a:spAutoFit/>
          </a:bodyPr>
          <a:lstStyle/>
          <a:p>
            <a:pPr eaLnBrk="0" hangingPunct="0"/>
            <a:r>
              <a:rPr lang="zh-CN" altLang="en-US" sz="3200" b="1" dirty="0" smtClean="0">
                <a:solidFill>
                  <a:srgbClr val="000000"/>
                </a:solidFill>
                <a:latin typeface="楷体" panose="02010609060101010101" pitchFamily="49" charset="-122"/>
              </a:rPr>
              <a:t>全国股转系统最新动态</a:t>
            </a:r>
            <a:endParaRPr lang="zh-CN" altLang="en-US" sz="3200" b="1" dirty="0">
              <a:latin typeface="楷体" panose="02010609060101010101" pitchFamily="49" charset="-122"/>
            </a:endParaRPr>
          </a:p>
        </p:txBody>
      </p:sp>
      <p:sp>
        <p:nvSpPr>
          <p:cNvPr id="51205" name="Text Box 9"/>
          <p:cNvSpPr txBox="1">
            <a:spLocks noChangeArrowheads="1"/>
          </p:cNvSpPr>
          <p:nvPr/>
        </p:nvSpPr>
        <p:spPr bwMode="auto">
          <a:xfrm>
            <a:off x="2008221" y="2670176"/>
            <a:ext cx="493993" cy="461963"/>
          </a:xfrm>
          <a:prstGeom prst="rect">
            <a:avLst/>
          </a:prstGeom>
          <a:noFill/>
          <a:ln w="9525">
            <a:noFill/>
            <a:miter lim="800000"/>
          </a:ln>
        </p:spPr>
        <p:txBody>
          <a:bodyPr wrap="none">
            <a:spAutoFit/>
          </a:bodyPr>
          <a:lstStyle/>
          <a:p>
            <a:pPr algn="ctr" eaLnBrk="0" hangingPunct="0"/>
            <a:r>
              <a:rPr lang="zh-CN" altLang="en-US" sz="2400" b="1">
                <a:solidFill>
                  <a:srgbClr val="FFFFFF"/>
                </a:solidFill>
                <a:latin typeface="楷体" panose="02010609060101010101" pitchFamily="49" charset="-122"/>
              </a:rPr>
              <a:t>二</a:t>
            </a:r>
          </a:p>
        </p:txBody>
      </p:sp>
      <p:sp>
        <p:nvSpPr>
          <p:cNvPr id="51206"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77F23367-603A-4BD1-96BC-F2086BE4C353}"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944689"/>
            <a:ext cx="3744416" cy="369332"/>
          </a:xfrm>
          <a:prstGeom prst="rect">
            <a:avLst/>
          </a:prstGeom>
          <a:noFill/>
        </p:spPr>
        <p:txBody>
          <a:bodyPr wrap="square" rtlCol="0">
            <a:spAutoFit/>
          </a:bodyPr>
          <a:lstStyle/>
          <a:p>
            <a:r>
              <a:rPr lang="zh-CN" altLang="en-US" b="1" dirty="0" smtClean="0">
                <a:latin typeface="黑体" pitchFamily="49" charset="-122"/>
                <a:ea typeface="黑体" pitchFamily="49" charset="-122"/>
              </a:rPr>
              <a:t>新三板挂牌公司数量</a:t>
            </a:r>
            <a:endParaRPr lang="zh-CN" altLang="en-US" b="1" dirty="0">
              <a:latin typeface="黑体" pitchFamily="49" charset="-122"/>
              <a:ea typeface="黑体" pitchFamily="49" charset="-122"/>
            </a:endParaRPr>
          </a:p>
        </p:txBody>
      </p:sp>
      <p:sp>
        <p:nvSpPr>
          <p:cNvPr id="5" name="TextBox 4"/>
          <p:cNvSpPr txBox="1"/>
          <p:nvPr/>
        </p:nvSpPr>
        <p:spPr>
          <a:xfrm>
            <a:off x="2915816" y="3356992"/>
            <a:ext cx="1368152" cy="307777"/>
          </a:xfrm>
          <a:prstGeom prst="rect">
            <a:avLst/>
          </a:prstGeom>
          <a:noFill/>
        </p:spPr>
        <p:txBody>
          <a:bodyPr wrap="square" rtlCol="0">
            <a:spAutoFit/>
          </a:bodyPr>
          <a:lstStyle/>
          <a:p>
            <a:r>
              <a:rPr lang="zh-CN" altLang="en-US" sz="1400" dirty="0" smtClean="0"/>
              <a:t>单位：家</a:t>
            </a:r>
            <a:endParaRPr lang="zh-CN" altLang="en-US" sz="1400" dirty="0"/>
          </a:p>
        </p:txBody>
      </p:sp>
      <p:sp>
        <p:nvSpPr>
          <p:cNvPr id="6" name="TextBox 5"/>
          <p:cNvSpPr txBox="1"/>
          <p:nvPr/>
        </p:nvSpPr>
        <p:spPr>
          <a:xfrm>
            <a:off x="251520" y="1292059"/>
            <a:ext cx="8676456" cy="1488869"/>
          </a:xfrm>
          <a:prstGeom prst="rect">
            <a:avLst/>
          </a:prstGeom>
          <a:noFill/>
        </p:spPr>
        <p:txBody>
          <a:bodyPr wrap="square" rtlCol="0">
            <a:spAutoFit/>
          </a:bodyPr>
          <a:lstStyle/>
          <a:p>
            <a:r>
              <a:rPr lang="zh-CN" altLang="en-US" dirty="0" smtClean="0"/>
              <a:t>在经历</a:t>
            </a:r>
            <a:r>
              <a:rPr lang="en-US" altLang="zh-CN" dirty="0" smtClean="0"/>
              <a:t>2011</a:t>
            </a:r>
            <a:r>
              <a:rPr lang="zh-CN" altLang="en-US" dirty="0" smtClean="0"/>
              <a:t>年制度设计落地、</a:t>
            </a:r>
            <a:r>
              <a:rPr lang="en-US" altLang="zh-CN" dirty="0" smtClean="0"/>
              <a:t>2012</a:t>
            </a:r>
            <a:r>
              <a:rPr lang="zh-CN" altLang="en-US" dirty="0" smtClean="0"/>
              <a:t>年扩容政策出台、</a:t>
            </a:r>
            <a:r>
              <a:rPr lang="en-US" altLang="zh-CN" dirty="0" smtClean="0"/>
              <a:t>2014</a:t>
            </a:r>
            <a:r>
              <a:rPr lang="zh-CN" altLang="en-US" dirty="0" smtClean="0"/>
              <a:t>年做市商制度引入和</a:t>
            </a:r>
            <a:r>
              <a:rPr lang="en-US" altLang="zh-CN" dirty="0" smtClean="0"/>
              <a:t>2015</a:t>
            </a:r>
            <a:r>
              <a:rPr lang="zh-CN" altLang="en-US" dirty="0" smtClean="0"/>
              <a:t>年分层方案落地之后，新三板在</a:t>
            </a:r>
            <a:r>
              <a:rPr lang="en-US" altLang="zh-CN" dirty="0" smtClean="0"/>
              <a:t>2015</a:t>
            </a:r>
            <a:r>
              <a:rPr lang="zh-CN" altLang="en-US" dirty="0" smtClean="0"/>
              <a:t>年爆发性增长：</a:t>
            </a:r>
            <a:endParaRPr lang="zh-CN" altLang="en-US" dirty="0" smtClean="0"/>
          </a:p>
          <a:p>
            <a:r>
              <a:rPr lang="en-US" altLang="zh-CN" dirty="0" smtClean="0"/>
              <a:t>1.</a:t>
            </a:r>
            <a:r>
              <a:rPr lang="zh-CN" altLang="en-US" dirty="0" smtClean="0"/>
              <a:t>挂牌公司数量大幅增加：</a:t>
            </a:r>
            <a:r>
              <a:rPr lang="en-US" altLang="zh-CN" dirty="0" smtClean="0"/>
              <a:t>2015</a:t>
            </a:r>
            <a:r>
              <a:rPr lang="zh-CN" altLang="en-US" dirty="0" smtClean="0"/>
              <a:t>年新三板挂牌公司</a:t>
            </a:r>
            <a:r>
              <a:rPr lang="en-US" altLang="zh-CN" dirty="0" smtClean="0"/>
              <a:t>4750</a:t>
            </a:r>
            <a:r>
              <a:rPr lang="zh-CN" altLang="en-US" dirty="0" smtClean="0"/>
              <a:t>家，同比提升</a:t>
            </a:r>
            <a:r>
              <a:rPr lang="en-US" altLang="zh-CN" dirty="0" smtClean="0"/>
              <a:t>3</a:t>
            </a:r>
            <a:r>
              <a:rPr lang="zh-CN" altLang="en-US" dirty="0" smtClean="0"/>
              <a:t>倍；</a:t>
            </a:r>
            <a:endParaRPr lang="zh-CN" altLang="en-US" dirty="0" smtClean="0"/>
          </a:p>
          <a:p>
            <a:r>
              <a:rPr lang="en-US" altLang="zh-CN" dirty="0" smtClean="0"/>
              <a:t>2.</a:t>
            </a:r>
            <a:r>
              <a:rPr lang="zh-CN" altLang="en-US" dirty="0" smtClean="0"/>
              <a:t>融资规模大爆发：</a:t>
            </a:r>
            <a:r>
              <a:rPr lang="en-US" altLang="zh-CN" dirty="0" smtClean="0"/>
              <a:t>2015</a:t>
            </a:r>
            <a:r>
              <a:rPr lang="zh-CN" altLang="en-US" dirty="0" smtClean="0"/>
              <a:t>年融资规模</a:t>
            </a:r>
            <a:r>
              <a:rPr lang="en-US" altLang="zh-CN" dirty="0" smtClean="0"/>
              <a:t>1201.7</a:t>
            </a:r>
            <a:r>
              <a:rPr lang="zh-CN" altLang="en-US" dirty="0" smtClean="0"/>
              <a:t>亿元，是</a:t>
            </a:r>
            <a:r>
              <a:rPr lang="en-US" altLang="zh-CN" dirty="0" smtClean="0"/>
              <a:t>2006-2014</a:t>
            </a:r>
            <a:r>
              <a:rPr lang="zh-CN" altLang="en-US" dirty="0" smtClean="0"/>
              <a:t>年融资总额的</a:t>
            </a:r>
            <a:r>
              <a:rPr lang="en-US" altLang="zh-CN" dirty="0" smtClean="0"/>
              <a:t>7.5</a:t>
            </a:r>
            <a:r>
              <a:rPr lang="zh-CN" altLang="en-US" dirty="0" smtClean="0"/>
              <a:t>倍；</a:t>
            </a:r>
            <a:endParaRPr lang="zh-CN" altLang="en-US" dirty="0" smtClean="0"/>
          </a:p>
          <a:p>
            <a:r>
              <a:rPr lang="en-US" altLang="zh-CN" dirty="0" smtClean="0"/>
              <a:t>3.</a:t>
            </a:r>
            <a:r>
              <a:rPr lang="zh-CN" altLang="en-US" dirty="0" smtClean="0"/>
              <a:t>交易额：</a:t>
            </a:r>
            <a:r>
              <a:rPr lang="en-US" altLang="zh-CN" dirty="0" smtClean="0"/>
              <a:t>2014</a:t>
            </a:r>
            <a:r>
              <a:rPr lang="zh-CN" altLang="en-US" dirty="0" smtClean="0"/>
              <a:t>年总成交量</a:t>
            </a:r>
            <a:r>
              <a:rPr lang="en-US" altLang="zh-CN" dirty="0" smtClean="0"/>
              <a:t>66.7</a:t>
            </a:r>
            <a:r>
              <a:rPr lang="zh-CN" altLang="en-US" dirty="0" smtClean="0"/>
              <a:t>亿元，同比增长</a:t>
            </a:r>
            <a:r>
              <a:rPr lang="en-US" altLang="zh-CN" dirty="0" smtClean="0"/>
              <a:t>10</a:t>
            </a:r>
            <a:r>
              <a:rPr lang="zh-CN" altLang="en-US" dirty="0" smtClean="0"/>
              <a:t>倍；      </a:t>
            </a:r>
          </a:p>
        </p:txBody>
      </p:sp>
      <p:graphicFrame>
        <p:nvGraphicFramePr>
          <p:cNvPr id="8" name="图表 7"/>
          <p:cNvGraphicFramePr/>
          <p:nvPr/>
        </p:nvGraphicFramePr>
        <p:xfrm>
          <a:off x="179512" y="2996952"/>
          <a:ext cx="4788024" cy="3240360"/>
        </p:xfrm>
        <a:graphic>
          <a:graphicData uri="http://schemas.openxmlformats.org/drawingml/2006/chart">
            <c:chart xmlns:c="http://schemas.openxmlformats.org/drawingml/2006/chart" xmlns:r="http://schemas.openxmlformats.org/officeDocument/2006/relationships" r:id="rId1"/>
          </a:graphicData>
        </a:graphic>
      </p:graphicFrame>
      <p:sp>
        <p:nvSpPr>
          <p:cNvPr id="7" name="标题 6"/>
          <p:cNvSpPr>
            <a:spLocks noGrp="1"/>
          </p:cNvSpPr>
          <p:nvPr>
            <p:ph type="title"/>
          </p:nvPr>
        </p:nvSpPr>
        <p:spPr/>
        <p:txBody>
          <a:bodyPr/>
          <a:lstStyle/>
          <a:p>
            <a:r>
              <a:rPr lang="en-US" altLang="zh-CN" dirty="0" smtClean="0">
                <a:solidFill>
                  <a:srgbClr val="000000"/>
                </a:solidFill>
                <a:latin typeface="楷体" panose="02010609060101010101" pitchFamily="49" charset="-122"/>
              </a:rPr>
              <a:t>2.2</a:t>
            </a:r>
            <a:r>
              <a:rPr lang="zh-CN" altLang="en-US" dirty="0" smtClean="0">
                <a:solidFill>
                  <a:srgbClr val="000000"/>
                </a:solidFill>
                <a:latin typeface="楷体" panose="02010609060101010101" pitchFamily="49" charset="-122"/>
              </a:rPr>
              <a:t>全国股转系统最新动态</a:t>
            </a:r>
            <a:endParaRPr lang="zh-CN" altLang="en-US" dirty="0"/>
          </a:p>
        </p:txBody>
      </p:sp>
      <p:graphicFrame>
        <p:nvGraphicFramePr>
          <p:cNvPr id="9" name="图表 8"/>
          <p:cNvGraphicFramePr/>
          <p:nvPr/>
        </p:nvGraphicFramePr>
        <p:xfrm>
          <a:off x="4716016" y="3068960"/>
          <a:ext cx="4248472"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020272" y="3501008"/>
            <a:ext cx="1224136" cy="276999"/>
          </a:xfrm>
          <a:prstGeom prst="rect">
            <a:avLst/>
          </a:prstGeom>
          <a:noFill/>
        </p:spPr>
        <p:txBody>
          <a:bodyPr wrap="square" rtlCol="0">
            <a:spAutoFit/>
          </a:bodyPr>
          <a:lstStyle/>
          <a:p>
            <a:r>
              <a:rPr lang="zh-CN" altLang="en-US" sz="1200" dirty="0" smtClean="0"/>
              <a:t>单位：亿元</a:t>
            </a:r>
            <a:endParaRPr lang="zh-CN"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95536" y="1196752"/>
          <a:ext cx="8388424" cy="5400600"/>
        </p:xfrm>
        <a:graphic>
          <a:graphicData uri="http://schemas.openxmlformats.org/drawingml/2006/chart">
            <c:chart xmlns:c="http://schemas.openxmlformats.org/drawingml/2006/chart" xmlns:r="http://schemas.openxmlformats.org/officeDocument/2006/relationships" r:id="rId1"/>
          </a:graphicData>
        </a:graphic>
      </p:graphicFrame>
      <p:sp>
        <p:nvSpPr>
          <p:cNvPr id="3" name="标题 2"/>
          <p:cNvSpPr>
            <a:spLocks noGrp="1"/>
          </p:cNvSpPr>
          <p:nvPr>
            <p:ph type="title"/>
          </p:nvPr>
        </p:nvSpPr>
        <p:spPr/>
        <p:txBody>
          <a:bodyPr/>
          <a:lstStyle/>
          <a:p>
            <a:r>
              <a:rPr lang="en-US" altLang="zh-CN" dirty="0" smtClean="0">
                <a:solidFill>
                  <a:srgbClr val="000000"/>
                </a:solidFill>
                <a:latin typeface="楷体" panose="02010609060101010101" pitchFamily="49" charset="-122"/>
              </a:rPr>
              <a:t>2.2</a:t>
            </a:r>
            <a:r>
              <a:rPr lang="zh-CN" altLang="en-US" dirty="0" smtClean="0">
                <a:solidFill>
                  <a:srgbClr val="000000"/>
                </a:solidFill>
                <a:latin typeface="楷体" panose="02010609060101010101" pitchFamily="49" charset="-122"/>
              </a:rPr>
              <a:t>全国股转系统最新动态</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51520" y="1988840"/>
          <a:ext cx="4824536" cy="4248472"/>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Box 2"/>
          <p:cNvSpPr txBox="1"/>
          <p:nvPr/>
        </p:nvSpPr>
        <p:spPr>
          <a:xfrm>
            <a:off x="899592" y="1340768"/>
            <a:ext cx="1368152" cy="369332"/>
          </a:xfrm>
          <a:prstGeom prst="rect">
            <a:avLst/>
          </a:prstGeom>
          <a:noFill/>
        </p:spPr>
        <p:txBody>
          <a:bodyPr wrap="square" rtlCol="0">
            <a:spAutoFit/>
          </a:bodyPr>
          <a:lstStyle/>
          <a:p>
            <a:r>
              <a:rPr lang="zh-CN" altLang="en-US" b="1" dirty="0" smtClean="0">
                <a:latin typeface="黑体" pitchFamily="49" charset="-122"/>
                <a:ea typeface="黑体" pitchFamily="49" charset="-122"/>
              </a:rPr>
              <a:t>行业分布</a:t>
            </a:r>
            <a:endParaRPr lang="zh-CN" altLang="en-US" b="1" dirty="0">
              <a:latin typeface="黑体" pitchFamily="49" charset="-122"/>
              <a:ea typeface="黑体" pitchFamily="49" charset="-122"/>
            </a:endParaRPr>
          </a:p>
        </p:txBody>
      </p:sp>
      <p:sp>
        <p:nvSpPr>
          <p:cNvPr id="4" name="标题 3"/>
          <p:cNvSpPr>
            <a:spLocks noGrp="1"/>
          </p:cNvSpPr>
          <p:nvPr>
            <p:ph type="title"/>
          </p:nvPr>
        </p:nvSpPr>
        <p:spPr/>
        <p:txBody>
          <a:bodyPr/>
          <a:lstStyle/>
          <a:p>
            <a:r>
              <a:rPr lang="en-US" altLang="zh-CN" dirty="0" smtClean="0">
                <a:solidFill>
                  <a:srgbClr val="000000"/>
                </a:solidFill>
                <a:latin typeface="楷体" panose="02010609060101010101" pitchFamily="49" charset="-122"/>
              </a:rPr>
              <a:t>2.2</a:t>
            </a:r>
            <a:r>
              <a:rPr lang="zh-CN" altLang="en-US" dirty="0" smtClean="0">
                <a:solidFill>
                  <a:srgbClr val="000000"/>
                </a:solidFill>
                <a:latin typeface="楷体" panose="02010609060101010101" pitchFamily="49" charset="-122"/>
              </a:rPr>
              <a:t>全国股转系统最新动态</a:t>
            </a:r>
            <a:endParaRPr lang="zh-CN" altLang="en-US" dirty="0"/>
          </a:p>
        </p:txBody>
      </p:sp>
      <p:graphicFrame>
        <p:nvGraphicFramePr>
          <p:cNvPr id="8" name="表格 7"/>
          <p:cNvGraphicFramePr>
            <a:graphicFrameLocks noGrp="1"/>
          </p:cNvGraphicFramePr>
          <p:nvPr/>
        </p:nvGraphicFramePr>
        <p:xfrm>
          <a:off x="4644008" y="1346815"/>
          <a:ext cx="4248472" cy="4746481"/>
        </p:xfrm>
        <a:graphic>
          <a:graphicData uri="http://schemas.openxmlformats.org/drawingml/2006/table">
            <a:tbl>
              <a:tblPr/>
              <a:tblGrid>
                <a:gridCol w="2520280"/>
                <a:gridCol w="648072"/>
                <a:gridCol w="576064"/>
                <a:gridCol w="504056"/>
              </a:tblGrid>
              <a:tr h="263536">
                <a:tc>
                  <a:txBody>
                    <a:bodyPr/>
                    <a:lstStyle/>
                    <a:p>
                      <a:pPr algn="ctr" rtl="0" fontAlgn="b"/>
                      <a:r>
                        <a:rPr lang="zh-CN" altLang="en-US" sz="1200" b="0" i="0" u="none" strike="noStrike" dirty="0">
                          <a:solidFill>
                            <a:srgbClr val="000000"/>
                          </a:solidFill>
                          <a:latin typeface="黑体"/>
                        </a:rPr>
                        <a:t>行业名称</a:t>
                      </a:r>
                      <a:r>
                        <a:rPr lang="zh-CN" altLang="en-US" sz="1200" b="1" i="0" u="none" strike="noStrike" dirty="0">
                          <a:solidFill>
                            <a:srgbClr val="000000"/>
                          </a:solidFill>
                          <a:latin typeface="黑体"/>
                        </a:rPr>
                        <a:t> </a:t>
                      </a:r>
                      <a:endParaRPr lang="zh-CN" altLang="en-US" sz="1200" b="0" i="0" u="none" strike="noStrike" dirty="0">
                        <a:solidFill>
                          <a:srgbClr val="000000"/>
                        </a:solidFill>
                        <a:latin typeface="黑体"/>
                      </a:endParaRPr>
                    </a:p>
                  </a:txBody>
                  <a:tcPr marL="5283" marR="5283" marT="52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zh-CN" altLang="en-US" sz="1200" b="0" i="0" u="none" strike="noStrike">
                          <a:solidFill>
                            <a:srgbClr val="000000"/>
                          </a:solidFill>
                          <a:latin typeface="黑体"/>
                        </a:rPr>
                        <a:t>挂牌家数</a:t>
                      </a:r>
                      <a:r>
                        <a:rPr lang="zh-CN" altLang="en-US" sz="1200" b="1" i="0" u="none" strike="noStrike">
                          <a:solidFill>
                            <a:srgbClr val="000000"/>
                          </a:solidFill>
                          <a:latin typeface="黑体"/>
                        </a:rPr>
                        <a:t> </a:t>
                      </a:r>
                      <a:endParaRPr lang="zh-CN" altLang="en-US" sz="1200" b="0" i="0" u="none" strike="noStrike">
                        <a:solidFill>
                          <a:srgbClr val="000000"/>
                        </a:solidFill>
                        <a:latin typeface="黑体"/>
                      </a:endParaRPr>
                    </a:p>
                  </a:txBody>
                  <a:tcPr marL="5283" marR="5283" marT="52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zh-CN" altLang="en-US" sz="1200" b="0" i="0" u="none" strike="noStrike">
                          <a:solidFill>
                            <a:srgbClr val="000000"/>
                          </a:solidFill>
                          <a:latin typeface="黑体"/>
                        </a:rPr>
                        <a:t>占比</a:t>
                      </a:r>
                      <a:r>
                        <a:rPr lang="zh-CN" altLang="en-US" sz="1200" b="1" i="0" u="none" strike="noStrike">
                          <a:solidFill>
                            <a:srgbClr val="000000"/>
                          </a:solidFill>
                          <a:latin typeface="黑体"/>
                        </a:rPr>
                        <a:t> </a:t>
                      </a:r>
                      <a:endParaRPr lang="zh-CN" altLang="en-US" sz="1200" b="0" i="0" u="none" strike="noStrike">
                        <a:solidFill>
                          <a:srgbClr val="000000"/>
                        </a:solidFill>
                        <a:latin typeface="黑体"/>
                      </a:endParaRPr>
                    </a:p>
                  </a:txBody>
                  <a:tcPr marL="5283" marR="5283" marT="52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0" i="0" u="none" strike="noStrike" dirty="0">
                          <a:latin typeface="Arial"/>
                        </a:rPr>
                        <a:t>　</a:t>
                      </a:r>
                      <a:r>
                        <a:rPr lang="zh-CN" altLang="en-US" sz="1200" b="0" i="0" u="none" strike="noStrike" dirty="0" smtClean="0">
                          <a:latin typeface="Arial"/>
                        </a:rPr>
                        <a:t>市盈率</a:t>
                      </a:r>
                      <a:endParaRPr lang="zh-CN" altLang="en-US" sz="1200" b="0" i="0" u="none" strike="noStrike" dirty="0">
                        <a:latin typeface="Arial"/>
                      </a:endParaRPr>
                    </a:p>
                  </a:txBody>
                  <a:tcPr marL="5283" marR="5283" marT="52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69">
                <a:tc>
                  <a:txBody>
                    <a:bodyPr/>
                    <a:lstStyle/>
                    <a:p>
                      <a:pPr algn="ctr" rtl="0" fontAlgn="b"/>
                      <a:r>
                        <a:rPr lang="zh-CN" altLang="en-US" sz="1200" b="0" i="0" u="none" strike="noStrike">
                          <a:solidFill>
                            <a:srgbClr val="000000"/>
                          </a:solidFill>
                          <a:latin typeface="黑体"/>
                        </a:rPr>
                        <a:t>制造业 </a:t>
                      </a:r>
                    </a:p>
                  </a:txBody>
                  <a:tcPr marL="5283" marR="5283" marT="52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altLang="zh-CN" sz="1200" b="0" i="0" u="none" strike="noStrike">
                          <a:solidFill>
                            <a:srgbClr val="000000"/>
                          </a:solidFill>
                          <a:latin typeface="黑体"/>
                        </a:rPr>
                        <a:t>2,562</a:t>
                      </a:r>
                    </a:p>
                  </a:txBody>
                  <a:tcPr marL="5283" marR="5283" marT="52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altLang="zh-CN" sz="1200" b="0" i="0" u="none" strike="noStrike">
                          <a:solidFill>
                            <a:srgbClr val="000000"/>
                          </a:solidFill>
                          <a:latin typeface="黑体"/>
                        </a:rPr>
                        <a:t>53.94%</a:t>
                      </a:r>
                    </a:p>
                  </a:txBody>
                  <a:tcPr marL="5283" marR="5283" marT="52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1200" b="0" i="0" u="none" strike="noStrike">
                          <a:latin typeface="Arial"/>
                        </a:rPr>
                        <a:t>28.47</a:t>
                      </a:r>
                    </a:p>
                  </a:txBody>
                  <a:tcPr marL="5283" marR="5283" marT="5283" marB="0" anchor="b">
                    <a:lnL>
                      <a:noFill/>
                    </a:lnL>
                    <a:lnR>
                      <a:noFill/>
                    </a:lnR>
                    <a:lnT w="6350" cap="flat" cmpd="sng" algn="ctr">
                      <a:solidFill>
                        <a:srgbClr val="000000"/>
                      </a:solidFill>
                      <a:prstDash val="solid"/>
                      <a:round/>
                      <a:headEnd type="none" w="med" len="med"/>
                      <a:tailEnd type="none" w="med" len="med"/>
                    </a:lnT>
                    <a:lnB>
                      <a:noFill/>
                    </a:lnB>
                  </a:tcPr>
                </a:tc>
              </a:tr>
              <a:tr h="232882">
                <a:tc>
                  <a:txBody>
                    <a:bodyPr/>
                    <a:lstStyle/>
                    <a:p>
                      <a:pPr algn="ctr" rtl="0" fontAlgn="b"/>
                      <a:r>
                        <a:rPr lang="zh-CN" altLang="en-US" sz="1200" b="0" i="0" u="none" strike="noStrike">
                          <a:solidFill>
                            <a:srgbClr val="000000"/>
                          </a:solidFill>
                          <a:latin typeface="黑体"/>
                        </a:rPr>
                        <a:t>信息传输、软件和信息技术服务业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921</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19.39%</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43.63</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科学研究和技术服务业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207</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4.36%</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30.97</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租赁和商务服务业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190</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4.00%</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37.56</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批发和零售业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158</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3.33%</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46.17</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建筑业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148</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3.12%</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20.38</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农、林、牧、渔业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114</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2.40%</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35.82</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金融业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100</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2.11%</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39.39</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文化、体育和娱乐业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91</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1.92%</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23.21</a:t>
                      </a:r>
                    </a:p>
                  </a:txBody>
                  <a:tcPr marL="5283" marR="5283" marT="5283" marB="0" anchor="b">
                    <a:lnL>
                      <a:noFill/>
                    </a:lnL>
                    <a:lnR>
                      <a:noFill/>
                    </a:lnR>
                    <a:lnT>
                      <a:noFill/>
                    </a:lnT>
                    <a:lnB>
                      <a:noFill/>
                    </a:lnB>
                  </a:tcPr>
                </a:tc>
              </a:tr>
              <a:tr h="269570">
                <a:tc>
                  <a:txBody>
                    <a:bodyPr/>
                    <a:lstStyle/>
                    <a:p>
                      <a:pPr algn="ctr" rtl="0" fontAlgn="b"/>
                      <a:r>
                        <a:rPr lang="zh-CN" altLang="en-US" sz="1200" b="0" i="0" u="none" strike="noStrike">
                          <a:solidFill>
                            <a:srgbClr val="000000"/>
                          </a:solidFill>
                          <a:latin typeface="黑体"/>
                        </a:rPr>
                        <a:t>水利、环境和公共设施管理业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70</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1.47%</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40.68</a:t>
                      </a:r>
                    </a:p>
                  </a:txBody>
                  <a:tcPr marL="5283" marR="5283" marT="5283" marB="0" anchor="b">
                    <a:lnL>
                      <a:noFill/>
                    </a:lnL>
                    <a:lnR>
                      <a:noFill/>
                    </a:lnR>
                    <a:lnT>
                      <a:noFill/>
                    </a:lnT>
                    <a:lnB>
                      <a:noFill/>
                    </a:lnB>
                  </a:tcPr>
                </a:tc>
              </a:tr>
              <a:tr h="216024">
                <a:tc>
                  <a:txBody>
                    <a:bodyPr/>
                    <a:lstStyle/>
                    <a:p>
                      <a:pPr algn="ctr" rtl="0" fontAlgn="b"/>
                      <a:r>
                        <a:rPr lang="zh-CN" altLang="en-US" sz="1200" b="0" i="0" u="none" strike="noStrike">
                          <a:solidFill>
                            <a:srgbClr val="000000"/>
                          </a:solidFill>
                          <a:latin typeface="黑体"/>
                        </a:rPr>
                        <a:t>交通运输、仓储和邮政业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52</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1.09%</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40.79</a:t>
                      </a:r>
                    </a:p>
                  </a:txBody>
                  <a:tcPr marL="5283" marR="5283" marT="5283" marB="0" anchor="b">
                    <a:lnL>
                      <a:noFill/>
                    </a:lnL>
                    <a:lnR>
                      <a:noFill/>
                    </a:lnR>
                    <a:lnT>
                      <a:noFill/>
                    </a:lnT>
                    <a:lnB>
                      <a:noFill/>
                    </a:lnB>
                  </a:tcPr>
                </a:tc>
              </a:tr>
              <a:tr h="288032">
                <a:tc>
                  <a:txBody>
                    <a:bodyPr/>
                    <a:lstStyle/>
                    <a:p>
                      <a:pPr algn="ctr" rtl="0" fontAlgn="b"/>
                      <a:r>
                        <a:rPr lang="zh-CN" altLang="en-US" sz="1200" b="0" i="0" u="none" strike="noStrike">
                          <a:solidFill>
                            <a:srgbClr val="000000"/>
                          </a:solidFill>
                          <a:latin typeface="黑体"/>
                        </a:rPr>
                        <a:t>电力、热力、燃气及水生产和供应业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32</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0.67%</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21.19</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房地产业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24</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0.51%</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28.01</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采矿业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23</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0.48%</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29.73</a:t>
                      </a:r>
                    </a:p>
                  </a:txBody>
                  <a:tcPr marL="5283" marR="5283" marT="5283" marB="0" anchor="b">
                    <a:lnL>
                      <a:noFill/>
                    </a:lnL>
                    <a:lnR>
                      <a:noFill/>
                    </a:lnR>
                    <a:lnT>
                      <a:noFill/>
                    </a:lnT>
                    <a:lnB>
                      <a:noFill/>
                    </a:lnB>
                  </a:tcPr>
                </a:tc>
              </a:tr>
              <a:tr h="259664">
                <a:tc>
                  <a:txBody>
                    <a:bodyPr/>
                    <a:lstStyle/>
                    <a:p>
                      <a:pPr algn="ctr" rtl="0" fontAlgn="b"/>
                      <a:r>
                        <a:rPr lang="zh-CN" altLang="en-US" sz="1200" b="0" i="0" u="none" strike="noStrike">
                          <a:solidFill>
                            <a:srgbClr val="000000"/>
                          </a:solidFill>
                          <a:latin typeface="黑体"/>
                        </a:rPr>
                        <a:t>卫生和社会工作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22</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0.46%</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68.45</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教育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16</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0.34%</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37.07</a:t>
                      </a:r>
                    </a:p>
                  </a:txBody>
                  <a:tcPr marL="5283" marR="5283" marT="5283" marB="0" anchor="b">
                    <a:lnL>
                      <a:noFill/>
                    </a:lnL>
                    <a:lnR>
                      <a:noFill/>
                    </a:lnR>
                    <a:lnT>
                      <a:noFill/>
                    </a:lnT>
                    <a:lnB>
                      <a:noFill/>
                    </a:lnB>
                  </a:tcPr>
                </a:tc>
              </a:tr>
              <a:tr h="277781">
                <a:tc>
                  <a:txBody>
                    <a:bodyPr/>
                    <a:lstStyle/>
                    <a:p>
                      <a:pPr algn="ctr" rtl="0" fontAlgn="b"/>
                      <a:r>
                        <a:rPr lang="zh-CN" altLang="en-US" sz="1200" b="0" i="0" u="none" strike="noStrike">
                          <a:solidFill>
                            <a:srgbClr val="000000"/>
                          </a:solidFill>
                          <a:latin typeface="黑体"/>
                        </a:rPr>
                        <a:t>居民服务、修理和其他服务业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12</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0.25%</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53.72</a:t>
                      </a:r>
                    </a:p>
                  </a:txBody>
                  <a:tcPr marL="5283" marR="5283" marT="5283" marB="0" anchor="b">
                    <a:lnL>
                      <a:noFill/>
                    </a:lnL>
                    <a:lnR>
                      <a:noFill/>
                    </a:lnR>
                    <a:lnT>
                      <a:noFill/>
                    </a:lnT>
                    <a:lnB>
                      <a:noFill/>
                    </a:lnB>
                  </a:tcPr>
                </a:tc>
              </a:tr>
              <a:tr h="216024">
                <a:tc>
                  <a:txBody>
                    <a:bodyPr/>
                    <a:lstStyle/>
                    <a:p>
                      <a:pPr algn="ctr" rtl="0" fontAlgn="b"/>
                      <a:r>
                        <a:rPr lang="zh-CN" altLang="en-US" sz="1200" b="0" i="0" u="none" strike="noStrike">
                          <a:solidFill>
                            <a:srgbClr val="000000"/>
                          </a:solidFill>
                          <a:latin typeface="黑体"/>
                        </a:rPr>
                        <a:t>住宿和餐饮业 </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8</a:t>
                      </a:r>
                    </a:p>
                  </a:txBody>
                  <a:tcPr marL="5283" marR="5283" marT="5283" marB="0" anchor="b">
                    <a:lnL>
                      <a:noFill/>
                    </a:lnL>
                    <a:lnR>
                      <a:noFill/>
                    </a:lnR>
                    <a:lnT>
                      <a:noFill/>
                    </a:lnT>
                    <a:lnB>
                      <a:noFill/>
                    </a:lnB>
                  </a:tcPr>
                </a:tc>
                <a:tc>
                  <a:txBody>
                    <a:bodyPr/>
                    <a:lstStyle/>
                    <a:p>
                      <a:pPr algn="ctr" rtl="0" fontAlgn="b"/>
                      <a:r>
                        <a:rPr lang="en-US" altLang="zh-CN" sz="1200" b="0" i="0" u="none" strike="noStrike">
                          <a:solidFill>
                            <a:srgbClr val="000000"/>
                          </a:solidFill>
                          <a:latin typeface="黑体"/>
                        </a:rPr>
                        <a:t>0.17%</a:t>
                      </a:r>
                    </a:p>
                  </a:txBody>
                  <a:tcPr marL="5283" marR="5283" marT="5283" marB="0" anchor="b">
                    <a:lnL>
                      <a:noFill/>
                    </a:lnL>
                    <a:lnR>
                      <a:noFill/>
                    </a:lnR>
                    <a:lnT>
                      <a:noFill/>
                    </a:lnT>
                    <a:lnB>
                      <a:noFill/>
                    </a:lnB>
                  </a:tcPr>
                </a:tc>
                <a:tc>
                  <a:txBody>
                    <a:bodyPr/>
                    <a:lstStyle/>
                    <a:p>
                      <a:pPr algn="r" fontAlgn="b"/>
                      <a:r>
                        <a:rPr lang="en-US" altLang="zh-CN" sz="1200" b="0" i="0" u="none" strike="noStrike">
                          <a:latin typeface="Arial"/>
                        </a:rPr>
                        <a:t>31.08</a:t>
                      </a:r>
                    </a:p>
                  </a:txBody>
                  <a:tcPr marL="5283" marR="5283" marT="5283" marB="0" anchor="b">
                    <a:lnL>
                      <a:noFill/>
                    </a:lnL>
                    <a:lnR>
                      <a:noFill/>
                    </a:lnR>
                    <a:lnT>
                      <a:noFill/>
                    </a:lnT>
                    <a:lnB>
                      <a:noFill/>
                    </a:lnB>
                  </a:tcPr>
                </a:tc>
              </a:tr>
              <a:tr h="132969">
                <a:tc>
                  <a:txBody>
                    <a:bodyPr/>
                    <a:lstStyle/>
                    <a:p>
                      <a:pPr algn="ctr" rtl="0" fontAlgn="b"/>
                      <a:r>
                        <a:rPr lang="zh-CN" altLang="en-US" sz="1200" b="0" i="0" u="none" strike="noStrike">
                          <a:solidFill>
                            <a:srgbClr val="000000"/>
                          </a:solidFill>
                          <a:latin typeface="黑体"/>
                        </a:rPr>
                        <a:t>合计 </a:t>
                      </a:r>
                    </a:p>
                  </a:txBody>
                  <a:tcPr marL="5283" marR="5283" marT="52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CN" sz="1200" b="0" i="0" u="none" strike="noStrike">
                          <a:solidFill>
                            <a:srgbClr val="000000"/>
                          </a:solidFill>
                          <a:latin typeface="黑体"/>
                        </a:rPr>
                        <a:t>4,750</a:t>
                      </a:r>
                    </a:p>
                  </a:txBody>
                  <a:tcPr marL="5283" marR="5283" marT="52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CN" sz="1200" b="0" i="0" u="none" strike="noStrike">
                          <a:solidFill>
                            <a:srgbClr val="000000"/>
                          </a:solidFill>
                          <a:latin typeface="黑体"/>
                        </a:rPr>
                        <a:t>1</a:t>
                      </a:r>
                    </a:p>
                  </a:txBody>
                  <a:tcPr marL="5283" marR="5283" marT="52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200" b="0" i="0" u="none" strike="noStrike" dirty="0">
                          <a:latin typeface="Arial"/>
                        </a:rPr>
                        <a:t>32.87</a:t>
                      </a:r>
                    </a:p>
                  </a:txBody>
                  <a:tcPr marL="5283" marR="5283" marT="5283"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16331" y="1268760"/>
          <a:ext cx="9027669" cy="5400600"/>
        </p:xfrm>
        <a:graphic>
          <a:graphicData uri="http://schemas.openxmlformats.org/drawingml/2006/chart">
            <c:chart xmlns:c="http://schemas.openxmlformats.org/drawingml/2006/chart" xmlns:r="http://schemas.openxmlformats.org/officeDocument/2006/relationships" r:id="rId1"/>
          </a:graphicData>
        </a:graphic>
      </p:graphicFrame>
      <p:sp>
        <p:nvSpPr>
          <p:cNvPr id="4" name="标题 3"/>
          <p:cNvSpPr>
            <a:spLocks noGrp="1"/>
          </p:cNvSpPr>
          <p:nvPr>
            <p:ph type="title"/>
          </p:nvPr>
        </p:nvSpPr>
        <p:spPr/>
        <p:txBody>
          <a:bodyPr/>
          <a:lstStyle/>
          <a:p>
            <a:r>
              <a:rPr lang="en-US" altLang="zh-CN" dirty="0" smtClean="0">
                <a:solidFill>
                  <a:srgbClr val="000000"/>
                </a:solidFill>
                <a:latin typeface="楷体" panose="02010609060101010101" pitchFamily="49" charset="-122"/>
              </a:rPr>
              <a:t>2.2</a:t>
            </a:r>
            <a:r>
              <a:rPr lang="zh-CN" altLang="en-US" dirty="0" smtClean="0">
                <a:solidFill>
                  <a:srgbClr val="000000"/>
                </a:solidFill>
                <a:latin typeface="楷体" panose="02010609060101010101" pitchFamily="49" charset="-122"/>
              </a:rPr>
              <a:t>全国股转系统最新动态</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00"/>
                </a:solidFill>
                <a:latin typeface="楷体" panose="02010609060101010101" pitchFamily="49" charset="-122"/>
              </a:rPr>
              <a:t>2.2</a:t>
            </a:r>
            <a:r>
              <a:rPr lang="zh-CN" altLang="en-US" dirty="0" smtClean="0">
                <a:solidFill>
                  <a:srgbClr val="000000"/>
                </a:solidFill>
                <a:latin typeface="楷体" panose="02010609060101010101" pitchFamily="49" charset="-122"/>
              </a:rPr>
              <a:t>全国股转系统最新动态</a:t>
            </a:r>
            <a:endParaRPr lang="zh-CN" altLang="en-US" dirty="0"/>
          </a:p>
        </p:txBody>
      </p:sp>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graphicFrame>
        <p:nvGraphicFramePr>
          <p:cNvPr id="4" name="图示 3"/>
          <p:cNvGraphicFramePr/>
          <p:nvPr/>
        </p:nvGraphicFramePr>
        <p:xfrm>
          <a:off x="611560" y="2337476"/>
          <a:ext cx="7713937" cy="332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2121869" y="1320147"/>
            <a:ext cx="4262086"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ts val="1200"/>
              </a:spcBef>
              <a:spcAft>
                <a:spcPts val="1200"/>
              </a:spcAft>
            </a:pPr>
            <a:r>
              <a:rPr lang="zh-CN" altLang="zh-CN" sz="2400" b="1" dirty="0" smtClean="0">
                <a:solidFill>
                  <a:srgbClr val="700000"/>
                </a:solidFill>
                <a:latin typeface="楷体" panose="02010609060101010101" pitchFamily="49" charset="-122"/>
                <a:ea typeface="楷体" panose="02010609060101010101" pitchFamily="49" charset="-122"/>
              </a:rPr>
              <a:t>挂牌</a:t>
            </a:r>
            <a:r>
              <a:rPr lang="zh-CN" altLang="en-US" sz="2400" b="1" dirty="0" smtClean="0">
                <a:solidFill>
                  <a:srgbClr val="700000"/>
                </a:solidFill>
                <a:latin typeface="楷体" panose="02010609060101010101" pitchFamily="49" charset="-122"/>
                <a:ea typeface="楷体" panose="02010609060101010101" pitchFamily="49" charset="-122"/>
              </a:rPr>
              <a:t>公司规模概况（</a:t>
            </a:r>
            <a:r>
              <a:rPr lang="en-US" altLang="zh-CN" sz="2400" b="1" dirty="0" smtClean="0">
                <a:solidFill>
                  <a:srgbClr val="700000"/>
                </a:solidFill>
                <a:latin typeface="楷体" panose="02010609060101010101" pitchFamily="49" charset="-122"/>
                <a:ea typeface="楷体" panose="02010609060101010101" pitchFamily="49" charset="-122"/>
              </a:rPr>
              <a:t>2015.12</a:t>
            </a:r>
            <a:r>
              <a:rPr lang="zh-CN" altLang="en-US" sz="2400" b="1" dirty="0" smtClean="0">
                <a:solidFill>
                  <a:srgbClr val="700000"/>
                </a:solidFill>
                <a:latin typeface="楷体" panose="02010609060101010101" pitchFamily="49" charset="-122"/>
                <a:ea typeface="楷体" panose="02010609060101010101" pitchFamily="49" charset="-122"/>
              </a:rPr>
              <a:t>）</a:t>
            </a:r>
            <a:endParaRPr lang="zh-CN" altLang="en-US" sz="2400" b="1" dirty="0">
              <a:solidFill>
                <a:srgbClr val="700000"/>
              </a:solidFill>
              <a:latin typeface="楷体" panose="02010609060101010101" pitchFamily="49" charset="-122"/>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灯片编号占位符 5"/>
          <p:cNvSpPr txBox="1">
            <a:spLocks noGrp="1" noChangeArrowheads="1"/>
          </p:cNvSpPr>
          <p:nvPr/>
        </p:nvSpPr>
        <p:spPr bwMode="auto">
          <a:xfrm>
            <a:off x="8138574" y="6237312"/>
            <a:ext cx="457347" cy="228600"/>
          </a:xfrm>
          <a:prstGeom prst="rect">
            <a:avLst/>
          </a:prstGeom>
          <a:noFill/>
          <a:ln w="9525">
            <a:noFill/>
            <a:miter lim="800000"/>
          </a:ln>
        </p:spPr>
        <p:txBody>
          <a:bodyPr/>
          <a:lstStyle/>
          <a:p>
            <a:pPr algn="ctr"/>
            <a:fld id="{C77A0D07-FFF4-41DD-A72D-33695BBF7E65}" type="slidenum">
              <a:rPr lang="zh-CN" altLang="en-US" sz="1600" b="1">
                <a:solidFill>
                  <a:srgbClr val="9966FF"/>
                </a:solidFill>
                <a:latin typeface="楷体" panose="02010609060101010101" pitchFamily="49" charset="-122"/>
              </a:rPr>
            </a:fld>
            <a:endParaRPr lang="en-US" altLang="zh-CN" sz="1600" b="1" dirty="0">
              <a:solidFill>
                <a:srgbClr val="9966FF"/>
              </a:solidFill>
              <a:latin typeface="楷体" panose="02010609060101010101" pitchFamily="49" charset="-122"/>
            </a:endParaRPr>
          </a:p>
        </p:txBody>
      </p:sp>
      <p:sp>
        <p:nvSpPr>
          <p:cNvPr id="50181" name="Line 4"/>
          <p:cNvSpPr>
            <a:spLocks noChangeShapeType="1"/>
          </p:cNvSpPr>
          <p:nvPr/>
        </p:nvSpPr>
        <p:spPr bwMode="auto">
          <a:xfrm flipV="1">
            <a:off x="971600" y="1556792"/>
            <a:ext cx="2140290" cy="4680520"/>
          </a:xfrm>
          <a:prstGeom prst="line">
            <a:avLst/>
          </a:prstGeom>
          <a:noFill/>
          <a:ln w="38100">
            <a:solidFill>
              <a:srgbClr val="17375E"/>
            </a:solidFill>
            <a:round/>
            <a:tailEnd type="triangle" w="lg" len="lg"/>
          </a:ln>
        </p:spPr>
        <p:txBody>
          <a:bodyPr wrap="none" anchor="ctr"/>
          <a:lstStyle/>
          <a:p>
            <a:endParaRPr lang="zh-CN" altLang="en-US"/>
          </a:p>
        </p:txBody>
      </p:sp>
      <p:sp>
        <p:nvSpPr>
          <p:cNvPr id="50182" name="Rectangle 10"/>
          <p:cNvSpPr>
            <a:spLocks noChangeArrowheads="1"/>
          </p:cNvSpPr>
          <p:nvPr/>
        </p:nvSpPr>
        <p:spPr bwMode="auto">
          <a:xfrm>
            <a:off x="366614" y="6172199"/>
            <a:ext cx="1448264" cy="304800"/>
          </a:xfrm>
          <a:prstGeom prst="rect">
            <a:avLst/>
          </a:prstGeom>
          <a:solidFill>
            <a:srgbClr val="953735"/>
          </a:solidFill>
          <a:ln w="9525">
            <a:noFill/>
            <a:miter lim="800000"/>
          </a:ln>
        </p:spPr>
        <p:txBody>
          <a:bodyPr wrap="none" lIns="95784" tIns="47892" rIns="95784" bIns="47892" anchor="ctr"/>
          <a:lstStyle/>
          <a:p>
            <a:r>
              <a:rPr lang="en-US" altLang="zh-CN" dirty="0" smtClean="0">
                <a:solidFill>
                  <a:schemeClr val="bg1"/>
                </a:solidFill>
              </a:rPr>
              <a:t>2014</a:t>
            </a:r>
            <a:r>
              <a:rPr lang="zh-CN" altLang="en-US" dirty="0" smtClean="0">
                <a:solidFill>
                  <a:schemeClr val="bg1"/>
                </a:solidFill>
              </a:rPr>
              <a:t>年</a:t>
            </a:r>
            <a:r>
              <a:rPr lang="en-US" altLang="zh-CN" dirty="0" smtClean="0">
                <a:solidFill>
                  <a:schemeClr val="bg1"/>
                </a:solidFill>
              </a:rPr>
              <a:t>6</a:t>
            </a:r>
            <a:r>
              <a:rPr lang="zh-CN" altLang="en-US" dirty="0" smtClean="0">
                <a:solidFill>
                  <a:schemeClr val="bg1"/>
                </a:solidFill>
              </a:rPr>
              <a:t>月</a:t>
            </a:r>
            <a:endParaRPr lang="en-US" altLang="zh-CN" dirty="0" smtClean="0">
              <a:solidFill>
                <a:schemeClr val="bg1"/>
              </a:solidFill>
            </a:endParaRPr>
          </a:p>
        </p:txBody>
      </p:sp>
      <p:sp>
        <p:nvSpPr>
          <p:cNvPr id="50183" name="Rectangle 14"/>
          <p:cNvSpPr>
            <a:spLocks noChangeArrowheads="1"/>
          </p:cNvSpPr>
          <p:nvPr/>
        </p:nvSpPr>
        <p:spPr bwMode="auto">
          <a:xfrm>
            <a:off x="1590603" y="6143625"/>
            <a:ext cx="7233991" cy="714375"/>
          </a:xfrm>
          <a:prstGeom prst="rect">
            <a:avLst/>
          </a:prstGeom>
          <a:noFill/>
          <a:ln w="9525">
            <a:noFill/>
            <a:miter lim="800000"/>
          </a:ln>
        </p:spPr>
        <p:txBody>
          <a:bodyPr lIns="95784" tIns="47892" rIns="95784" bIns="47892" anchor="ctr"/>
          <a:lstStyle/>
          <a:p>
            <a:endParaRPr lang="zh-CN" altLang="en-US" sz="1800">
              <a:latin typeface="楷体" panose="02010609060101010101" pitchFamily="49" charset="-122"/>
              <a:sym typeface="黑体" pitchFamily="2" charset="-122"/>
            </a:endParaRPr>
          </a:p>
        </p:txBody>
      </p:sp>
      <p:sp>
        <p:nvSpPr>
          <p:cNvPr id="50184" name="Line 7"/>
          <p:cNvSpPr>
            <a:spLocks noChangeShapeType="1"/>
          </p:cNvSpPr>
          <p:nvPr/>
        </p:nvSpPr>
        <p:spPr bwMode="auto">
          <a:xfrm flipV="1">
            <a:off x="812234" y="5942013"/>
            <a:ext cx="7631238" cy="1587"/>
          </a:xfrm>
          <a:prstGeom prst="line">
            <a:avLst/>
          </a:prstGeom>
          <a:noFill/>
          <a:ln w="19050">
            <a:solidFill>
              <a:srgbClr val="17375E"/>
            </a:solidFill>
            <a:round/>
          </a:ln>
        </p:spPr>
        <p:txBody>
          <a:bodyPr wrap="none" anchor="ctr"/>
          <a:lstStyle/>
          <a:p>
            <a:endParaRPr lang="zh-CN" altLang="en-US"/>
          </a:p>
        </p:txBody>
      </p:sp>
      <p:sp>
        <p:nvSpPr>
          <p:cNvPr id="50185" name="Rectangle 10"/>
          <p:cNvSpPr>
            <a:spLocks noChangeArrowheads="1"/>
          </p:cNvSpPr>
          <p:nvPr/>
        </p:nvSpPr>
        <p:spPr bwMode="auto">
          <a:xfrm>
            <a:off x="721351" y="5257799"/>
            <a:ext cx="1372040" cy="304800"/>
          </a:xfrm>
          <a:prstGeom prst="rect">
            <a:avLst/>
          </a:prstGeom>
          <a:solidFill>
            <a:srgbClr val="953735"/>
          </a:solidFill>
          <a:ln w="9525">
            <a:noFill/>
            <a:miter lim="800000"/>
          </a:ln>
        </p:spPr>
        <p:txBody>
          <a:bodyPr wrap="none" lIns="95784" tIns="47892" rIns="95784" bIns="47892" anchor="ctr"/>
          <a:lstStyle/>
          <a:p>
            <a:pPr marL="358775" indent="-358775" algn="ctr">
              <a:spcBef>
                <a:spcPct val="20000"/>
              </a:spcBef>
              <a:buClr>
                <a:schemeClr val="hlink"/>
              </a:buClr>
            </a:pPr>
            <a:r>
              <a:rPr lang="en-US" altLang="zh-CN" dirty="0" smtClean="0">
                <a:solidFill>
                  <a:schemeClr val="bg1"/>
                </a:solidFill>
              </a:rPr>
              <a:t>2014</a:t>
            </a:r>
            <a:r>
              <a:rPr lang="zh-CN" altLang="en-US" dirty="0" smtClean="0">
                <a:solidFill>
                  <a:schemeClr val="bg1"/>
                </a:solidFill>
              </a:rPr>
              <a:t>年</a:t>
            </a:r>
            <a:r>
              <a:rPr lang="en-US" altLang="zh-CN" dirty="0" smtClean="0">
                <a:solidFill>
                  <a:schemeClr val="bg1"/>
                </a:solidFill>
              </a:rPr>
              <a:t>7</a:t>
            </a:r>
            <a:r>
              <a:rPr lang="zh-CN" altLang="en-US" dirty="0" smtClean="0">
                <a:solidFill>
                  <a:schemeClr val="bg1"/>
                </a:solidFill>
              </a:rPr>
              <a:t>月</a:t>
            </a:r>
            <a:endParaRPr lang="zh-CN" altLang="en-US" sz="1800" dirty="0">
              <a:solidFill>
                <a:schemeClr val="bg1"/>
              </a:solidFill>
              <a:latin typeface="楷体" panose="02010609060101010101" pitchFamily="49" charset="-122"/>
              <a:cs typeface="Lucida Sans Unicode" pitchFamily="34" charset="0"/>
            </a:endParaRPr>
          </a:p>
        </p:txBody>
      </p:sp>
      <p:sp>
        <p:nvSpPr>
          <p:cNvPr id="50186" name="Rectangle 10"/>
          <p:cNvSpPr>
            <a:spLocks noChangeArrowheads="1"/>
          </p:cNvSpPr>
          <p:nvPr/>
        </p:nvSpPr>
        <p:spPr bwMode="auto">
          <a:xfrm>
            <a:off x="1609659" y="3397249"/>
            <a:ext cx="1200535" cy="336550"/>
          </a:xfrm>
          <a:prstGeom prst="rect">
            <a:avLst/>
          </a:prstGeom>
          <a:solidFill>
            <a:srgbClr val="953735"/>
          </a:solidFill>
          <a:ln w="9525">
            <a:noFill/>
            <a:miter lim="800000"/>
          </a:ln>
        </p:spPr>
        <p:txBody>
          <a:bodyPr wrap="none" lIns="95784" tIns="47892" rIns="95784" bIns="47892" anchor="ctr"/>
          <a:lstStyle/>
          <a:p>
            <a:pPr marL="358775" indent="-358775" algn="ctr">
              <a:spcBef>
                <a:spcPct val="20000"/>
              </a:spcBef>
              <a:buClr>
                <a:schemeClr val="hlink"/>
              </a:buClr>
            </a:pPr>
            <a:r>
              <a:rPr lang="en-US" altLang="zh-CN" dirty="0" smtClean="0">
                <a:solidFill>
                  <a:schemeClr val="bg1"/>
                </a:solidFill>
              </a:rPr>
              <a:t>2015</a:t>
            </a:r>
            <a:r>
              <a:rPr lang="zh-CN" altLang="en-US" dirty="0" smtClean="0">
                <a:solidFill>
                  <a:schemeClr val="bg1"/>
                </a:solidFill>
              </a:rPr>
              <a:t>年</a:t>
            </a:r>
            <a:r>
              <a:rPr lang="en-US" altLang="zh-CN" dirty="0" smtClean="0">
                <a:solidFill>
                  <a:schemeClr val="bg1"/>
                </a:solidFill>
              </a:rPr>
              <a:t>9</a:t>
            </a:r>
            <a:r>
              <a:rPr lang="zh-CN" altLang="en-US" dirty="0" smtClean="0">
                <a:solidFill>
                  <a:schemeClr val="bg1"/>
                </a:solidFill>
              </a:rPr>
              <a:t>月</a:t>
            </a:r>
            <a:endParaRPr lang="zh-CN" altLang="en-US" sz="1800" dirty="0">
              <a:solidFill>
                <a:schemeClr val="bg1"/>
              </a:solidFill>
              <a:latin typeface="楷体" panose="02010609060101010101" pitchFamily="49" charset="-122"/>
              <a:cs typeface="Lucida Sans Unicode" pitchFamily="34" charset="0"/>
            </a:endParaRPr>
          </a:p>
        </p:txBody>
      </p:sp>
      <p:sp>
        <p:nvSpPr>
          <p:cNvPr id="50187" name="Rectangle 14"/>
          <p:cNvSpPr>
            <a:spLocks noChangeArrowheads="1"/>
          </p:cNvSpPr>
          <p:nvPr/>
        </p:nvSpPr>
        <p:spPr bwMode="auto">
          <a:xfrm>
            <a:off x="2338189" y="5029200"/>
            <a:ext cx="5954301" cy="866775"/>
          </a:xfrm>
          <a:prstGeom prst="rect">
            <a:avLst/>
          </a:prstGeom>
          <a:noFill/>
          <a:ln w="9525">
            <a:noFill/>
            <a:miter lim="800000"/>
          </a:ln>
        </p:spPr>
        <p:txBody>
          <a:bodyPr lIns="95784" tIns="47892" rIns="95784" bIns="47892" anchor="ctr"/>
          <a:lstStyle/>
          <a:p>
            <a:r>
              <a:rPr lang="zh-CN" altLang="en-US" dirty="0" smtClean="0"/>
              <a:t>全国中小企业股份转让系统非上市公众公司重大资产重组业务指引（试行） </a:t>
            </a:r>
          </a:p>
        </p:txBody>
      </p:sp>
      <p:sp>
        <p:nvSpPr>
          <p:cNvPr id="50188" name="Rectangle 14"/>
          <p:cNvSpPr>
            <a:spLocks noChangeArrowheads="1"/>
          </p:cNvSpPr>
          <p:nvPr/>
        </p:nvSpPr>
        <p:spPr bwMode="auto">
          <a:xfrm>
            <a:off x="1891103" y="6076949"/>
            <a:ext cx="6773714" cy="476250"/>
          </a:xfrm>
          <a:prstGeom prst="rect">
            <a:avLst/>
          </a:prstGeom>
          <a:noFill/>
          <a:ln w="9525">
            <a:noFill/>
            <a:miter lim="800000"/>
          </a:ln>
        </p:spPr>
        <p:txBody>
          <a:bodyPr lIns="95784" tIns="47892" rIns="95784" bIns="47892" anchor="ctr"/>
          <a:lstStyle/>
          <a:p>
            <a:r>
              <a:rPr lang="en-US" altLang="zh-CN" dirty="0" smtClean="0"/>
              <a:t>《</a:t>
            </a:r>
            <a:r>
              <a:rPr lang="zh-CN" altLang="en-US" dirty="0" smtClean="0"/>
              <a:t>非上市公众公司收购管理办法</a:t>
            </a:r>
            <a:r>
              <a:rPr lang="en-US" altLang="zh-CN" dirty="0" smtClean="0"/>
              <a:t>》</a:t>
            </a:r>
          </a:p>
        </p:txBody>
      </p:sp>
      <p:sp>
        <p:nvSpPr>
          <p:cNvPr id="50189" name="Rectangle 14"/>
          <p:cNvSpPr>
            <a:spLocks noChangeArrowheads="1"/>
          </p:cNvSpPr>
          <p:nvPr/>
        </p:nvSpPr>
        <p:spPr bwMode="auto">
          <a:xfrm>
            <a:off x="3776191" y="1571625"/>
            <a:ext cx="5048403" cy="1857375"/>
          </a:xfrm>
          <a:prstGeom prst="rect">
            <a:avLst/>
          </a:prstGeom>
          <a:noFill/>
          <a:ln w="9525">
            <a:noFill/>
            <a:miter lim="800000"/>
          </a:ln>
        </p:spPr>
        <p:txBody>
          <a:bodyPr lIns="95784" tIns="47892" rIns="95784" bIns="47892" anchor="ctr"/>
          <a:lstStyle/>
          <a:p>
            <a:endParaRPr lang="zh-CN" altLang="en-US" sz="1800">
              <a:solidFill>
                <a:srgbClr val="990000"/>
              </a:solidFill>
              <a:latin typeface="楷体" panose="02010609060101010101" pitchFamily="49" charset="-122"/>
              <a:sym typeface="黑体" pitchFamily="2" charset="-122"/>
            </a:endParaRPr>
          </a:p>
        </p:txBody>
      </p:sp>
      <p:sp>
        <p:nvSpPr>
          <p:cNvPr id="50190" name="Rectangle 14"/>
          <p:cNvSpPr>
            <a:spLocks noChangeArrowheads="1"/>
          </p:cNvSpPr>
          <p:nvPr/>
        </p:nvSpPr>
        <p:spPr bwMode="auto">
          <a:xfrm>
            <a:off x="2201864" y="5211763"/>
            <a:ext cx="6405784" cy="655637"/>
          </a:xfrm>
          <a:prstGeom prst="rect">
            <a:avLst/>
          </a:prstGeom>
          <a:noFill/>
          <a:ln w="9525">
            <a:noFill/>
            <a:miter lim="800000"/>
          </a:ln>
        </p:spPr>
        <p:txBody>
          <a:bodyPr lIns="95784" tIns="47892" rIns="95784" bIns="47892" anchor="ctr"/>
          <a:lstStyle/>
          <a:p>
            <a:endParaRPr lang="zh-CN" altLang="en-US" sz="1800">
              <a:solidFill>
                <a:srgbClr val="990000"/>
              </a:solidFill>
              <a:latin typeface="楷体" panose="02010609060101010101" pitchFamily="49" charset="-122"/>
              <a:sym typeface="黑体" pitchFamily="2" charset="-122"/>
            </a:endParaRPr>
          </a:p>
        </p:txBody>
      </p:sp>
      <p:sp>
        <p:nvSpPr>
          <p:cNvPr id="23568" name="Rectangle 23"/>
          <p:cNvSpPr>
            <a:spLocks noChangeArrowheads="1"/>
          </p:cNvSpPr>
          <p:nvPr/>
        </p:nvSpPr>
        <p:spPr bwMode="auto">
          <a:xfrm>
            <a:off x="3272711" y="1571625"/>
            <a:ext cx="461665" cy="219075"/>
          </a:xfrm>
          <a:prstGeom prst="rect">
            <a:avLst/>
          </a:prstGeom>
          <a:noFill/>
          <a:ln w="9525">
            <a:noFill/>
            <a:miter lim="800000"/>
          </a:ln>
          <a:effectLst>
            <a:outerShdw dist="17961" dir="2700000" algn="ctr" rotWithShape="0">
              <a:srgbClr val="99995C"/>
            </a:outerShdw>
          </a:effectLst>
        </p:spPr>
        <p:txBody>
          <a:bodyPr vert="eaVert" anchor="ctr">
            <a:spAutoFit/>
          </a:bodyPr>
          <a:lstStyle/>
          <a:p>
            <a:pPr fontAlgn="ctr">
              <a:defRPr/>
            </a:pPr>
            <a:endParaRPr lang="zh-CN" altLang="en-US" sz="1800" b="1">
              <a:latin typeface="楷体" panose="02010609060101010101" pitchFamily="49" charset="-122"/>
            </a:endParaRPr>
          </a:p>
        </p:txBody>
      </p:sp>
      <p:sp>
        <p:nvSpPr>
          <p:cNvPr id="50192" name="Rectangle 10"/>
          <p:cNvSpPr>
            <a:spLocks noChangeArrowheads="1"/>
          </p:cNvSpPr>
          <p:nvPr/>
        </p:nvSpPr>
        <p:spPr bwMode="auto">
          <a:xfrm>
            <a:off x="1137654" y="4387849"/>
            <a:ext cx="1200535" cy="304800"/>
          </a:xfrm>
          <a:prstGeom prst="rect">
            <a:avLst/>
          </a:prstGeom>
          <a:solidFill>
            <a:srgbClr val="953735"/>
          </a:solidFill>
          <a:ln w="9525">
            <a:noFill/>
            <a:miter lim="800000"/>
          </a:ln>
        </p:spPr>
        <p:txBody>
          <a:bodyPr wrap="none" lIns="95784" tIns="47892" rIns="95784" bIns="47892" anchor="ctr"/>
          <a:lstStyle/>
          <a:p>
            <a:pPr marL="358775" indent="-358775" algn="ctr">
              <a:spcBef>
                <a:spcPct val="20000"/>
              </a:spcBef>
              <a:buClr>
                <a:schemeClr val="hlink"/>
              </a:buClr>
            </a:pPr>
            <a:r>
              <a:rPr lang="en-US" altLang="zh-CN" dirty="0" smtClean="0">
                <a:solidFill>
                  <a:schemeClr val="bg1"/>
                </a:solidFill>
              </a:rPr>
              <a:t>2014</a:t>
            </a:r>
            <a:r>
              <a:rPr lang="zh-CN" altLang="en-US" dirty="0" smtClean="0">
                <a:solidFill>
                  <a:schemeClr val="bg1"/>
                </a:solidFill>
              </a:rPr>
              <a:t>年</a:t>
            </a:r>
            <a:r>
              <a:rPr lang="en-US" altLang="zh-CN" dirty="0" smtClean="0">
                <a:solidFill>
                  <a:schemeClr val="bg1"/>
                </a:solidFill>
              </a:rPr>
              <a:t>8</a:t>
            </a:r>
            <a:r>
              <a:rPr lang="zh-CN" altLang="en-US" dirty="0" smtClean="0">
                <a:solidFill>
                  <a:schemeClr val="bg1"/>
                </a:solidFill>
              </a:rPr>
              <a:t>月</a:t>
            </a:r>
            <a:endParaRPr lang="zh-CN" altLang="en-US" sz="1800" dirty="0">
              <a:solidFill>
                <a:schemeClr val="bg1"/>
              </a:solidFill>
              <a:latin typeface="楷体" panose="02010609060101010101" pitchFamily="49" charset="-122"/>
              <a:cs typeface="Lucida Sans Unicode" pitchFamily="34" charset="0"/>
            </a:endParaRPr>
          </a:p>
        </p:txBody>
      </p:sp>
      <p:sp>
        <p:nvSpPr>
          <p:cNvPr id="50193" name="Rectangle 14"/>
          <p:cNvSpPr>
            <a:spLocks noChangeArrowheads="1"/>
          </p:cNvSpPr>
          <p:nvPr/>
        </p:nvSpPr>
        <p:spPr bwMode="auto">
          <a:xfrm>
            <a:off x="2547655" y="4019551"/>
            <a:ext cx="6596345" cy="1252537"/>
          </a:xfrm>
          <a:prstGeom prst="rect">
            <a:avLst/>
          </a:prstGeom>
          <a:noFill/>
          <a:ln w="9525">
            <a:noFill/>
            <a:miter lim="800000"/>
          </a:ln>
        </p:spPr>
        <p:txBody>
          <a:bodyPr lIns="95784" tIns="47892" rIns="95784" bIns="47892" anchor="ctr"/>
          <a:lstStyle/>
          <a:p>
            <a:r>
              <a:rPr lang="zh-CN" altLang="en-US" dirty="0" smtClean="0"/>
              <a:t>全国股份转让系统做市业务实施首日平稳运行 </a:t>
            </a:r>
            <a:endParaRPr lang="zh-CN" altLang="en-US" dirty="0" smtClean="0"/>
          </a:p>
          <a:p>
            <a:endParaRPr lang="zh-CN" altLang="en-US" sz="1800" dirty="0">
              <a:latin typeface="楷体" panose="02010609060101010101" pitchFamily="49" charset="-122"/>
              <a:sym typeface="黑体" pitchFamily="2" charset="-122"/>
            </a:endParaRPr>
          </a:p>
        </p:txBody>
      </p:sp>
      <p:sp>
        <p:nvSpPr>
          <p:cNvPr id="50194" name="Line 7"/>
          <p:cNvSpPr>
            <a:spLocks noChangeShapeType="1"/>
          </p:cNvSpPr>
          <p:nvPr/>
        </p:nvSpPr>
        <p:spPr bwMode="auto">
          <a:xfrm flipV="1">
            <a:off x="2043551" y="3886199"/>
            <a:ext cx="6619799" cy="0"/>
          </a:xfrm>
          <a:prstGeom prst="line">
            <a:avLst/>
          </a:prstGeom>
          <a:noFill/>
          <a:ln w="19050">
            <a:solidFill>
              <a:srgbClr val="17375E"/>
            </a:solidFill>
            <a:round/>
          </a:ln>
        </p:spPr>
        <p:txBody>
          <a:bodyPr wrap="none" anchor="ctr"/>
          <a:lstStyle/>
          <a:p>
            <a:endParaRPr lang="zh-CN" altLang="en-US"/>
          </a:p>
        </p:txBody>
      </p:sp>
      <p:sp>
        <p:nvSpPr>
          <p:cNvPr id="50195" name="Rectangle 10"/>
          <p:cNvSpPr>
            <a:spLocks noChangeArrowheads="1"/>
          </p:cNvSpPr>
          <p:nvPr/>
        </p:nvSpPr>
        <p:spPr bwMode="auto">
          <a:xfrm>
            <a:off x="2228250" y="1905000"/>
            <a:ext cx="1319537" cy="328601"/>
          </a:xfrm>
          <a:prstGeom prst="rect">
            <a:avLst/>
          </a:prstGeom>
          <a:solidFill>
            <a:srgbClr val="953735"/>
          </a:solidFill>
          <a:ln w="9525">
            <a:noFill/>
            <a:miter lim="800000"/>
          </a:ln>
        </p:spPr>
        <p:txBody>
          <a:bodyPr wrap="none" lIns="95784" tIns="47892" rIns="95784" bIns="47892" anchor="ctr"/>
          <a:lstStyle/>
          <a:p>
            <a:r>
              <a:rPr lang="en-US" altLang="zh-CN" b="1" dirty="0" smtClean="0">
                <a:solidFill>
                  <a:schemeClr val="bg1"/>
                </a:solidFill>
              </a:rPr>
              <a:t>2015</a:t>
            </a:r>
            <a:r>
              <a:rPr lang="zh-CN" altLang="en-US" b="1" dirty="0" smtClean="0">
                <a:solidFill>
                  <a:schemeClr val="bg1"/>
                </a:solidFill>
              </a:rPr>
              <a:t>年</a:t>
            </a:r>
            <a:r>
              <a:rPr lang="en-US" altLang="zh-CN" b="1" dirty="0" smtClean="0">
                <a:solidFill>
                  <a:schemeClr val="bg1"/>
                </a:solidFill>
              </a:rPr>
              <a:t>11</a:t>
            </a:r>
            <a:r>
              <a:rPr lang="zh-CN" altLang="en-US" b="1" dirty="0" smtClean="0">
                <a:solidFill>
                  <a:schemeClr val="bg1"/>
                </a:solidFill>
              </a:rPr>
              <a:t>月  </a:t>
            </a:r>
            <a:endParaRPr lang="en-US" altLang="zh-CN" b="1" dirty="0" smtClean="0">
              <a:solidFill>
                <a:schemeClr val="bg1"/>
              </a:solidFill>
            </a:endParaRPr>
          </a:p>
        </p:txBody>
      </p:sp>
      <p:sp>
        <p:nvSpPr>
          <p:cNvPr id="50196" name="Line 7"/>
          <p:cNvSpPr>
            <a:spLocks noChangeShapeType="1"/>
          </p:cNvSpPr>
          <p:nvPr/>
        </p:nvSpPr>
        <p:spPr bwMode="auto">
          <a:xfrm>
            <a:off x="2760355" y="3200399"/>
            <a:ext cx="5835566" cy="0"/>
          </a:xfrm>
          <a:prstGeom prst="line">
            <a:avLst/>
          </a:prstGeom>
          <a:noFill/>
          <a:ln w="19050">
            <a:solidFill>
              <a:srgbClr val="17375E"/>
            </a:solidFill>
            <a:round/>
          </a:ln>
        </p:spPr>
        <p:txBody>
          <a:bodyPr wrap="none" anchor="ctr"/>
          <a:lstStyle/>
          <a:p>
            <a:endParaRPr lang="zh-CN" altLang="en-US"/>
          </a:p>
        </p:txBody>
      </p:sp>
      <p:sp>
        <p:nvSpPr>
          <p:cNvPr id="50197" name="Rectangle 14"/>
          <p:cNvSpPr>
            <a:spLocks noChangeArrowheads="1"/>
          </p:cNvSpPr>
          <p:nvPr/>
        </p:nvSpPr>
        <p:spPr bwMode="auto">
          <a:xfrm>
            <a:off x="3031537" y="3162295"/>
            <a:ext cx="5945506" cy="919162"/>
          </a:xfrm>
          <a:prstGeom prst="rect">
            <a:avLst/>
          </a:prstGeom>
          <a:noFill/>
          <a:ln w="9525">
            <a:noFill/>
            <a:miter lim="800000"/>
          </a:ln>
        </p:spPr>
        <p:txBody>
          <a:bodyPr lIns="95784" tIns="47892" rIns="95784" bIns="47892" anchor="ctr"/>
          <a:lstStyle/>
          <a:p>
            <a:r>
              <a:rPr lang="zh-CN" altLang="en-US" dirty="0" smtClean="0"/>
              <a:t>关于发布</a:t>
            </a:r>
            <a:r>
              <a:rPr lang="en-US" altLang="zh-CN" dirty="0" smtClean="0"/>
              <a:t>《</a:t>
            </a:r>
            <a:r>
              <a:rPr lang="zh-CN" altLang="en-US" dirty="0" smtClean="0"/>
              <a:t>全国中小企业股份转让系统优先股业务指引（试行）</a:t>
            </a:r>
            <a:r>
              <a:rPr lang="en-US" altLang="zh-CN" dirty="0" smtClean="0"/>
              <a:t>》</a:t>
            </a:r>
            <a:r>
              <a:rPr lang="zh-CN" altLang="en-US" dirty="0" smtClean="0"/>
              <a:t>的公告 </a:t>
            </a:r>
          </a:p>
        </p:txBody>
      </p:sp>
      <p:sp>
        <p:nvSpPr>
          <p:cNvPr id="50198" name="Line 7"/>
          <p:cNvSpPr>
            <a:spLocks noChangeShapeType="1"/>
          </p:cNvSpPr>
          <p:nvPr/>
        </p:nvSpPr>
        <p:spPr bwMode="auto">
          <a:xfrm>
            <a:off x="1379520" y="5029199"/>
            <a:ext cx="7188550" cy="0"/>
          </a:xfrm>
          <a:prstGeom prst="line">
            <a:avLst/>
          </a:prstGeom>
          <a:noFill/>
          <a:ln w="19050">
            <a:solidFill>
              <a:srgbClr val="17375E"/>
            </a:solidFill>
            <a:round/>
          </a:ln>
        </p:spPr>
        <p:txBody>
          <a:bodyPr wrap="none" anchor="ctr"/>
          <a:lstStyle/>
          <a:p>
            <a:endParaRPr lang="zh-CN" altLang="en-US"/>
          </a:p>
        </p:txBody>
      </p:sp>
      <p:sp>
        <p:nvSpPr>
          <p:cNvPr id="50199" name="Rectangle 10"/>
          <p:cNvSpPr>
            <a:spLocks noChangeArrowheads="1"/>
          </p:cNvSpPr>
          <p:nvPr/>
        </p:nvSpPr>
        <p:spPr bwMode="auto">
          <a:xfrm>
            <a:off x="1833276" y="2733668"/>
            <a:ext cx="1275954" cy="344496"/>
          </a:xfrm>
          <a:prstGeom prst="rect">
            <a:avLst/>
          </a:prstGeom>
          <a:solidFill>
            <a:srgbClr val="953735"/>
          </a:solidFill>
          <a:ln w="9525">
            <a:noFill/>
            <a:miter lim="800000"/>
          </a:ln>
        </p:spPr>
        <p:txBody>
          <a:bodyPr wrap="none" lIns="95784" tIns="47892" rIns="95784" bIns="47892" anchor="ctr"/>
          <a:lstStyle/>
          <a:p>
            <a:pPr marL="358775" indent="-358775" algn="ctr">
              <a:spcBef>
                <a:spcPct val="20000"/>
              </a:spcBef>
              <a:buClr>
                <a:schemeClr val="hlink"/>
              </a:buClr>
            </a:pPr>
            <a:r>
              <a:rPr lang="en-US" altLang="zh-CN" b="1" dirty="0" smtClean="0">
                <a:solidFill>
                  <a:schemeClr val="bg1"/>
                </a:solidFill>
              </a:rPr>
              <a:t>2015</a:t>
            </a:r>
            <a:r>
              <a:rPr lang="zh-CN" altLang="en-US" b="1" dirty="0" smtClean="0">
                <a:solidFill>
                  <a:schemeClr val="bg1"/>
                </a:solidFill>
              </a:rPr>
              <a:t>年</a:t>
            </a:r>
            <a:r>
              <a:rPr lang="en-US" altLang="zh-CN" b="1" dirty="0" smtClean="0">
                <a:solidFill>
                  <a:schemeClr val="bg1"/>
                </a:solidFill>
              </a:rPr>
              <a:t>11</a:t>
            </a:r>
            <a:r>
              <a:rPr lang="zh-CN" altLang="en-US" b="1" dirty="0" smtClean="0">
                <a:solidFill>
                  <a:schemeClr val="bg1"/>
                </a:solidFill>
              </a:rPr>
              <a:t>月</a:t>
            </a:r>
            <a:endParaRPr lang="zh-CN" altLang="en-US" sz="1800" dirty="0">
              <a:solidFill>
                <a:schemeClr val="bg1"/>
              </a:solidFill>
              <a:latin typeface="楷体" panose="02010609060101010101" pitchFamily="49" charset="-122"/>
              <a:cs typeface="Lucida Sans Unicode" pitchFamily="34" charset="0"/>
            </a:endParaRPr>
          </a:p>
        </p:txBody>
      </p:sp>
      <p:sp>
        <p:nvSpPr>
          <p:cNvPr id="50200" name="Rectangle 14"/>
          <p:cNvSpPr>
            <a:spLocks noChangeArrowheads="1"/>
          </p:cNvSpPr>
          <p:nvPr/>
        </p:nvSpPr>
        <p:spPr bwMode="auto">
          <a:xfrm>
            <a:off x="3260211" y="2438400"/>
            <a:ext cx="5488159" cy="919163"/>
          </a:xfrm>
          <a:prstGeom prst="rect">
            <a:avLst/>
          </a:prstGeom>
          <a:noFill/>
          <a:ln w="9525">
            <a:noFill/>
            <a:miter lim="800000"/>
          </a:ln>
        </p:spPr>
        <p:txBody>
          <a:bodyPr lIns="95784" tIns="47892" rIns="95784" bIns="47892" anchor="ctr"/>
          <a:lstStyle/>
          <a:p>
            <a:r>
              <a:rPr lang="zh-CN" altLang="en-US" b="1" dirty="0" smtClean="0"/>
              <a:t>关于通过全国股转系统交易支持平台发布三板指数行情的公告 </a:t>
            </a:r>
          </a:p>
        </p:txBody>
      </p:sp>
      <p:sp>
        <p:nvSpPr>
          <p:cNvPr id="50201" name="Line 7"/>
          <p:cNvSpPr>
            <a:spLocks noChangeShapeType="1"/>
          </p:cNvSpPr>
          <p:nvPr/>
        </p:nvSpPr>
        <p:spPr bwMode="auto">
          <a:xfrm>
            <a:off x="2915736" y="2590799"/>
            <a:ext cx="5680185" cy="0"/>
          </a:xfrm>
          <a:prstGeom prst="line">
            <a:avLst/>
          </a:prstGeom>
          <a:noFill/>
          <a:ln w="19050">
            <a:solidFill>
              <a:srgbClr val="17375E"/>
            </a:solidFill>
            <a:round/>
          </a:ln>
        </p:spPr>
        <p:txBody>
          <a:bodyPr wrap="none" anchor="ctr"/>
          <a:lstStyle/>
          <a:p>
            <a:endParaRPr lang="zh-CN" altLang="en-US"/>
          </a:p>
        </p:txBody>
      </p:sp>
      <p:sp>
        <p:nvSpPr>
          <p:cNvPr id="50202" name="Rectangle 14"/>
          <p:cNvSpPr>
            <a:spLocks noChangeArrowheads="1"/>
          </p:cNvSpPr>
          <p:nvPr/>
        </p:nvSpPr>
        <p:spPr bwMode="auto">
          <a:xfrm>
            <a:off x="3412660" y="1752600"/>
            <a:ext cx="5335710" cy="919163"/>
          </a:xfrm>
          <a:prstGeom prst="rect">
            <a:avLst/>
          </a:prstGeom>
          <a:noFill/>
          <a:ln w="9525">
            <a:noFill/>
            <a:miter lim="800000"/>
          </a:ln>
        </p:spPr>
        <p:txBody>
          <a:bodyPr lIns="95784" tIns="47892" rIns="95784" bIns="47892" anchor="ctr"/>
          <a:lstStyle/>
          <a:p>
            <a:r>
              <a:rPr lang="zh-CN" altLang="en-US" b="1" dirty="0" smtClean="0"/>
              <a:t>证监会制定进一步推进新三板发展的若干意见 </a:t>
            </a:r>
          </a:p>
        </p:txBody>
      </p:sp>
      <p:sp>
        <p:nvSpPr>
          <p:cNvPr id="34" name="Rectangle 10"/>
          <p:cNvSpPr>
            <a:spLocks noChangeArrowheads="1"/>
          </p:cNvSpPr>
          <p:nvPr/>
        </p:nvSpPr>
        <p:spPr bwMode="auto">
          <a:xfrm>
            <a:off x="2476217" y="1304907"/>
            <a:ext cx="1200535" cy="334963"/>
          </a:xfrm>
          <a:prstGeom prst="rect">
            <a:avLst/>
          </a:prstGeom>
          <a:solidFill>
            <a:srgbClr val="953735"/>
          </a:solidFill>
          <a:ln w="9525">
            <a:noFill/>
            <a:miter lim="800000"/>
          </a:ln>
        </p:spPr>
        <p:txBody>
          <a:bodyPr wrap="none" lIns="95784" tIns="47892" rIns="95784" bIns="47892" anchor="ctr"/>
          <a:lstStyle/>
          <a:p>
            <a:pPr marL="358775" indent="-358775" algn="ctr">
              <a:spcBef>
                <a:spcPct val="20000"/>
              </a:spcBef>
              <a:buClr>
                <a:schemeClr val="hlink"/>
              </a:buClr>
            </a:pPr>
            <a:r>
              <a:rPr lang="en-US" altLang="zh-CN" b="1" dirty="0" smtClean="0">
                <a:solidFill>
                  <a:schemeClr val="bg1"/>
                </a:solidFill>
              </a:rPr>
              <a:t>2015</a:t>
            </a:r>
            <a:r>
              <a:rPr lang="zh-CN" altLang="en-US" b="1" dirty="0" smtClean="0">
                <a:solidFill>
                  <a:schemeClr val="bg1"/>
                </a:solidFill>
              </a:rPr>
              <a:t>年</a:t>
            </a:r>
            <a:r>
              <a:rPr lang="en-US" altLang="zh-CN" b="1" dirty="0" smtClean="0">
                <a:solidFill>
                  <a:schemeClr val="bg1"/>
                </a:solidFill>
              </a:rPr>
              <a:t>11</a:t>
            </a:r>
            <a:r>
              <a:rPr lang="zh-CN" altLang="en-US" b="1" dirty="0" smtClean="0">
                <a:solidFill>
                  <a:schemeClr val="bg1"/>
                </a:solidFill>
              </a:rPr>
              <a:t>月</a:t>
            </a:r>
            <a:endParaRPr lang="zh-CN" altLang="en-US" sz="1800" dirty="0">
              <a:solidFill>
                <a:schemeClr val="bg1"/>
              </a:solidFill>
              <a:latin typeface="楷体" panose="02010609060101010101" pitchFamily="49" charset="-122"/>
              <a:cs typeface="Lucida Sans Unicode" pitchFamily="34" charset="0"/>
            </a:endParaRPr>
          </a:p>
        </p:txBody>
      </p:sp>
      <p:sp>
        <p:nvSpPr>
          <p:cNvPr id="35" name="矩形 34"/>
          <p:cNvSpPr/>
          <p:nvPr/>
        </p:nvSpPr>
        <p:spPr>
          <a:xfrm>
            <a:off x="3690663" y="1090593"/>
            <a:ext cx="4572000" cy="646331"/>
          </a:xfrm>
          <a:prstGeom prst="rect">
            <a:avLst/>
          </a:prstGeom>
        </p:spPr>
        <p:txBody>
          <a:bodyPr>
            <a:spAutoFit/>
          </a:bodyPr>
          <a:lstStyle/>
          <a:p>
            <a:r>
              <a:rPr lang="zh-CN" altLang="en-US" dirty="0" smtClean="0"/>
              <a:t> </a:t>
            </a:r>
            <a:r>
              <a:rPr lang="en-US" altLang="zh-CN" b="1" dirty="0" smtClean="0"/>
              <a:t>《</a:t>
            </a:r>
            <a:r>
              <a:rPr lang="zh-CN" altLang="en-US" b="1" dirty="0" smtClean="0"/>
              <a:t>全国股转系统挂牌公司分层方案（征求意见稿）</a:t>
            </a:r>
            <a:r>
              <a:rPr lang="en-US" altLang="zh-CN" b="1" dirty="0" smtClean="0"/>
              <a:t>》</a:t>
            </a:r>
            <a:r>
              <a:rPr lang="zh-CN" altLang="en-US" b="1" dirty="0" smtClean="0"/>
              <a:t>公开征求意见的通知 </a:t>
            </a:r>
          </a:p>
        </p:txBody>
      </p:sp>
      <p:sp>
        <p:nvSpPr>
          <p:cNvPr id="36" name="Line 7"/>
          <p:cNvSpPr>
            <a:spLocks noChangeShapeType="1"/>
          </p:cNvSpPr>
          <p:nvPr/>
        </p:nvSpPr>
        <p:spPr bwMode="auto">
          <a:xfrm>
            <a:off x="3833539" y="1804973"/>
            <a:ext cx="4965805" cy="0"/>
          </a:xfrm>
          <a:prstGeom prst="line">
            <a:avLst/>
          </a:prstGeom>
          <a:noFill/>
          <a:ln w="19050">
            <a:solidFill>
              <a:srgbClr val="17375E"/>
            </a:solidFill>
            <a:round/>
          </a:ln>
        </p:spPr>
        <p:txBody>
          <a:bodyPr wrap="none" anchor="ctr"/>
          <a:lstStyle/>
          <a:p>
            <a:endParaRPr lang="zh-CN" altLang="en-US"/>
          </a:p>
        </p:txBody>
      </p:sp>
      <p:sp>
        <p:nvSpPr>
          <p:cNvPr id="30" name="标题 46"/>
          <p:cNvSpPr txBox="1"/>
          <p:nvPr/>
        </p:nvSpPr>
        <p:spPr bwMode="auto">
          <a:xfrm>
            <a:off x="539552" y="476672"/>
            <a:ext cx="7901014" cy="500066"/>
          </a:xfrm>
          <a:prstGeom prst="rect">
            <a:avLst/>
          </a:prstGeom>
          <a:noFill/>
          <a:ln w="9525">
            <a:noFill/>
            <a:miter lim="800000"/>
          </a:ln>
        </p:spPr>
        <p:txBody>
          <a:bodyPr vert="horz" wrap="square" lIns="91440" tIns="45720" rIns="91440" bIns="45720" numCol="1" anchor="ctr" anchorCtr="0" compatLnSpc="1"/>
          <a:lstStyle/>
          <a:p>
            <a:pPr eaLnBrk="0" hangingPunct="0"/>
            <a:r>
              <a:rPr lang="en-US" altLang="zh-CN" sz="2400" b="1" dirty="0" smtClean="0">
                <a:solidFill>
                  <a:srgbClr val="000000"/>
                </a:solidFill>
                <a:latin typeface="楷体" panose="02010609060101010101" pitchFamily="49" charset="-122"/>
              </a:rPr>
              <a:t>2.2</a:t>
            </a:r>
            <a:r>
              <a:rPr lang="zh-CN" altLang="en-US" sz="2400" b="1" dirty="0" smtClean="0">
                <a:solidFill>
                  <a:srgbClr val="000000"/>
                </a:solidFill>
                <a:latin typeface="楷体" panose="02010609060101010101" pitchFamily="49" charset="-122"/>
              </a:rPr>
              <a:t>全国股转系统最新动态</a:t>
            </a:r>
            <a:endParaRPr lang="zh-CN" altLang="en-US" sz="2400" b="1" dirty="0">
              <a:solidFill>
                <a:srgbClr val="000000"/>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00987" cy="500063"/>
          </a:xfrm>
        </p:spPr>
        <p:txBody>
          <a:bodyPr/>
          <a:lstStyle/>
          <a:p>
            <a:pPr>
              <a:defRPr/>
            </a:pPr>
            <a:r>
              <a:rPr lang="zh-CN" altLang="en-US" dirty="0" smtClean="0">
                <a:latin typeface="黑体" pitchFamily="49" charset="-122"/>
                <a:ea typeface="黑体" pitchFamily="49" charset="-122"/>
              </a:rPr>
              <a:t>目录</a:t>
            </a:r>
            <a:endParaRPr lang="en-US" dirty="0">
              <a:latin typeface="黑体" pitchFamily="49" charset="-122"/>
              <a:ea typeface="黑体" pitchFamily="49"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5" name="文本框 4"/>
          <p:cNvSpPr txBox="1"/>
          <p:nvPr/>
        </p:nvSpPr>
        <p:spPr>
          <a:xfrm>
            <a:off x="611560" y="1700808"/>
            <a:ext cx="7746057" cy="3416320"/>
          </a:xfrm>
          <a:prstGeom prst="rect">
            <a:avLst/>
          </a:prstGeom>
          <a:noFill/>
        </p:spPr>
        <p:txBody>
          <a:bodyPr wrap="square" rtlCol="0">
            <a:spAutoFit/>
          </a:bodyPr>
          <a:lstStyle/>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一、演讲者简介</a:t>
            </a:r>
            <a:endParaRPr lang="en-US" altLang="zh-CN" sz="2400" dirty="0" smtClean="0">
              <a:latin typeface="黑体" pitchFamily="49" charset="-122"/>
              <a:ea typeface="黑体" pitchFamily="49" charset="-122"/>
            </a:endParaRPr>
          </a:p>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二、全国中小企业股份转让系统（新三板）业务简介</a:t>
            </a:r>
            <a:endParaRPr lang="en-US" altLang="zh-CN" sz="2400" dirty="0" smtClean="0">
              <a:latin typeface="黑体" pitchFamily="49" charset="-122"/>
              <a:ea typeface="黑体" pitchFamily="49" charset="-122"/>
            </a:endParaRPr>
          </a:p>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三、光大证券中小企业投融资（新三板）业务简介</a:t>
            </a:r>
            <a:endParaRPr lang="zh-CN" altLang="en-US" sz="2400" dirty="0" smtClean="0">
              <a:latin typeface="黑体" pitchFamily="49" charset="-122"/>
              <a:ea typeface="黑体" pitchFamily="49" charset="-122"/>
            </a:endParaRPr>
          </a:p>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四、光大证券简介</a:t>
            </a:r>
            <a:endParaRPr lang="en-US" altLang="zh-CN" sz="2400" dirty="0" smtClean="0">
              <a:latin typeface="黑体" pitchFamily="49" charset="-122"/>
              <a:ea typeface="黑体" pitchFamily="49" charset="-122"/>
            </a:endParaRPr>
          </a:p>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五、新三板中物流类公司概况</a:t>
            </a:r>
            <a:endParaRPr lang="zh-CN" altLang="en-US" sz="2400" dirty="0" smtClean="0">
              <a:latin typeface="黑体" pitchFamily="49" charset="-122"/>
              <a:ea typeface="黑体" pitchFamily="49" charset="-122"/>
            </a:endParaRPr>
          </a:p>
          <a:p>
            <a:pPr marL="285750" indent="-285750" fontAlgn="base">
              <a:lnSpc>
                <a:spcPct val="150000"/>
              </a:lnSpc>
              <a:buSzPct val="100000"/>
              <a:buFont typeface="Arial" pitchFamily="34" charset="0"/>
              <a:buChar char="•"/>
            </a:pPr>
            <a:r>
              <a:rPr lang="zh-CN" altLang="en-US" sz="2400" dirty="0" smtClean="0">
                <a:latin typeface="黑体" pitchFamily="49" charset="-122"/>
                <a:ea typeface="黑体" pitchFamily="49" charset="-122"/>
              </a:rPr>
              <a:t>六、合作方案</a:t>
            </a:r>
            <a:endParaRPr lang="en-US" altLang="zh-CN" sz="24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785786" y="2143116"/>
            <a:ext cx="7500990" cy="2616101"/>
          </a:xfrm>
          <a:prstGeom prst="rect">
            <a:avLst/>
          </a:prstGeom>
          <a:noFill/>
        </p:spPr>
        <p:txBody>
          <a:bodyPr wrap="square" rtlCol="0">
            <a:spAutoFit/>
          </a:bodyPr>
          <a:lstStyle/>
          <a:p>
            <a:r>
              <a:rPr lang="zh-CN" altLang="en-US" sz="2000" b="1" dirty="0" smtClean="0"/>
              <a:t>（一）分层思路</a:t>
            </a:r>
            <a:endParaRPr lang="zh-CN" altLang="en-US" sz="2000" b="1" dirty="0" smtClean="0"/>
          </a:p>
          <a:p>
            <a:r>
              <a:rPr lang="zh-CN" altLang="en-US" sz="2000" dirty="0" smtClean="0"/>
              <a:t>挂牌公司分层的总体思路为“多层次，分步走”。未来全国股转系统将由多个层级的市场组成，每一层级市场分别对应不同类型的公司。起步阶段将挂牌公司划分为</a:t>
            </a:r>
            <a:r>
              <a:rPr lang="zh-CN" altLang="en-US" sz="2000" b="1" dirty="0" smtClean="0"/>
              <a:t>创新层和基础层</a:t>
            </a:r>
            <a:r>
              <a:rPr lang="zh-CN" altLang="en-US" sz="2000" dirty="0" smtClean="0"/>
              <a:t>，随着市场的不断发展和成熟，再对相关层级进行优化和调整。</a:t>
            </a:r>
            <a:endParaRPr lang="zh-CN" altLang="en-US" sz="2000" dirty="0" smtClean="0"/>
          </a:p>
          <a:p>
            <a:endParaRPr lang="en-US" altLang="zh-CN" sz="16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a:p>
            <a:endParaRPr lang="en-US" altLang="zh-CN" sz="1600" dirty="0">
              <a:latin typeface="仿宋" panose="02010609060101010101" pitchFamily="49" charset="-122"/>
              <a:ea typeface="仿宋" panose="02010609060101010101" pitchFamily="49" charset="-122"/>
            </a:endParaRPr>
          </a:p>
        </p:txBody>
      </p:sp>
      <p:sp>
        <p:nvSpPr>
          <p:cNvPr id="4" name="矩形 3"/>
          <p:cNvSpPr/>
          <p:nvPr/>
        </p:nvSpPr>
        <p:spPr>
          <a:xfrm>
            <a:off x="827584" y="1700808"/>
            <a:ext cx="5715040" cy="369332"/>
          </a:xfrm>
          <a:prstGeom prst="rect">
            <a:avLst/>
          </a:prstGeom>
        </p:spPr>
        <p:txBody>
          <a:bodyPr wrap="square">
            <a:spAutoFit/>
          </a:bodyPr>
          <a:lstStyle/>
          <a:p>
            <a:r>
              <a:rPr lang="en-US" altLang="zh-CN" b="1" dirty="0" smtClean="0"/>
              <a:t>《</a:t>
            </a:r>
            <a:r>
              <a:rPr lang="zh-CN" altLang="en-US" b="1" dirty="0" smtClean="0"/>
              <a:t>全国股转系统挂牌公司分层方案（征求意见稿）</a:t>
            </a:r>
            <a:r>
              <a:rPr lang="en-US" altLang="zh-CN" b="1" dirty="0" smtClean="0"/>
              <a:t>》</a:t>
            </a:r>
            <a:endParaRPr lang="zh-CN" altLang="en-US" b="1" dirty="0"/>
          </a:p>
        </p:txBody>
      </p:sp>
      <p:sp>
        <p:nvSpPr>
          <p:cNvPr id="5" name="矩形 4"/>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96752"/>
            <a:ext cx="2928958" cy="642942"/>
          </a:xfrm>
        </p:spPr>
        <p:txBody>
          <a:bodyPr>
            <a:normAutofit/>
          </a:bodyPr>
          <a:lstStyle/>
          <a:p>
            <a:r>
              <a:rPr lang="zh-CN" altLang="en-US" sz="2000" dirty="0" smtClean="0"/>
              <a:t>（二 ）差异化制度安排</a:t>
            </a:r>
            <a:endParaRPr lang="zh-CN" altLang="en-US" sz="2000" dirty="0"/>
          </a:p>
        </p:txBody>
      </p:sp>
      <p:sp>
        <p:nvSpPr>
          <p:cNvPr id="28673" name="Rectangle 1"/>
          <p:cNvSpPr>
            <a:spLocks noChangeArrowheads="1"/>
          </p:cNvSpPr>
          <p:nvPr/>
        </p:nvSpPr>
        <p:spPr bwMode="auto">
          <a:xfrm>
            <a:off x="323528" y="1700808"/>
            <a:ext cx="8358246" cy="49244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1.</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创新层公司</a:t>
            </a:r>
            <a:endParaRPr kumimoji="0" lang="zh-CN" altLang="en-US" sz="2000" b="0" i="0" u="none" strike="noStrike" cap="none" normalizeH="0" baseline="0" dirty="0" smtClean="0">
              <a:ln>
                <a:noFill/>
              </a:ln>
              <a:solidFill>
                <a:schemeClr val="tx1"/>
              </a:solidFill>
              <a:effectLst/>
              <a:latin typeface="+mj-ea"/>
              <a:ea typeface="+mj-ea"/>
              <a:cs typeface="宋体" pitchFamily="2" charset="-122"/>
            </a:endParaRPr>
          </a:p>
          <a:p>
            <a:pPr marL="0" marR="0" lvl="0" indent="408305" algn="l" defTabSz="914400" rtl="0" eaLnBrk="0" fontAlgn="base" latinLnBrk="0" hangingPunct="0">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服务方面。</a:t>
            </a:r>
            <a:endParaRPr kumimoji="0" lang="en-US" altLang="zh-CN" sz="2000" b="1" i="0" u="none" strike="noStrike" cap="none" normalizeH="0" baseline="0" dirty="0" smtClean="0">
              <a:ln>
                <a:noFill/>
              </a:ln>
              <a:solidFill>
                <a:schemeClr val="tx1"/>
              </a:solidFill>
              <a:effectLst/>
              <a:latin typeface="+mj-ea"/>
              <a:ea typeface="+mj-ea"/>
              <a:cs typeface="Times New Roman" pitchFamily="18" charset="0"/>
            </a:endParaRPr>
          </a:p>
          <a:p>
            <a:pPr marL="0" marR="0" lvl="0" indent="408305" algn="l" defTabSz="914400" rtl="0" eaLnBrk="0" fontAlgn="base" latinLnBrk="0" hangingPunct="0">
              <a:spcBef>
                <a:spcPct val="0"/>
              </a:spcBef>
              <a:spcAft>
                <a:spcPct val="0"/>
              </a:spcAft>
              <a:buClrTx/>
              <a:buSzTx/>
              <a:buFontTx/>
              <a:buNone/>
            </a:pPr>
            <a:r>
              <a:rPr kumimoji="0" lang="zh-CN" altLang="en-US" sz="2000" i="0" u="none" strike="noStrike" cap="none" normalizeH="0" baseline="0" dirty="0" smtClean="0">
                <a:ln>
                  <a:noFill/>
                </a:ln>
                <a:solidFill>
                  <a:schemeClr val="tx1"/>
                </a:solidFill>
                <a:effectLst/>
                <a:latin typeface="+mj-ea"/>
                <a:ea typeface="+mj-ea"/>
                <a:cs typeface="Times New Roman" pitchFamily="18" charset="0"/>
              </a:rPr>
              <a:t>创新层市场将以提高市场效率为核心持续推进制度创新，优先进行融资制度、交易制度的创新试点。对创新层挂牌公司</a:t>
            </a:r>
            <a:r>
              <a:rPr kumimoji="0" lang="zh-CN" altLang="en-US" sz="2000" i="0" u="none" strike="noStrike" cap="none" normalizeH="0" baseline="0" dirty="0" smtClean="0">
                <a:ln>
                  <a:noFill/>
                </a:ln>
                <a:solidFill>
                  <a:srgbClr val="000000"/>
                </a:solidFill>
                <a:effectLst/>
                <a:latin typeface="+mj-ea"/>
                <a:ea typeface="+mj-ea"/>
                <a:cs typeface="Times New Roman" pitchFamily="18" charset="0"/>
              </a:rPr>
              <a:t>建立一次审批、分期实施的储架发行制度和挂牌公司股东大会一次审议、董事会分期实施的授权发行机制，</a:t>
            </a:r>
            <a:r>
              <a:rPr kumimoji="0" lang="zh-CN" altLang="en-US" sz="2000" i="0" u="none" strike="noStrike" cap="none" normalizeH="0" baseline="0" dirty="0" smtClean="0">
                <a:ln>
                  <a:noFill/>
                </a:ln>
                <a:solidFill>
                  <a:schemeClr val="tx1"/>
                </a:solidFill>
                <a:effectLst/>
                <a:latin typeface="+mj-ea"/>
                <a:ea typeface="+mj-ea"/>
                <a:cs typeface="Times New Roman" pitchFamily="18" charset="0"/>
              </a:rPr>
              <a:t>加强融资定价指导、限售管理和募集资金使用的管理；探索并购贷款和并购基金的可行性。</a:t>
            </a:r>
            <a:endParaRPr kumimoji="0" lang="zh-CN" altLang="en-US" sz="2000" i="0" u="none" strike="noStrike" cap="none" normalizeH="0" baseline="0" dirty="0" smtClean="0">
              <a:ln>
                <a:noFill/>
              </a:ln>
              <a:solidFill>
                <a:schemeClr val="tx1"/>
              </a:solidFill>
              <a:effectLst/>
              <a:latin typeface="+mj-ea"/>
              <a:ea typeface="+mj-ea"/>
              <a:cs typeface="宋体" pitchFamily="2" charset="-122"/>
            </a:endParaRPr>
          </a:p>
          <a:p>
            <a:pPr marL="0" marR="0" lvl="0" indent="408305" algn="l" defTabSz="914400" rtl="0" eaLnBrk="0" fontAlgn="base" latinLnBrk="0" hangingPunct="0">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监管方面。</a:t>
            </a:r>
            <a:endParaRPr kumimoji="0" lang="en-US" altLang="zh-CN" sz="2000" b="1" i="0" u="none" strike="noStrike" cap="none" normalizeH="0" baseline="0" dirty="0" smtClean="0">
              <a:ln>
                <a:noFill/>
              </a:ln>
              <a:solidFill>
                <a:schemeClr val="tx1"/>
              </a:solidFill>
              <a:effectLst/>
              <a:latin typeface="+mj-ea"/>
              <a:ea typeface="+mj-ea"/>
              <a:cs typeface="Times New Roman" pitchFamily="18" charset="0"/>
            </a:endParaRPr>
          </a:p>
          <a:p>
            <a:pPr marL="0" marR="0" lvl="0" indent="408305" algn="l" defTabSz="914400" rtl="0" eaLnBrk="0" fontAlgn="base" latinLnBrk="0" hangingPunct="0">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一是从信息披露的时效性和强度上适度提高要求，要求该层公司披露业绩快报或业绩预告，并提高定期报告、临时报告披露及时性的要求，鼓励披露季度报告，加强对公司承诺事项的管理；二是要求进一步完善治理结构和建立相关制度，要求设置专职董秘，强化对公司董监高敏感期股票买卖、短线交易的管理；三是实施严格的违规记分制度和公开披露制度，并与责任人员强制培训制度相衔接，研究引入自愿限售制度。</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p>
            <a:pPr marL="0" marR="0" lvl="0" indent="408305" algn="l" defTabSz="914400" rtl="0" eaLnBrk="0" fontAlgn="base" latinLnBrk="0" hangingPunct="0">
              <a:spcBef>
                <a:spcPct val="0"/>
              </a:spcBef>
              <a:spcAft>
                <a:spcPct val="0"/>
              </a:spcAft>
              <a:buClrTx/>
              <a:buSzTx/>
              <a:buFontTx/>
              <a:buNone/>
            </a:pPr>
            <a:endParaRPr lang="en-US" altLang="zh-CN" sz="1600" dirty="0" smtClean="0">
              <a:latin typeface="仿宋" panose="02010609060101010101" pitchFamily="49" charset="-122"/>
              <a:ea typeface="仿宋" panose="02010609060101010101" pitchFamily="49" charset="-122"/>
              <a:cs typeface="Times New Roman" pitchFamily="18" charset="0"/>
            </a:endParaRPr>
          </a:p>
          <a:p>
            <a:pPr marL="0" marR="0" lvl="0" indent="408305" algn="l" defTabSz="914400" rtl="0" eaLnBrk="0" fontAlgn="base" latinLnBrk="0" hangingPunct="0">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矩形 4"/>
          <p:cNvSpPr/>
          <p:nvPr/>
        </p:nvSpPr>
        <p:spPr>
          <a:xfrm>
            <a:off x="611560"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571472" y="1571612"/>
            <a:ext cx="3929090" cy="500066"/>
          </a:xfrm>
        </p:spPr>
        <p:txBody>
          <a:bodyPr>
            <a:normAutofit/>
          </a:bodyPr>
          <a:lstStyle/>
          <a:p>
            <a:r>
              <a:rPr lang="zh-CN" altLang="en-US" sz="2200" dirty="0" smtClean="0"/>
              <a:t>（二）差异化制度安排</a:t>
            </a:r>
            <a:endParaRPr lang="zh-CN" altLang="en-US" dirty="0"/>
          </a:p>
        </p:txBody>
      </p:sp>
      <p:sp>
        <p:nvSpPr>
          <p:cNvPr id="27649" name="Rectangle 1"/>
          <p:cNvSpPr>
            <a:spLocks noChangeArrowheads="1"/>
          </p:cNvSpPr>
          <p:nvPr/>
        </p:nvSpPr>
        <p:spPr bwMode="auto">
          <a:xfrm>
            <a:off x="428596" y="2214554"/>
            <a:ext cx="7286676" cy="25545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2.</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基础层公司</a:t>
            </a:r>
            <a:endParaRPr kumimoji="0" lang="zh-CN" altLang="en-US" sz="2000" b="0" i="0" u="none" strike="noStrike" cap="none" normalizeH="0" baseline="0" dirty="0" smtClean="0">
              <a:ln>
                <a:noFill/>
              </a:ln>
              <a:solidFill>
                <a:schemeClr val="tx1"/>
              </a:solidFill>
              <a:effectLst/>
              <a:latin typeface="+mj-ea"/>
              <a:ea typeface="+mj-ea"/>
              <a:cs typeface="宋体" pitchFamily="2" charset="-122"/>
            </a:endParaRPr>
          </a:p>
          <a:p>
            <a:pPr marL="0" marR="0" lvl="0" indent="408305" algn="l" defTabSz="914400" rtl="0" eaLnBrk="0" fontAlgn="base" latinLnBrk="0" hangingPunct="0">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主要以现行市场制度为基础运行，随着现行制度的调整完善</a:t>
            </a: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并针对基础层企业特点持续优化。</a:t>
            </a:r>
            <a:endParaRPr kumimoji="0" lang="zh-CN" altLang="en-US" sz="2000" b="0" i="0" u="none" strike="noStrike" cap="none" normalizeH="0" baseline="0" dirty="0" smtClean="0">
              <a:ln>
                <a:noFill/>
              </a:ln>
              <a:solidFill>
                <a:schemeClr val="tx1"/>
              </a:solidFill>
              <a:effectLst/>
              <a:latin typeface="+mj-ea"/>
              <a:ea typeface="+mj-ea"/>
              <a:cs typeface="宋体" pitchFamily="2" charset="-122"/>
            </a:endParaRPr>
          </a:p>
          <a:p>
            <a:pPr marL="0" marR="0" lvl="0" indent="408305" algn="l" defTabSz="914400" rtl="0" eaLnBrk="0" fontAlgn="base" latinLnBrk="0" hangingPunct="0">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服务方面：</a:t>
            </a: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探索运用大数据方式进行公司个体诊断和横向比对，提高市场透明度和投融资对接效率，并强化非标准的个性化服务。</a:t>
            </a:r>
            <a:endParaRPr kumimoji="0" lang="zh-CN" altLang="en-US" sz="2000" b="0" i="0" u="none" strike="noStrike" cap="none" normalizeH="0" baseline="0" dirty="0" smtClean="0">
              <a:ln>
                <a:noFill/>
              </a:ln>
              <a:solidFill>
                <a:schemeClr val="tx1"/>
              </a:solidFill>
              <a:effectLst/>
              <a:latin typeface="+mj-ea"/>
              <a:ea typeface="+mj-ea"/>
              <a:cs typeface="宋体" pitchFamily="2" charset="-122"/>
            </a:endParaRPr>
          </a:p>
          <a:p>
            <a:pPr marL="0" marR="0" lvl="0" indent="408305" algn="l" defTabSz="914400" rtl="0" eaLnBrk="0" fontAlgn="base" latinLnBrk="0" hangingPunct="0">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监管方面：</a:t>
            </a: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在执行现有监管规则的同时，适度降低定期报告和临时报告披露要求。</a:t>
            </a:r>
            <a:endParaRPr kumimoji="0" lang="zh-CN" altLang="en-US" sz="2000" b="0" i="0" u="none" strike="noStrike" cap="none" normalizeH="0" baseline="0" dirty="0" smtClean="0">
              <a:ln>
                <a:noFill/>
              </a:ln>
              <a:solidFill>
                <a:schemeClr val="tx1"/>
              </a:solidFill>
              <a:effectLst/>
              <a:latin typeface="+mj-ea"/>
              <a:ea typeface="+mj-ea"/>
              <a:cs typeface="宋体" pitchFamily="2" charset="-122"/>
            </a:endParaRPr>
          </a:p>
        </p:txBody>
      </p:sp>
      <p:sp>
        <p:nvSpPr>
          <p:cNvPr id="5" name="矩形 4"/>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96752"/>
            <a:ext cx="7901014" cy="500066"/>
          </a:xfrm>
        </p:spPr>
        <p:txBody>
          <a:bodyPr/>
          <a:lstStyle/>
          <a:p>
            <a:r>
              <a:rPr lang="zh-CN" altLang="en-US" sz="2200" dirty="0" smtClean="0"/>
              <a:t>（三）分层标准</a:t>
            </a:r>
            <a:endParaRPr lang="zh-CN" altLang="en-US" sz="2200" dirty="0"/>
          </a:p>
        </p:txBody>
      </p:sp>
      <p:graphicFrame>
        <p:nvGraphicFramePr>
          <p:cNvPr id="10" name="表格 9"/>
          <p:cNvGraphicFramePr>
            <a:graphicFrameLocks noGrp="1"/>
          </p:cNvGraphicFramePr>
          <p:nvPr/>
        </p:nvGraphicFramePr>
        <p:xfrm>
          <a:off x="467544" y="1844824"/>
          <a:ext cx="8424936" cy="4321656"/>
        </p:xfrm>
        <a:graphic>
          <a:graphicData uri="http://schemas.openxmlformats.org/drawingml/2006/table">
            <a:tbl>
              <a:tblPr firstRow="1" bandRow="1">
                <a:tableStyleId>{5940675A-B579-460E-94D1-54222C63F5DA}</a:tableStyleId>
              </a:tblPr>
              <a:tblGrid>
                <a:gridCol w="576064"/>
                <a:gridCol w="7848872"/>
              </a:tblGrid>
              <a:tr h="398514">
                <a:tc>
                  <a:txBody>
                    <a:bodyPr/>
                    <a:lstStyle/>
                    <a:p>
                      <a:endParaRPr lang="zh-CN" altLang="en-US"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zh-CN" sz="1800" b="1" kern="100" dirty="0" smtClean="0">
                          <a:latin typeface="+mn-lt"/>
                          <a:ea typeface="仿宋"/>
                          <a:cs typeface="Times New Roman"/>
                        </a:rPr>
                        <a:t>差异化标准</a:t>
                      </a:r>
                      <a:endParaRPr lang="zh-CN" altLang="zh-CN" sz="1800" kern="100" dirty="0" smtClean="0">
                        <a:latin typeface="+mn-lt"/>
                        <a:ea typeface="+mn-ea"/>
                        <a:cs typeface="Times New Roman"/>
                      </a:endParaRPr>
                    </a:p>
                  </a:txBody>
                  <a:tcPr/>
                </a:tc>
              </a:tr>
              <a:tr h="1545702">
                <a:tc>
                  <a:txBody>
                    <a:bodyPr/>
                    <a:lstStyle/>
                    <a:p>
                      <a:pPr algn="ctr">
                        <a:spcAft>
                          <a:spcPts val="0"/>
                        </a:spcAft>
                      </a:pPr>
                      <a:endParaRPr lang="zh-CN" altLang="zh-CN" sz="1800" kern="100" dirty="0" smtClean="0">
                        <a:latin typeface="+mn-lt"/>
                        <a:ea typeface="+mn-ea"/>
                        <a:cs typeface="Times New Roman"/>
                      </a:endParaRPr>
                    </a:p>
                    <a:p>
                      <a:pPr algn="ctr">
                        <a:spcAft>
                          <a:spcPts val="0"/>
                        </a:spcAft>
                      </a:pPr>
                      <a:r>
                        <a:rPr lang="zh-CN" altLang="zh-CN" sz="1800" b="1" kern="100" dirty="0" smtClean="0">
                          <a:latin typeface="+mn-lt"/>
                          <a:ea typeface="仿宋"/>
                          <a:cs typeface="Times New Roman"/>
                        </a:rPr>
                        <a:t>标准一</a:t>
                      </a:r>
                      <a:endParaRPr lang="zh-CN" altLang="zh-CN" sz="1800" kern="100" dirty="0" smtClean="0">
                        <a:latin typeface="+mn-lt"/>
                        <a:ea typeface="+mn-ea"/>
                        <a:cs typeface="Times New Roman"/>
                      </a:endParaRPr>
                    </a:p>
                    <a:p>
                      <a:endParaRPr lang="zh-CN" altLang="en-US" dirty="0"/>
                    </a:p>
                  </a:txBody>
                  <a:tcPr/>
                </a:tc>
                <a:tc>
                  <a:txBody>
                    <a:bodyPr/>
                    <a:lstStyle/>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1</a:t>
                      </a:r>
                      <a:r>
                        <a:rPr lang="zh-CN" altLang="zh-CN" sz="1800" kern="100" dirty="0" smtClean="0">
                          <a:latin typeface="+mn-lt"/>
                          <a:ea typeface="仿宋"/>
                          <a:cs typeface="Times New Roman"/>
                        </a:rPr>
                        <a:t>）最近两年连续盈利，且平均净利润不少于</a:t>
                      </a:r>
                      <a:r>
                        <a:rPr lang="en-US" altLang="zh-CN" sz="1800" kern="100" dirty="0" smtClean="0">
                          <a:latin typeface="+mn-lt"/>
                          <a:ea typeface="仿宋"/>
                          <a:cs typeface="Times New Roman"/>
                        </a:rPr>
                        <a:t>2000</a:t>
                      </a:r>
                      <a:r>
                        <a:rPr lang="zh-CN" altLang="zh-CN" sz="1800" kern="100" dirty="0" smtClean="0">
                          <a:latin typeface="+mn-lt"/>
                          <a:ea typeface="仿宋"/>
                          <a:cs typeface="Times New Roman"/>
                        </a:rPr>
                        <a:t>万元（净利润以扣除非经常性损益前后孰低者为计算依据）；</a:t>
                      </a:r>
                      <a:endParaRPr lang="zh-CN" altLang="zh-CN" sz="1800" kern="100" dirty="0" smtClean="0">
                        <a:latin typeface="+mn-lt"/>
                        <a:ea typeface="+mn-ea"/>
                        <a:cs typeface="Times New Roman"/>
                      </a:endParaRPr>
                    </a:p>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2</a:t>
                      </a:r>
                      <a:r>
                        <a:rPr lang="zh-CN" altLang="zh-CN" sz="1800" kern="100" dirty="0" smtClean="0">
                          <a:latin typeface="+mn-lt"/>
                          <a:ea typeface="仿宋"/>
                          <a:cs typeface="Times New Roman"/>
                        </a:rPr>
                        <a:t>）最近两年平均净资产收益率不低于</a:t>
                      </a:r>
                      <a:r>
                        <a:rPr lang="en-US" altLang="zh-CN" sz="1800" kern="100" dirty="0" smtClean="0">
                          <a:latin typeface="+mn-lt"/>
                          <a:ea typeface="仿宋"/>
                          <a:cs typeface="Times New Roman"/>
                        </a:rPr>
                        <a:t>10%</a:t>
                      </a:r>
                      <a:r>
                        <a:rPr lang="zh-CN" altLang="zh-CN" sz="1800" kern="100" dirty="0" smtClean="0">
                          <a:latin typeface="+mn-lt"/>
                          <a:ea typeface="仿宋"/>
                          <a:cs typeface="Times New Roman"/>
                        </a:rPr>
                        <a:t>（以扣除非经常性损益前后孰低者为计算依据）；</a:t>
                      </a:r>
                      <a:endParaRPr lang="zh-CN" altLang="zh-CN" sz="1800" kern="100" dirty="0" smtClean="0">
                        <a:latin typeface="+mn-lt"/>
                        <a:ea typeface="+mn-ea"/>
                        <a:cs typeface="Times New Roman"/>
                      </a:endParaRPr>
                    </a:p>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3</a:t>
                      </a:r>
                      <a:r>
                        <a:rPr lang="zh-CN" altLang="zh-CN" sz="1800" kern="100" dirty="0" smtClean="0">
                          <a:latin typeface="+mn-lt"/>
                          <a:ea typeface="仿宋"/>
                          <a:cs typeface="Times New Roman"/>
                        </a:rPr>
                        <a:t>）最近</a:t>
                      </a:r>
                      <a:r>
                        <a:rPr lang="en-US" altLang="zh-CN" sz="1800" kern="100" dirty="0" smtClean="0">
                          <a:latin typeface="+mn-lt"/>
                          <a:ea typeface="仿宋"/>
                          <a:cs typeface="Times New Roman"/>
                        </a:rPr>
                        <a:t>3</a:t>
                      </a:r>
                      <a:r>
                        <a:rPr lang="zh-CN" altLang="zh-CN" sz="1800" kern="100" dirty="0" smtClean="0">
                          <a:latin typeface="+mn-lt"/>
                          <a:ea typeface="仿宋"/>
                          <a:cs typeface="Times New Roman"/>
                        </a:rPr>
                        <a:t>个月日均股东人数不少于</a:t>
                      </a:r>
                      <a:r>
                        <a:rPr lang="en-US" altLang="zh-CN" sz="1800" kern="100" dirty="0" smtClean="0">
                          <a:latin typeface="+mn-lt"/>
                          <a:ea typeface="仿宋"/>
                          <a:cs typeface="Times New Roman"/>
                        </a:rPr>
                        <a:t>200</a:t>
                      </a:r>
                      <a:r>
                        <a:rPr lang="zh-CN" altLang="zh-CN" sz="1800" kern="100" dirty="0" smtClean="0">
                          <a:latin typeface="+mn-lt"/>
                          <a:ea typeface="仿宋"/>
                          <a:cs typeface="Times New Roman"/>
                        </a:rPr>
                        <a:t>人。</a:t>
                      </a:r>
                      <a:endParaRPr lang="zh-CN" altLang="zh-CN" sz="1800" kern="100" dirty="0" smtClean="0">
                        <a:latin typeface="+mn-lt"/>
                        <a:ea typeface="+mn-ea"/>
                        <a:cs typeface="Times New Roman"/>
                      </a:endParaRPr>
                    </a:p>
                  </a:txBody>
                  <a:tcPr/>
                </a:tc>
              </a:tr>
              <a:tr h="398514">
                <a:tc>
                  <a:txBody>
                    <a:bodyPr/>
                    <a:lstStyle/>
                    <a:p>
                      <a:pPr marL="0" marR="0" indent="0" algn="l" defTabSz="914400" rtl="0" eaLnBrk="1" latinLnBrk="0" hangingPunct="1">
                        <a:spcBef>
                          <a:spcPts val="0"/>
                        </a:spcBef>
                        <a:spcAft>
                          <a:spcPts val="0"/>
                        </a:spcAft>
                        <a:buClrTx/>
                        <a:buSzTx/>
                        <a:buFontTx/>
                        <a:buNone/>
                        <a:defRPr/>
                      </a:pPr>
                      <a:r>
                        <a:rPr lang="zh-CN" altLang="zh-CN" sz="1800" b="1" kern="100" dirty="0" smtClean="0">
                          <a:latin typeface="+mn-lt"/>
                          <a:ea typeface="仿宋"/>
                          <a:cs typeface="Times New Roman"/>
                        </a:rPr>
                        <a:t>标准</a:t>
                      </a:r>
                      <a:r>
                        <a:rPr lang="zh-CN" altLang="en-US" sz="1800" b="1" kern="100" dirty="0" smtClean="0">
                          <a:latin typeface="+mn-lt"/>
                          <a:ea typeface="仿宋"/>
                          <a:cs typeface="Times New Roman"/>
                        </a:rPr>
                        <a:t>二</a:t>
                      </a:r>
                      <a:endParaRPr lang="zh-CN" altLang="zh-CN" sz="1800" kern="100" dirty="0" smtClean="0">
                        <a:latin typeface="+mn-lt"/>
                        <a:ea typeface="+mn-ea"/>
                        <a:cs typeface="Times New Roman"/>
                      </a:endParaRPr>
                    </a:p>
                    <a:p>
                      <a:endParaRPr lang="zh-CN" altLang="en-US" dirty="0"/>
                    </a:p>
                  </a:txBody>
                  <a:tcPr/>
                </a:tc>
                <a:tc>
                  <a:txBody>
                    <a:bodyPr/>
                    <a:lstStyle/>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1</a:t>
                      </a:r>
                      <a:r>
                        <a:rPr lang="zh-CN" altLang="zh-CN" sz="1800" kern="100" dirty="0" smtClean="0">
                          <a:latin typeface="+mn-lt"/>
                          <a:ea typeface="仿宋"/>
                          <a:cs typeface="Times New Roman"/>
                        </a:rPr>
                        <a:t>）最近两年营业收入连续增长，且复合增长率不低于</a:t>
                      </a:r>
                      <a:r>
                        <a:rPr lang="en-US" altLang="zh-CN" sz="1800" kern="100" dirty="0" smtClean="0">
                          <a:latin typeface="+mn-lt"/>
                          <a:ea typeface="仿宋"/>
                          <a:cs typeface="Times New Roman"/>
                        </a:rPr>
                        <a:t>50%</a:t>
                      </a:r>
                      <a:r>
                        <a:rPr lang="zh-CN" altLang="zh-CN" sz="1800" kern="100" dirty="0" smtClean="0">
                          <a:latin typeface="+mn-lt"/>
                          <a:ea typeface="仿宋"/>
                          <a:cs typeface="Times New Roman"/>
                        </a:rPr>
                        <a:t>；</a:t>
                      </a:r>
                      <a:endParaRPr lang="zh-CN" altLang="zh-CN" sz="1800" kern="100" dirty="0" smtClean="0">
                        <a:latin typeface="+mn-lt"/>
                        <a:ea typeface="+mn-ea"/>
                        <a:cs typeface="Times New Roman"/>
                      </a:endParaRPr>
                    </a:p>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2</a:t>
                      </a:r>
                      <a:r>
                        <a:rPr lang="zh-CN" altLang="zh-CN" sz="1800" kern="100" dirty="0" smtClean="0">
                          <a:latin typeface="+mn-lt"/>
                          <a:ea typeface="仿宋"/>
                          <a:cs typeface="Times New Roman"/>
                        </a:rPr>
                        <a:t>）最近两年平均营业收入不低于</a:t>
                      </a:r>
                      <a:r>
                        <a:rPr lang="en-US" altLang="zh-CN" sz="1800" kern="100" dirty="0" smtClean="0">
                          <a:latin typeface="+mn-lt"/>
                          <a:ea typeface="仿宋"/>
                          <a:cs typeface="Times New Roman"/>
                        </a:rPr>
                        <a:t>4000</a:t>
                      </a:r>
                      <a:r>
                        <a:rPr lang="zh-CN" altLang="zh-CN" sz="1800" kern="100" dirty="0" smtClean="0">
                          <a:latin typeface="+mn-lt"/>
                          <a:ea typeface="仿宋"/>
                          <a:cs typeface="Times New Roman"/>
                        </a:rPr>
                        <a:t>万元；</a:t>
                      </a:r>
                      <a:endParaRPr lang="zh-CN" altLang="zh-CN" sz="1800" kern="100" dirty="0" smtClean="0">
                        <a:latin typeface="+mn-lt"/>
                        <a:ea typeface="+mn-ea"/>
                        <a:cs typeface="Times New Roman"/>
                      </a:endParaRPr>
                    </a:p>
                    <a:p>
                      <a:pPr algn="just">
                        <a:spcAft>
                          <a:spcPts val="0"/>
                        </a:spcAft>
                      </a:pPr>
                      <a:r>
                        <a:rPr lang="zh-CN" altLang="zh-CN" sz="1800" kern="100" dirty="0" smtClean="0">
                          <a:latin typeface="+mn-lt"/>
                          <a:ea typeface="仿宋"/>
                          <a:cs typeface="Times New Roman"/>
                        </a:rPr>
                        <a:t>（</a:t>
                      </a:r>
                      <a:r>
                        <a:rPr lang="en-US" altLang="zh-CN" sz="1800" kern="100" dirty="0" smtClean="0">
                          <a:latin typeface="+mn-lt"/>
                          <a:ea typeface="仿宋"/>
                          <a:cs typeface="Times New Roman"/>
                        </a:rPr>
                        <a:t>3</a:t>
                      </a:r>
                      <a:r>
                        <a:rPr lang="zh-CN" altLang="zh-CN" sz="1800" kern="100" dirty="0" smtClean="0">
                          <a:latin typeface="+mn-lt"/>
                          <a:ea typeface="仿宋"/>
                          <a:cs typeface="Times New Roman"/>
                        </a:rPr>
                        <a:t>）股本不少于</a:t>
                      </a:r>
                      <a:r>
                        <a:rPr lang="en-US" altLang="zh-CN" sz="1800" kern="100" dirty="0" smtClean="0">
                          <a:latin typeface="+mn-lt"/>
                          <a:ea typeface="仿宋"/>
                          <a:cs typeface="Times New Roman"/>
                        </a:rPr>
                        <a:t>2000</a:t>
                      </a:r>
                      <a:r>
                        <a:rPr lang="zh-CN" altLang="zh-CN" sz="1800" kern="100" dirty="0" smtClean="0">
                          <a:latin typeface="+mn-lt"/>
                          <a:ea typeface="仿宋"/>
                          <a:cs typeface="Times New Roman"/>
                        </a:rPr>
                        <a:t>万元。</a:t>
                      </a:r>
                      <a:endParaRPr lang="zh-CN" altLang="zh-CN" sz="1800" kern="100" dirty="0" smtClean="0">
                        <a:latin typeface="+mn-lt"/>
                        <a:ea typeface="+mn-ea"/>
                        <a:cs typeface="Times New Roman"/>
                      </a:endParaRPr>
                    </a:p>
                    <a:p>
                      <a:endParaRPr lang="zh-CN" altLang="en-US" dirty="0"/>
                    </a:p>
                  </a:txBody>
                  <a:tcPr/>
                </a:tc>
              </a:tr>
              <a:tr h="897630">
                <a:tc>
                  <a:txBody>
                    <a:bodyPr/>
                    <a:lstStyle/>
                    <a:p>
                      <a:pPr marL="0" marR="0" indent="0" algn="l" defTabSz="914400" rtl="0" eaLnBrk="1" latinLnBrk="0" hangingPunct="1">
                        <a:spcBef>
                          <a:spcPts val="0"/>
                        </a:spcBef>
                        <a:spcAft>
                          <a:spcPts val="0"/>
                        </a:spcAft>
                        <a:buClrTx/>
                        <a:buSzTx/>
                        <a:buFontTx/>
                        <a:buNone/>
                        <a:defRPr/>
                      </a:pPr>
                      <a:r>
                        <a:rPr lang="zh-CN" altLang="zh-CN" sz="1800" b="1" kern="100" dirty="0" smtClean="0">
                          <a:latin typeface="+mn-lt"/>
                          <a:ea typeface="仿宋"/>
                          <a:cs typeface="Times New Roman"/>
                        </a:rPr>
                        <a:t>标准三</a:t>
                      </a:r>
                      <a:endParaRPr lang="zh-CN" altLang="zh-CN" sz="1800" kern="100" dirty="0" smtClean="0">
                        <a:latin typeface="+mn-lt"/>
                        <a:ea typeface="+mn-ea"/>
                        <a:cs typeface="Times New Roman"/>
                      </a:endParaRPr>
                    </a:p>
                    <a:p>
                      <a:endParaRPr lang="zh-CN" altLang="en-US" dirty="0"/>
                    </a:p>
                  </a:txBody>
                  <a:tcPr/>
                </a:tc>
                <a:tc>
                  <a:txBody>
                    <a:bodyPr/>
                    <a:lstStyle/>
                    <a:p>
                      <a:pPr marL="342900" lvl="0" indent="-342900" algn="just">
                        <a:spcAft>
                          <a:spcPts val="0"/>
                        </a:spcAft>
                        <a:buFont typeface="+mj-lt"/>
                        <a:buNone/>
                      </a:pPr>
                      <a:r>
                        <a:rPr lang="zh-CN" altLang="en-US" sz="1800" kern="100" dirty="0" smtClean="0">
                          <a:latin typeface="+mn-lt"/>
                          <a:ea typeface="仿宋"/>
                          <a:cs typeface="Times New Roman"/>
                        </a:rPr>
                        <a:t>（</a:t>
                      </a:r>
                      <a:r>
                        <a:rPr lang="en-US" altLang="zh-CN" sz="1800" kern="100" dirty="0" smtClean="0">
                          <a:latin typeface="+mn-lt"/>
                          <a:ea typeface="仿宋"/>
                          <a:cs typeface="Times New Roman"/>
                        </a:rPr>
                        <a:t>1</a:t>
                      </a:r>
                      <a:r>
                        <a:rPr lang="zh-CN" altLang="en-US" sz="1800" kern="100" dirty="0" smtClean="0">
                          <a:latin typeface="+mn-lt"/>
                          <a:ea typeface="仿宋"/>
                          <a:cs typeface="Times New Roman"/>
                        </a:rPr>
                        <a:t>）</a:t>
                      </a:r>
                      <a:r>
                        <a:rPr lang="zh-CN" altLang="zh-CN" sz="1800" kern="100" dirty="0" smtClean="0">
                          <a:latin typeface="+mn-lt"/>
                          <a:ea typeface="仿宋"/>
                          <a:cs typeface="Times New Roman"/>
                        </a:rPr>
                        <a:t>最近</a:t>
                      </a:r>
                      <a:r>
                        <a:rPr lang="en-US" altLang="zh-CN" sz="1800" kern="100" dirty="0" smtClean="0">
                          <a:latin typeface="+mn-lt"/>
                          <a:ea typeface="仿宋"/>
                          <a:cs typeface="Times New Roman"/>
                        </a:rPr>
                        <a:t>3</a:t>
                      </a:r>
                      <a:r>
                        <a:rPr lang="zh-CN" altLang="zh-CN" sz="1800" kern="100" dirty="0" smtClean="0">
                          <a:latin typeface="+mn-lt"/>
                          <a:ea typeface="仿宋"/>
                          <a:cs typeface="Times New Roman"/>
                        </a:rPr>
                        <a:t>个月日均市值不少于</a:t>
                      </a:r>
                      <a:r>
                        <a:rPr lang="en-US" altLang="zh-CN" sz="1800" kern="100" dirty="0" smtClean="0">
                          <a:latin typeface="+mn-lt"/>
                          <a:ea typeface="仿宋"/>
                          <a:cs typeface="Times New Roman"/>
                        </a:rPr>
                        <a:t>6</a:t>
                      </a:r>
                      <a:r>
                        <a:rPr lang="zh-CN" altLang="zh-CN" sz="1800" kern="100" dirty="0" smtClean="0">
                          <a:latin typeface="+mn-lt"/>
                          <a:ea typeface="仿宋"/>
                          <a:cs typeface="Times New Roman"/>
                        </a:rPr>
                        <a:t>亿元；</a:t>
                      </a:r>
                      <a:endParaRPr lang="zh-CN" altLang="zh-CN" sz="1800" kern="100" dirty="0" smtClean="0">
                        <a:latin typeface="+mn-lt"/>
                        <a:ea typeface="+mn-ea"/>
                        <a:cs typeface="Times New Roman"/>
                      </a:endParaRPr>
                    </a:p>
                    <a:p>
                      <a:pPr marL="342900" lvl="0" indent="-342900" algn="just">
                        <a:spcAft>
                          <a:spcPts val="0"/>
                        </a:spcAft>
                        <a:buFont typeface="+mj-lt"/>
                        <a:buNone/>
                      </a:pPr>
                      <a:r>
                        <a:rPr lang="zh-CN" altLang="en-US" sz="1800" kern="100" dirty="0" smtClean="0">
                          <a:latin typeface="+mn-lt"/>
                          <a:ea typeface="仿宋"/>
                          <a:cs typeface="Times New Roman"/>
                        </a:rPr>
                        <a:t>（</a:t>
                      </a:r>
                      <a:r>
                        <a:rPr lang="en-US" altLang="zh-CN" sz="1800" kern="100" dirty="0" smtClean="0">
                          <a:latin typeface="+mn-lt"/>
                          <a:ea typeface="仿宋"/>
                          <a:cs typeface="Times New Roman"/>
                        </a:rPr>
                        <a:t>2</a:t>
                      </a:r>
                      <a:r>
                        <a:rPr lang="zh-CN" altLang="en-US" sz="1800" kern="100" dirty="0" smtClean="0">
                          <a:latin typeface="+mn-lt"/>
                          <a:ea typeface="仿宋"/>
                          <a:cs typeface="Times New Roman"/>
                        </a:rPr>
                        <a:t>）</a:t>
                      </a:r>
                      <a:r>
                        <a:rPr lang="zh-CN" altLang="zh-CN" sz="1800" kern="100" dirty="0" smtClean="0">
                          <a:latin typeface="+mn-lt"/>
                          <a:ea typeface="仿宋"/>
                          <a:cs typeface="Times New Roman"/>
                        </a:rPr>
                        <a:t>最近一年年末股东权益不少于</a:t>
                      </a:r>
                      <a:r>
                        <a:rPr lang="en-US" altLang="zh-CN" sz="1800" kern="100" dirty="0" smtClean="0">
                          <a:latin typeface="+mn-lt"/>
                          <a:ea typeface="仿宋"/>
                          <a:cs typeface="Times New Roman"/>
                        </a:rPr>
                        <a:t>5000</a:t>
                      </a:r>
                      <a:r>
                        <a:rPr lang="zh-CN" altLang="zh-CN" sz="1800" kern="100" dirty="0" smtClean="0">
                          <a:latin typeface="+mn-lt"/>
                          <a:ea typeface="仿宋"/>
                          <a:cs typeface="Times New Roman"/>
                        </a:rPr>
                        <a:t>万元；</a:t>
                      </a:r>
                      <a:endParaRPr lang="zh-CN" altLang="zh-CN" sz="1800" kern="100" dirty="0" smtClean="0">
                        <a:latin typeface="+mn-lt"/>
                        <a:ea typeface="+mn-ea"/>
                        <a:cs typeface="Times New Roman"/>
                      </a:endParaRPr>
                    </a:p>
                    <a:p>
                      <a:pPr marL="342900" lvl="0" indent="-342900" algn="just">
                        <a:spcAft>
                          <a:spcPts val="0"/>
                        </a:spcAft>
                        <a:buFont typeface="+mj-lt"/>
                        <a:buNone/>
                      </a:pPr>
                      <a:r>
                        <a:rPr lang="zh-CN" altLang="en-US" sz="1800" kern="100" dirty="0" smtClean="0">
                          <a:latin typeface="+mn-lt"/>
                          <a:ea typeface="仿宋"/>
                          <a:cs typeface="Times New Roman"/>
                        </a:rPr>
                        <a:t>（</a:t>
                      </a:r>
                      <a:r>
                        <a:rPr lang="en-US" altLang="zh-CN" sz="1800" kern="100" dirty="0" smtClean="0">
                          <a:latin typeface="+mn-lt"/>
                          <a:ea typeface="仿宋"/>
                          <a:cs typeface="Times New Roman"/>
                        </a:rPr>
                        <a:t>3</a:t>
                      </a:r>
                      <a:r>
                        <a:rPr lang="zh-CN" altLang="en-US" sz="1800" kern="100" dirty="0" smtClean="0">
                          <a:latin typeface="+mn-lt"/>
                          <a:ea typeface="仿宋"/>
                          <a:cs typeface="Times New Roman"/>
                        </a:rPr>
                        <a:t>）</a:t>
                      </a:r>
                      <a:r>
                        <a:rPr lang="zh-CN" altLang="zh-CN" sz="1800" kern="100" dirty="0" smtClean="0">
                          <a:latin typeface="+mn-lt"/>
                          <a:ea typeface="仿宋"/>
                          <a:cs typeface="Times New Roman"/>
                        </a:rPr>
                        <a:t>做市商家数不少于</a:t>
                      </a:r>
                      <a:r>
                        <a:rPr lang="en-US" altLang="zh-CN" sz="1800" kern="100" dirty="0" smtClean="0">
                          <a:latin typeface="+mn-lt"/>
                          <a:ea typeface="仿宋"/>
                          <a:cs typeface="Times New Roman"/>
                        </a:rPr>
                        <a:t>6</a:t>
                      </a:r>
                      <a:r>
                        <a:rPr lang="zh-CN" altLang="zh-CN" sz="1800" kern="100" dirty="0" smtClean="0">
                          <a:latin typeface="+mn-lt"/>
                          <a:ea typeface="仿宋"/>
                          <a:cs typeface="Times New Roman"/>
                        </a:rPr>
                        <a:t>家。</a:t>
                      </a:r>
                      <a:endParaRPr lang="zh-CN" altLang="zh-CN" sz="1800" kern="100" dirty="0" smtClean="0">
                        <a:latin typeface="+mn-lt"/>
                        <a:ea typeface="+mn-ea"/>
                        <a:cs typeface="Times New Roman"/>
                      </a:endParaRPr>
                    </a:p>
                    <a:p>
                      <a:endParaRPr lang="zh-CN" altLang="en-US" dirty="0"/>
                    </a:p>
                  </a:txBody>
                  <a:tcPr/>
                </a:tc>
              </a:tr>
            </a:tbl>
          </a:graphicData>
        </a:graphic>
      </p:graphicFrame>
      <p:sp>
        <p:nvSpPr>
          <p:cNvPr id="6" name="矩形 5"/>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785786" y="1428737"/>
          <a:ext cx="7929618" cy="4586419"/>
        </p:xfrm>
        <a:graphic>
          <a:graphicData uri="http://schemas.openxmlformats.org/drawingml/2006/table">
            <a:tbl>
              <a:tblPr/>
              <a:tblGrid>
                <a:gridCol w="7929618"/>
              </a:tblGrid>
              <a:tr h="229452">
                <a:tc>
                  <a:txBody>
                    <a:bodyPr/>
                    <a:lstStyle/>
                    <a:p>
                      <a:pPr algn="ctr">
                        <a:spcAft>
                          <a:spcPts val="0"/>
                        </a:spcAft>
                      </a:pPr>
                      <a:r>
                        <a:rPr lang="zh-CN" sz="1600" b="1" kern="100" dirty="0">
                          <a:latin typeface="Calibri"/>
                          <a:ea typeface="仿宋"/>
                          <a:cs typeface="Times New Roman"/>
                        </a:rPr>
                        <a:t>共同标准</a:t>
                      </a:r>
                      <a:endParaRPr lang="zh-CN" sz="1600" kern="100" dirty="0">
                        <a:latin typeface="Calibri"/>
                        <a:ea typeface="宋体"/>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579">
                <a:tc>
                  <a:txBody>
                    <a:bodyPr/>
                    <a:lstStyle/>
                    <a:p>
                      <a:pPr algn="just">
                        <a:spcAft>
                          <a:spcPts val="0"/>
                        </a:spcAft>
                      </a:pPr>
                      <a:r>
                        <a:rPr lang="en-US" sz="1600" b="1" kern="100" dirty="0">
                          <a:latin typeface="仿宋"/>
                          <a:ea typeface="宋体"/>
                          <a:cs typeface="Times New Roman"/>
                        </a:rPr>
                        <a:t>1</a:t>
                      </a:r>
                      <a:r>
                        <a:rPr lang="zh-CN" sz="1600" b="1" kern="100" dirty="0">
                          <a:latin typeface="Calibri"/>
                          <a:ea typeface="仿宋"/>
                          <a:cs typeface="Times New Roman"/>
                        </a:rPr>
                        <a:t>、公司治理</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1</a:t>
                      </a:r>
                      <a:r>
                        <a:rPr lang="zh-CN" sz="1600" kern="100" dirty="0">
                          <a:latin typeface="Calibri"/>
                          <a:ea typeface="仿宋"/>
                          <a:cs typeface="Times New Roman"/>
                        </a:rPr>
                        <a:t>）符合《挂牌公司章程指引》的规定；</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2</a:t>
                      </a:r>
                      <a:r>
                        <a:rPr lang="zh-CN" sz="1600" kern="100" dirty="0">
                          <a:latin typeface="Calibri"/>
                          <a:ea typeface="仿宋"/>
                          <a:cs typeface="Times New Roman"/>
                        </a:rPr>
                        <a:t>）制定三会议事规则、关联交易管理制度、投资者关系管理制度、利润分配管理制度和承诺管理制度；</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3</a:t>
                      </a:r>
                      <a:r>
                        <a:rPr lang="zh-CN" sz="1600" kern="100" dirty="0">
                          <a:latin typeface="Calibri"/>
                          <a:ea typeface="仿宋"/>
                          <a:cs typeface="Times New Roman"/>
                        </a:rPr>
                        <a:t>）设立专职董事会秘书，董事会秘书应当为公司高级管理人员；</a:t>
                      </a:r>
                      <a:endParaRPr lang="zh-CN" sz="1600" kern="100" dirty="0">
                        <a:latin typeface="Calibri"/>
                        <a:ea typeface="宋体"/>
                        <a:cs typeface="Times New Roman"/>
                      </a:endParaRPr>
                    </a:p>
                    <a:p>
                      <a:pPr algn="just">
                        <a:spcAft>
                          <a:spcPts val="0"/>
                        </a:spcAft>
                      </a:pPr>
                      <a:r>
                        <a:rPr lang="en-US" sz="1600" b="1" kern="100" dirty="0">
                          <a:latin typeface="仿宋"/>
                          <a:ea typeface="宋体"/>
                          <a:cs typeface="Times New Roman"/>
                        </a:rPr>
                        <a:t>2</a:t>
                      </a:r>
                      <a:r>
                        <a:rPr lang="zh-CN" sz="1600" b="1" kern="100" dirty="0">
                          <a:latin typeface="Calibri"/>
                          <a:ea typeface="仿宋"/>
                          <a:cs typeface="Times New Roman"/>
                        </a:rPr>
                        <a:t>、无违规记录</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最近</a:t>
                      </a:r>
                      <a:r>
                        <a:rPr lang="en-US" sz="1600" kern="100" dirty="0">
                          <a:latin typeface="Calibri"/>
                          <a:ea typeface="仿宋"/>
                          <a:cs typeface="Times New Roman"/>
                        </a:rPr>
                        <a:t>12</a:t>
                      </a:r>
                      <a:r>
                        <a:rPr lang="zh-CN" sz="1600" kern="100" dirty="0">
                          <a:latin typeface="Calibri"/>
                          <a:ea typeface="仿宋"/>
                          <a:cs typeface="Times New Roman"/>
                        </a:rPr>
                        <a:t>个月内不存在以下情形：</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1</a:t>
                      </a:r>
                      <a:r>
                        <a:rPr lang="zh-CN" sz="1600" kern="100" dirty="0">
                          <a:latin typeface="Calibri"/>
                          <a:ea typeface="仿宋"/>
                          <a:cs typeface="Times New Roman"/>
                        </a:rPr>
                        <a:t>）挂牌公司或挂牌公司的控股股东、实际控制人、董事、监事和高级管理人员因信息披露违规、公司治理违规等行为被采取纪律处分以上自律监管措施；或者受到中国证监会的行政处罚或其他部门的罚款以上行政处罚；或者受到刑事处罚；或者公司丧失经营资质；</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2</a:t>
                      </a:r>
                      <a:r>
                        <a:rPr lang="zh-CN" sz="1600" kern="100" dirty="0">
                          <a:latin typeface="Calibri"/>
                          <a:ea typeface="仿宋"/>
                          <a:cs typeface="Times New Roman"/>
                        </a:rPr>
                        <a:t>）挂牌公司或挂牌公司的控股股东、实际控制人、董事、监事和高级管理人员因信息披露违规、公司治理违规等行为被采取约见谈话、提交书面承诺、出具警示函、责令改正、限制证券账户交易等自律监管措施</a:t>
                      </a:r>
                      <a:r>
                        <a:rPr lang="en-US" sz="1600" kern="100" dirty="0">
                          <a:latin typeface="Calibri"/>
                          <a:ea typeface="仿宋"/>
                          <a:cs typeface="Times New Roman"/>
                        </a:rPr>
                        <a:t>3</a:t>
                      </a:r>
                      <a:r>
                        <a:rPr lang="zh-CN" sz="1600" kern="100" dirty="0">
                          <a:latin typeface="Calibri"/>
                          <a:ea typeface="仿宋"/>
                          <a:cs typeface="Times New Roman"/>
                        </a:rPr>
                        <a:t>次以上的；</a:t>
                      </a:r>
                      <a:endParaRPr lang="zh-CN" sz="1600" kern="100" dirty="0">
                        <a:latin typeface="Calibri"/>
                        <a:ea typeface="宋体"/>
                        <a:cs typeface="Times New Roman"/>
                      </a:endParaRPr>
                    </a:p>
                    <a:p>
                      <a:pPr algn="just">
                        <a:spcAft>
                          <a:spcPts val="0"/>
                        </a:spcAft>
                      </a:pPr>
                      <a:r>
                        <a:rPr lang="zh-CN" sz="1600" kern="100" dirty="0">
                          <a:latin typeface="Calibri"/>
                          <a:ea typeface="仿宋"/>
                          <a:cs typeface="Times New Roman"/>
                        </a:rPr>
                        <a:t>（</a:t>
                      </a:r>
                      <a:r>
                        <a:rPr lang="en-US" sz="1600" kern="100" dirty="0">
                          <a:latin typeface="Calibri"/>
                          <a:ea typeface="仿宋"/>
                          <a:cs typeface="Times New Roman"/>
                        </a:rPr>
                        <a:t>3</a:t>
                      </a:r>
                      <a:r>
                        <a:rPr lang="zh-CN" sz="1600" kern="100" dirty="0">
                          <a:latin typeface="Calibri"/>
                          <a:ea typeface="仿宋"/>
                          <a:cs typeface="Times New Roman"/>
                        </a:rPr>
                        <a:t>）挂牌公司或挂牌公司的控股股东、实际控制人存在重大未决诉讼、正在接受重大违法违规立案调查或者存在其他重大未决事件的。</a:t>
                      </a:r>
                      <a:endParaRPr lang="zh-CN" sz="1600" kern="100" dirty="0">
                        <a:latin typeface="Calibri"/>
                        <a:ea typeface="宋体"/>
                        <a:cs typeface="Times New Roman"/>
                      </a:endParaRPr>
                    </a:p>
                    <a:p>
                      <a:pPr algn="just">
                        <a:spcAft>
                          <a:spcPts val="0"/>
                        </a:spcAft>
                      </a:pPr>
                      <a:r>
                        <a:rPr lang="en-US" sz="1600" b="1" kern="100" dirty="0">
                          <a:latin typeface="仿宋"/>
                          <a:ea typeface="宋体"/>
                          <a:cs typeface="Times New Roman"/>
                        </a:rPr>
                        <a:t>3</a:t>
                      </a:r>
                      <a:r>
                        <a:rPr lang="zh-CN" sz="1600" b="1" kern="100" dirty="0">
                          <a:latin typeface="Calibri"/>
                          <a:ea typeface="仿宋"/>
                          <a:cs typeface="Times New Roman"/>
                        </a:rPr>
                        <a:t>、满足以下要求：</a:t>
                      </a:r>
                      <a:r>
                        <a:rPr lang="zh-CN" sz="1600" kern="100" dirty="0">
                          <a:latin typeface="Calibri"/>
                          <a:ea typeface="仿宋"/>
                          <a:cs typeface="Times New Roman"/>
                        </a:rPr>
                        <a:t>最近</a:t>
                      </a:r>
                      <a:r>
                        <a:rPr lang="en-US" sz="1600" kern="100" dirty="0">
                          <a:latin typeface="Calibri"/>
                          <a:ea typeface="仿宋"/>
                          <a:cs typeface="Times New Roman"/>
                        </a:rPr>
                        <a:t>3</a:t>
                      </a:r>
                      <a:r>
                        <a:rPr lang="zh-CN" sz="1600" kern="100" dirty="0">
                          <a:latin typeface="Calibri"/>
                          <a:ea typeface="仿宋"/>
                          <a:cs typeface="Times New Roman"/>
                        </a:rPr>
                        <a:t>个月内，实际成交天数占可成交天数的比例不低于</a:t>
                      </a:r>
                      <a:r>
                        <a:rPr lang="en-US" sz="1600" kern="100" dirty="0">
                          <a:latin typeface="Calibri"/>
                          <a:ea typeface="仿宋"/>
                          <a:cs typeface="Times New Roman"/>
                        </a:rPr>
                        <a:t>50%</a:t>
                      </a:r>
                      <a:r>
                        <a:rPr lang="zh-CN" sz="1600" kern="100" dirty="0">
                          <a:latin typeface="Calibri"/>
                          <a:ea typeface="仿宋"/>
                          <a:cs typeface="Times New Roman"/>
                        </a:rPr>
                        <a:t>，或者挂牌以来（包括挂牌同时）完成过融资。</a:t>
                      </a:r>
                      <a:endParaRPr lang="zh-CN" sz="1600" kern="100" dirty="0">
                        <a:latin typeface="Calibri"/>
                        <a:ea typeface="宋体"/>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467544" y="1988840"/>
            <a:ext cx="8358246" cy="3170099"/>
          </a:xfrm>
          <a:prstGeom prst="rect">
            <a:avLst/>
          </a:prstGeom>
          <a:noFill/>
        </p:spPr>
        <p:txBody>
          <a:bodyPr wrap="square" rtlCol="0">
            <a:spAutoFit/>
          </a:bodyPr>
          <a:lstStyle/>
          <a:p>
            <a:r>
              <a:rPr lang="zh-CN" altLang="en-US" sz="2400" dirty="0" smtClean="0">
                <a:latin typeface="仿宋" panose="02010609060101010101" pitchFamily="49" charset="-122"/>
                <a:ea typeface="仿宋" panose="02010609060101010101" pitchFamily="49" charset="-122"/>
              </a:rPr>
              <a:t>一、充分认识加快发展全国股转系统的重要意义和目标任务</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二、进一步提高审查效率，增强市场融资功能</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三、坚持和完善主办券商制度和多元化交易机制</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四、实施全国股转系统内部分层和差异化管理</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五、大力发展和培育机构投资者队伍</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六、持续加强投资者权益保护工作</a:t>
            </a:r>
            <a:endParaRPr lang="en-US" altLang="zh-CN" sz="2400" dirty="0" smtClean="0">
              <a:latin typeface="仿宋" panose="02010609060101010101" pitchFamily="49" charset="-122"/>
              <a:ea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rPr>
              <a:t>七、加强市场监管</a:t>
            </a:r>
            <a:endParaRPr lang="en-US" altLang="zh-CN" sz="24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a:p>
            <a:endParaRPr lang="en-US" altLang="zh-CN" sz="1600" dirty="0">
              <a:latin typeface="仿宋" panose="02010609060101010101" pitchFamily="49" charset="-122"/>
              <a:ea typeface="仿宋" panose="02010609060101010101" pitchFamily="49" charset="-122"/>
            </a:endParaRPr>
          </a:p>
        </p:txBody>
      </p:sp>
      <p:sp>
        <p:nvSpPr>
          <p:cNvPr id="4" name="矩形 3"/>
          <p:cNvSpPr/>
          <p:nvPr/>
        </p:nvSpPr>
        <p:spPr>
          <a:xfrm>
            <a:off x="683568" y="1412776"/>
            <a:ext cx="7500990" cy="369332"/>
          </a:xfrm>
          <a:prstGeom prst="rect">
            <a:avLst/>
          </a:prstGeom>
        </p:spPr>
        <p:txBody>
          <a:bodyPr wrap="square">
            <a:spAutoFit/>
          </a:bodyPr>
          <a:lstStyle/>
          <a:p>
            <a:r>
              <a:rPr lang="zh-CN" altLang="en-US" b="1" dirty="0" smtClean="0">
                <a:latin typeface="仿宋" panose="02010609060101010101" pitchFamily="49" charset="-122"/>
                <a:ea typeface="仿宋" panose="02010609060101010101" pitchFamily="49" charset="-122"/>
              </a:rPr>
              <a:t>中国证监会关于进一步推进全国中小企业股份转让系统发展的若干意见</a:t>
            </a:r>
            <a:endParaRPr lang="zh-CN" altLang="en-US" b="1" dirty="0">
              <a:latin typeface="仿宋" panose="02010609060101010101" pitchFamily="49" charset="-122"/>
              <a:ea typeface="仿宋" panose="02010609060101010101" pitchFamily="49" charset="-122"/>
            </a:endParaRPr>
          </a:p>
        </p:txBody>
      </p:sp>
      <p:sp>
        <p:nvSpPr>
          <p:cNvPr id="5" name="矩形 4"/>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556792"/>
            <a:ext cx="7901014" cy="500066"/>
          </a:xfrm>
        </p:spPr>
        <p:txBody>
          <a:bodyPr>
            <a:normAutofit fontScale="90000"/>
          </a:bodyPr>
          <a:lstStyle/>
          <a:p>
            <a:r>
              <a:rPr lang="zh-CN" altLang="en-US" dirty="0" smtClean="0">
                <a:latin typeface="仿宋" panose="02010609060101010101" pitchFamily="49" charset="-122"/>
                <a:ea typeface="仿宋" panose="02010609060101010101" pitchFamily="49" charset="-122"/>
              </a:rPr>
              <a:t>三板做市指数</a:t>
            </a:r>
            <a:br>
              <a:rPr lang="en-US" altLang="zh-CN" dirty="0" smtClean="0"/>
            </a:br>
            <a:endParaRPr lang="zh-CN" altLang="en-US" dirty="0"/>
          </a:p>
        </p:txBody>
      </p:sp>
      <p:sp>
        <p:nvSpPr>
          <p:cNvPr id="4" name="矩形 3"/>
          <p:cNvSpPr/>
          <p:nvPr/>
        </p:nvSpPr>
        <p:spPr>
          <a:xfrm>
            <a:off x="395536" y="2780928"/>
            <a:ext cx="2448272" cy="1200329"/>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2015</a:t>
            </a:r>
            <a:r>
              <a:rPr lang="zh-CN" altLang="en-US" dirty="0" smtClean="0">
                <a:latin typeface="仿宋" panose="02010609060101010101" pitchFamily="49" charset="-122"/>
                <a:ea typeface="仿宋" panose="02010609060101010101" pitchFamily="49" charset="-122"/>
              </a:rPr>
              <a:t>年</a:t>
            </a:r>
            <a:r>
              <a:rPr lang="en-US" altLang="zh-CN" dirty="0" smtClean="0">
                <a:latin typeface="仿宋" panose="02010609060101010101" pitchFamily="49" charset="-122"/>
                <a:ea typeface="仿宋" panose="02010609060101010101" pitchFamily="49" charset="-122"/>
              </a:rPr>
              <a:t>11</a:t>
            </a:r>
            <a:r>
              <a:rPr lang="zh-CN" altLang="en-US" dirty="0" smtClean="0">
                <a:latin typeface="仿宋" panose="02010609060101010101" pitchFamily="49" charset="-122"/>
                <a:ea typeface="仿宋" panose="02010609060101010101" pitchFamily="49" charset="-122"/>
              </a:rPr>
              <a:t>月</a:t>
            </a:r>
            <a:r>
              <a:rPr lang="en-US" altLang="zh-CN" dirty="0" smtClean="0">
                <a:latin typeface="仿宋" panose="02010609060101010101" pitchFamily="49" charset="-122"/>
                <a:ea typeface="仿宋" panose="02010609060101010101" pitchFamily="49" charset="-122"/>
              </a:rPr>
              <a:t>2</a:t>
            </a:r>
            <a:r>
              <a:rPr lang="zh-CN" altLang="en-US" dirty="0" smtClean="0">
                <a:latin typeface="仿宋" panose="02010609060101010101" pitchFamily="49" charset="-122"/>
                <a:ea typeface="仿宋" panose="02010609060101010101" pitchFamily="49" charset="-122"/>
              </a:rPr>
              <a:t>日：</a:t>
            </a:r>
            <a:endParaRPr lang="en-US" altLang="zh-CN" dirty="0" smtClean="0">
              <a:latin typeface="仿宋" panose="02010609060101010101" pitchFamily="49" charset="-122"/>
              <a:ea typeface="仿宋" panose="02010609060101010101" pitchFamily="49" charset="-122"/>
            </a:endParaRPr>
          </a:p>
          <a:p>
            <a:r>
              <a:rPr lang="zh-CN" altLang="en-US" dirty="0" smtClean="0">
                <a:latin typeface="仿宋" panose="02010609060101010101" pitchFamily="49" charset="-122"/>
                <a:ea typeface="仿宋" panose="02010609060101010101" pitchFamily="49" charset="-122"/>
              </a:rPr>
              <a:t>关于通过全国股转系统交易支持平台发布三板指数行情的公告 </a:t>
            </a:r>
          </a:p>
        </p:txBody>
      </p:sp>
      <p:pic>
        <p:nvPicPr>
          <p:cNvPr id="60417" name="Picture 1"/>
          <p:cNvPicPr>
            <a:picLocks noChangeAspect="1" noChangeArrowheads="1"/>
          </p:cNvPicPr>
          <p:nvPr/>
        </p:nvPicPr>
        <p:blipFill>
          <a:blip r:embed="rId1" cstate="print"/>
          <a:srcRect/>
          <a:stretch>
            <a:fillRect/>
          </a:stretch>
        </p:blipFill>
        <p:spPr bwMode="auto">
          <a:xfrm>
            <a:off x="2987824" y="1124744"/>
            <a:ext cx="5819775" cy="4972050"/>
          </a:xfrm>
          <a:prstGeom prst="rect">
            <a:avLst/>
          </a:prstGeom>
          <a:noFill/>
          <a:ln w="9525">
            <a:noFill/>
            <a:miter lim="800000"/>
            <a:headEnd/>
            <a:tailEnd/>
          </a:ln>
        </p:spPr>
      </p:pic>
      <p:sp>
        <p:nvSpPr>
          <p:cNvPr id="6" name="矩形 5"/>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484784"/>
            <a:ext cx="7901014" cy="500066"/>
          </a:xfrm>
        </p:spPr>
        <p:txBody>
          <a:bodyPr/>
          <a:lstStyle/>
          <a:p>
            <a:r>
              <a:rPr lang="zh-CN" altLang="en-US" dirty="0" smtClean="0">
                <a:latin typeface="仿宋" panose="02010609060101010101" pitchFamily="49" charset="-122"/>
                <a:ea typeface="仿宋" panose="02010609060101010101" pitchFamily="49" charset="-122"/>
              </a:rPr>
              <a:t>三板成指</a:t>
            </a:r>
            <a:endParaRPr lang="zh-CN" altLang="en-US" dirty="0">
              <a:latin typeface="仿宋" panose="02010609060101010101" pitchFamily="49" charset="-122"/>
              <a:ea typeface="仿宋" panose="02010609060101010101" pitchFamily="49" charset="-122"/>
            </a:endParaRPr>
          </a:p>
        </p:txBody>
      </p:sp>
      <p:pic>
        <p:nvPicPr>
          <p:cNvPr id="59393" name="Picture 1"/>
          <p:cNvPicPr>
            <a:picLocks noChangeAspect="1" noChangeArrowheads="1"/>
          </p:cNvPicPr>
          <p:nvPr/>
        </p:nvPicPr>
        <p:blipFill>
          <a:blip r:embed="rId1" cstate="print"/>
          <a:srcRect/>
          <a:stretch>
            <a:fillRect/>
          </a:stretch>
        </p:blipFill>
        <p:spPr bwMode="auto">
          <a:xfrm>
            <a:off x="2483768" y="1196752"/>
            <a:ext cx="5760640" cy="5056240"/>
          </a:xfrm>
          <a:prstGeom prst="rect">
            <a:avLst/>
          </a:prstGeom>
          <a:noFill/>
          <a:ln w="9525">
            <a:noFill/>
            <a:miter lim="800000"/>
            <a:headEnd/>
            <a:tailEnd/>
          </a:ln>
        </p:spPr>
      </p:pic>
      <p:sp>
        <p:nvSpPr>
          <p:cNvPr id="5" name="矩形 4"/>
          <p:cNvSpPr/>
          <p:nvPr/>
        </p:nvSpPr>
        <p:spPr>
          <a:xfrm>
            <a:off x="683568" y="548680"/>
            <a:ext cx="3724096" cy="461665"/>
          </a:xfrm>
          <a:prstGeom prst="rect">
            <a:avLst/>
          </a:prstGeom>
        </p:spPr>
        <p:txBody>
          <a:bodyPr wrap="none">
            <a:spAutoFit/>
          </a:bodyPr>
          <a:lstStyle/>
          <a:p>
            <a:r>
              <a:rPr lang="en-US" altLang="zh-CN" sz="2400" b="1" dirty="0" smtClean="0">
                <a:solidFill>
                  <a:srgbClr val="000000"/>
                </a:solidFill>
                <a:latin typeface="黑体" pitchFamily="49" charset="-122"/>
                <a:ea typeface="黑体" pitchFamily="49" charset="-122"/>
              </a:rPr>
              <a:t>2.2</a:t>
            </a:r>
            <a:r>
              <a:rPr lang="zh-CN" altLang="en-US" sz="2400" b="1" dirty="0" smtClean="0">
                <a:solidFill>
                  <a:srgbClr val="000000"/>
                </a:solidFill>
                <a:latin typeface="黑体" pitchFamily="49" charset="-122"/>
                <a:ea typeface="黑体" pitchFamily="49" charset="-122"/>
              </a:rPr>
              <a:t>全国股转系统最新动态</a:t>
            </a:r>
            <a:endParaRPr lang="zh-CN" altLang="en-US" sz="2400" b="1" dirty="0">
              <a:latin typeface="黑体" pitchFamily="49" charset="-122"/>
              <a:ea typeface="黑体"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780702" y="2741688"/>
            <a:ext cx="762244" cy="665163"/>
            <a:chOff x="0" y="0"/>
            <a:chExt cx="1549" cy="1351"/>
          </a:xfrm>
        </p:grpSpPr>
        <p:sp>
          <p:nvSpPr>
            <p:cNvPr id="59399"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59400"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59401"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59395" name="Line 7"/>
          <p:cNvSpPr>
            <a:spLocks noChangeShapeType="1"/>
          </p:cNvSpPr>
          <p:nvPr/>
        </p:nvSpPr>
        <p:spPr bwMode="auto">
          <a:xfrm>
            <a:off x="2390497" y="3351287"/>
            <a:ext cx="4982439" cy="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59396" name="Text Box 8"/>
          <p:cNvSpPr txBox="1">
            <a:spLocks noChangeArrowheads="1"/>
          </p:cNvSpPr>
          <p:nvPr/>
        </p:nvSpPr>
        <p:spPr bwMode="auto">
          <a:xfrm>
            <a:off x="2699792" y="2636912"/>
            <a:ext cx="5128327" cy="584775"/>
          </a:xfrm>
          <a:prstGeom prst="rect">
            <a:avLst/>
          </a:prstGeom>
          <a:noFill/>
          <a:ln w="9525">
            <a:noFill/>
            <a:miter lim="800000"/>
          </a:ln>
        </p:spPr>
        <p:txBody>
          <a:bodyPr wrap="none">
            <a:spAutoFit/>
          </a:bodyPr>
          <a:lstStyle/>
          <a:p>
            <a:pPr eaLnBrk="0" hangingPunct="0"/>
            <a:r>
              <a:rPr lang="zh-CN" altLang="en-US" sz="3200" b="1" dirty="0">
                <a:latin typeface="楷体" panose="02010609060101010101" pitchFamily="49" charset="-122"/>
              </a:rPr>
              <a:t>全国股转系统</a:t>
            </a:r>
            <a:r>
              <a:rPr lang="zh-CN" altLang="en-US" sz="3200" b="1" dirty="0" smtClean="0">
                <a:latin typeface="楷体" panose="02010609060101010101" pitchFamily="49" charset="-122"/>
              </a:rPr>
              <a:t>业务核心规则</a:t>
            </a:r>
            <a:endParaRPr lang="zh-CN" altLang="en-US" sz="3200" b="1" dirty="0">
              <a:latin typeface="楷体" panose="02010609060101010101" pitchFamily="49" charset="-122"/>
            </a:endParaRPr>
          </a:p>
        </p:txBody>
      </p:sp>
      <p:sp>
        <p:nvSpPr>
          <p:cNvPr id="59397" name="Text Box 9"/>
          <p:cNvSpPr txBox="1">
            <a:spLocks noChangeArrowheads="1"/>
          </p:cNvSpPr>
          <p:nvPr/>
        </p:nvSpPr>
        <p:spPr bwMode="auto">
          <a:xfrm>
            <a:off x="1908231" y="2821063"/>
            <a:ext cx="493993" cy="461963"/>
          </a:xfrm>
          <a:prstGeom prst="rect">
            <a:avLst/>
          </a:prstGeom>
          <a:noFill/>
          <a:ln w="9525">
            <a:noFill/>
            <a:miter lim="800000"/>
          </a:ln>
        </p:spPr>
        <p:txBody>
          <a:bodyPr wrap="none">
            <a:spAutoFit/>
          </a:bodyPr>
          <a:lstStyle/>
          <a:p>
            <a:pPr algn="ctr" eaLnBrk="0" hangingPunct="0"/>
            <a:r>
              <a:rPr lang="zh-CN" altLang="en-US" sz="2400" b="1">
                <a:solidFill>
                  <a:srgbClr val="FFFFFF"/>
                </a:solidFill>
                <a:latin typeface="楷体" panose="02010609060101010101" pitchFamily="49" charset="-122"/>
              </a:rPr>
              <a:t>三</a:t>
            </a:r>
          </a:p>
        </p:txBody>
      </p:sp>
      <p:sp>
        <p:nvSpPr>
          <p:cNvPr id="59398"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3B655DA2-2014-4A2A-8948-AA74BCE9DBB3}"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577975"/>
            <a:ext cx="6932025" cy="4745915"/>
          </a:xfrm>
          <a:prstGeom prst="rect">
            <a:avLst/>
          </a:prstGeom>
          <a:noFill/>
          <a:ln w="9525">
            <a:noFill/>
            <a:miter lim="800000"/>
          </a:ln>
        </p:spPr>
        <p:txBody>
          <a:bodyPr>
            <a:spAutoFit/>
          </a:bodyPr>
          <a:lstStyle/>
          <a:p>
            <a:pPr>
              <a:lnSpc>
                <a:spcPct val="120000"/>
              </a:lnSpc>
              <a:buSzPct val="100000"/>
              <a:buFont typeface="Wingdings" pitchFamily="2" charset="2"/>
              <a:buChar char="Ø"/>
            </a:pPr>
            <a:r>
              <a:rPr lang="zh-CN" altLang="en-US" sz="1800" dirty="0">
                <a:latin typeface="楷体" panose="02010609060101010101" pitchFamily="49" charset="-122"/>
              </a:rPr>
              <a:t>全国股转系统主要由券商内核委员会对拟挂牌企业进行审核，一般情况下</a:t>
            </a:r>
            <a:r>
              <a:rPr lang="zh-CN" altLang="en-US" sz="1800" b="1" dirty="0">
                <a:solidFill>
                  <a:srgbClr val="FF0000"/>
                </a:solidFill>
                <a:latin typeface="楷体" panose="02010609060101010101" pitchFamily="49" charset="-122"/>
              </a:rPr>
              <a:t>主办券商内核通过即可实现</a:t>
            </a:r>
            <a:r>
              <a:rPr lang="zh-CN" altLang="en-US" sz="1800" b="1" dirty="0" smtClean="0">
                <a:solidFill>
                  <a:srgbClr val="FF0000"/>
                </a:solidFill>
                <a:latin typeface="楷体" panose="02010609060101010101" pitchFamily="49" charset="-122"/>
              </a:rPr>
              <a:t>挂牌（注：目前拟改革审核体制，券商内核通过，公示一个月即可挂牌）</a:t>
            </a:r>
            <a:r>
              <a:rPr lang="zh-CN" altLang="en-US" sz="1800" dirty="0" smtClean="0">
                <a:latin typeface="楷体" panose="02010609060101010101" pitchFamily="49" charset="-122"/>
              </a:rPr>
              <a:t>；</a:t>
            </a:r>
            <a:r>
              <a:rPr lang="zh-CN" altLang="en-US" sz="1800" dirty="0">
                <a:latin typeface="楷体" panose="02010609060101010101" pitchFamily="49" charset="-122"/>
              </a:rPr>
              <a:t>一定程度使得企业成功挂牌的确定性增加。股东人数未超过</a:t>
            </a:r>
            <a:r>
              <a:rPr lang="en-US" altLang="zh-CN" sz="1800" b="1" dirty="0">
                <a:solidFill>
                  <a:srgbClr val="FF0000"/>
                </a:solidFill>
                <a:latin typeface="楷体" panose="02010609060101010101" pitchFamily="49" charset="-122"/>
              </a:rPr>
              <a:t>200</a:t>
            </a:r>
            <a:r>
              <a:rPr lang="zh-CN" altLang="en-US" sz="1800" b="1" dirty="0">
                <a:solidFill>
                  <a:srgbClr val="FF0000"/>
                </a:solidFill>
                <a:latin typeface="楷体" panose="02010609060101010101" pitchFamily="49" charset="-122"/>
              </a:rPr>
              <a:t>人</a:t>
            </a:r>
            <a:r>
              <a:rPr lang="zh-CN" altLang="en-US" sz="1800" dirty="0">
                <a:latin typeface="楷体" panose="02010609060101010101" pitchFamily="49" charset="-122"/>
              </a:rPr>
              <a:t>的公司申请其股票公开转让，中国证监会豁免核准，由全国中小企业股份转让系统进行审查。</a:t>
            </a:r>
            <a:endParaRPr lang="zh-CN" altLang="en-US" sz="1800" dirty="0">
              <a:latin typeface="楷体" panose="02010609060101010101" pitchFamily="49" charset="-122"/>
            </a:endParaRPr>
          </a:p>
          <a:p>
            <a:pPr>
              <a:lnSpc>
                <a:spcPct val="120000"/>
              </a:lnSpc>
              <a:buSzPct val="100000"/>
              <a:buFont typeface="Wingdings" pitchFamily="2" charset="2"/>
              <a:buChar char="Ø"/>
            </a:pPr>
            <a:endParaRPr lang="zh-CN" altLang="en-US" sz="1800" dirty="0">
              <a:latin typeface="楷体" panose="02010609060101010101" pitchFamily="49" charset="-122"/>
            </a:endParaRPr>
          </a:p>
          <a:p>
            <a:pPr>
              <a:lnSpc>
                <a:spcPct val="120000"/>
              </a:lnSpc>
              <a:buSzPct val="100000"/>
              <a:buFont typeface="Wingdings" pitchFamily="2" charset="2"/>
              <a:buChar char="Ø"/>
            </a:pPr>
            <a:r>
              <a:rPr lang="zh-CN" altLang="en-US" sz="1800" dirty="0">
                <a:latin typeface="楷体" panose="02010609060101010101" pitchFamily="49" charset="-122"/>
              </a:rPr>
              <a:t>备案制大大简化了挂牌工作量，缩短了挂牌企业审批时间，如果企业资质良好，从股改工作开始起最快可</a:t>
            </a:r>
            <a:r>
              <a:rPr lang="zh-CN" altLang="en-US" sz="1800" dirty="0" smtClean="0">
                <a:latin typeface="楷体" panose="02010609060101010101" pitchFamily="49" charset="-122"/>
              </a:rPr>
              <a:t>在</a:t>
            </a:r>
            <a:r>
              <a:rPr lang="en-US" altLang="zh-CN" b="1" dirty="0" smtClean="0">
                <a:solidFill>
                  <a:srgbClr val="FF0000"/>
                </a:solidFill>
                <a:latin typeface="楷体" panose="02010609060101010101" pitchFamily="49" charset="-122"/>
              </a:rPr>
              <a:t>4</a:t>
            </a:r>
            <a:r>
              <a:rPr lang="zh-CN" altLang="en-US" sz="1800" b="1" dirty="0" smtClean="0">
                <a:solidFill>
                  <a:srgbClr val="FF0000"/>
                </a:solidFill>
                <a:latin typeface="楷体" panose="02010609060101010101" pitchFamily="49" charset="-122"/>
              </a:rPr>
              <a:t>个月</a:t>
            </a:r>
            <a:r>
              <a:rPr lang="zh-CN" altLang="en-US" sz="1800" b="1" dirty="0">
                <a:solidFill>
                  <a:srgbClr val="FF0000"/>
                </a:solidFill>
                <a:latin typeface="楷体" panose="02010609060101010101" pitchFamily="49" charset="-122"/>
              </a:rPr>
              <a:t>左右实现挂牌</a:t>
            </a:r>
            <a:r>
              <a:rPr lang="zh-CN" altLang="en-US" sz="1800" dirty="0">
                <a:latin typeface="楷体" panose="02010609060101010101" pitchFamily="49" charset="-122"/>
              </a:rPr>
              <a:t>。而</a:t>
            </a:r>
            <a:r>
              <a:rPr lang="en-US" altLang="zh-CN" sz="1800" dirty="0">
                <a:latin typeface="楷体" panose="02010609060101010101" pitchFamily="49" charset="-122"/>
              </a:rPr>
              <a:t>IPO</a:t>
            </a:r>
            <a:r>
              <a:rPr lang="zh-CN" altLang="en-US" sz="1800" dirty="0">
                <a:latin typeface="楷体" panose="02010609060101010101" pitchFamily="49" charset="-122"/>
              </a:rPr>
              <a:t>通常需要</a:t>
            </a:r>
            <a:r>
              <a:rPr lang="en-US" altLang="zh-CN" sz="1800" dirty="0">
                <a:latin typeface="楷体" panose="02010609060101010101" pitchFamily="49" charset="-122"/>
              </a:rPr>
              <a:t>2-3</a:t>
            </a:r>
            <a:r>
              <a:rPr lang="zh-CN" altLang="en-US" sz="1800" dirty="0">
                <a:latin typeface="楷体" panose="02010609060101010101" pitchFamily="49" charset="-122"/>
              </a:rPr>
              <a:t>年。</a:t>
            </a:r>
            <a:endParaRPr lang="zh-CN" altLang="en-US" sz="1800" dirty="0">
              <a:latin typeface="楷体" panose="02010609060101010101" pitchFamily="49" charset="-122"/>
            </a:endParaRPr>
          </a:p>
          <a:p>
            <a:pPr>
              <a:lnSpc>
                <a:spcPct val="120000"/>
              </a:lnSpc>
              <a:buSzPct val="100000"/>
            </a:pPr>
            <a:endParaRPr lang="zh-CN" altLang="en-US" sz="1800" dirty="0">
              <a:latin typeface="楷体" panose="02010609060101010101" pitchFamily="49" charset="-122"/>
            </a:endParaRPr>
          </a:p>
          <a:p>
            <a:pPr>
              <a:lnSpc>
                <a:spcPct val="120000"/>
              </a:lnSpc>
              <a:buSzPct val="100000"/>
              <a:buFont typeface="Wingdings" pitchFamily="2" charset="2"/>
              <a:buChar char="Ø"/>
            </a:pPr>
            <a:r>
              <a:rPr lang="zh-CN" altLang="en-US" sz="1800" dirty="0">
                <a:latin typeface="楷体" panose="02010609060101010101" pitchFamily="49" charset="-122"/>
              </a:rPr>
              <a:t>全国股转系统备案制不仅限于挂牌流程，目前全国股转系统</a:t>
            </a:r>
            <a:r>
              <a:rPr lang="zh-CN" altLang="en-US" sz="1800" b="1" dirty="0">
                <a:solidFill>
                  <a:srgbClr val="FF0000"/>
                </a:solidFill>
                <a:latin typeface="楷体" panose="02010609060101010101" pitchFamily="49" charset="-122"/>
              </a:rPr>
              <a:t>定向增资也实行备案制</a:t>
            </a:r>
            <a:r>
              <a:rPr lang="zh-CN" altLang="en-US" sz="1800" dirty="0">
                <a:latin typeface="楷体" panose="02010609060101010101" pitchFamily="49" charset="-122"/>
              </a:rPr>
              <a:t>。备案制给予了企业进行直接融资最大程度的自主性。</a:t>
            </a:r>
            <a:endParaRPr lang="zh-CN" altLang="en-US" sz="2000" dirty="0">
              <a:latin typeface="楷体" panose="02010609060101010101" pitchFamily="49" charset="-122"/>
            </a:endParaRPr>
          </a:p>
        </p:txBody>
      </p:sp>
      <p:sp>
        <p:nvSpPr>
          <p:cNvPr id="60419"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0421"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562A1FF-14A2-4E0C-97ED-F78F6709A26C}"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0422"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rgbClr val="9966FF"/>
          </a:solidFill>
          <a:ln w="9525">
            <a:noFill/>
            <a:miter lim="800000"/>
          </a:ln>
        </p:spPr>
        <p:txBody>
          <a:bodyPr wrap="none" anchor="ctr"/>
          <a:lstStyle/>
          <a:p>
            <a:pPr algn="ctr"/>
            <a:r>
              <a:rPr lang="zh-CN" altLang="en-US" b="1" dirty="0" smtClean="0">
                <a:solidFill>
                  <a:schemeClr val="bg1"/>
                </a:solidFill>
                <a:latin typeface="楷体" panose="02010609060101010101" pitchFamily="49" charset="-122"/>
                <a:sym typeface="Arial" pitchFamily="34" charset="0"/>
              </a:rPr>
              <a:t>注册</a:t>
            </a:r>
            <a:r>
              <a:rPr lang="zh-CN" altLang="en-US" sz="1800" b="1" dirty="0" smtClean="0">
                <a:solidFill>
                  <a:schemeClr val="bg1"/>
                </a:solidFill>
                <a:latin typeface="楷体" panose="02010609060101010101" pitchFamily="49" charset="-122"/>
                <a:sym typeface="Arial" pitchFamily="34" charset="0"/>
              </a:rPr>
              <a:t>制</a:t>
            </a:r>
            <a:endParaRPr lang="zh-CN" altLang="en-US" sz="1800" b="1" dirty="0">
              <a:solidFill>
                <a:schemeClr val="bg1"/>
              </a:solidFill>
              <a:latin typeface="楷体" panose="02010609060101010101" pitchFamily="49" charset="-122"/>
              <a:sym typeface="Arial" pitchFamily="34" charset="0"/>
            </a:endParaRPr>
          </a:p>
        </p:txBody>
      </p:sp>
      <p:sp>
        <p:nvSpPr>
          <p:cNvPr id="60423"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0424"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交易制度突破</a:t>
            </a:r>
          </a:p>
        </p:txBody>
      </p:sp>
      <p:sp>
        <p:nvSpPr>
          <p:cNvPr id="60425"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投资者入场</a:t>
            </a:r>
          </a:p>
        </p:txBody>
      </p:sp>
      <p:sp>
        <p:nvSpPr>
          <p:cNvPr id="60426"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0427"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0428"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p>
        </p:txBody>
      </p:sp>
      <p:sp>
        <p:nvSpPr>
          <p:cNvPr id="14" name="矩形 13"/>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6715125" y="2772638"/>
            <a:ext cx="1300163" cy="3170099"/>
          </a:xfrm>
        </p:spPr>
        <p:txBody>
          <a:bodyPr/>
          <a:lstStyle/>
          <a:p>
            <a:r>
              <a:rPr lang="en-US" altLang="zh-CN" dirty="0" smtClean="0">
                <a:latin typeface="HelveticaNeueLT Pro 45 Lt"/>
              </a:rPr>
              <a:t>1</a:t>
            </a:r>
            <a:endParaRPr lang="zh-CN" altLang="en-US" dirty="0" smtClean="0">
              <a:latin typeface="HelveticaNeueLT Pro 45 Lt"/>
            </a:endParaRPr>
          </a:p>
        </p:txBody>
      </p:sp>
      <p:sp>
        <p:nvSpPr>
          <p:cNvPr id="3" name="内容占位符 2"/>
          <p:cNvSpPr>
            <a:spLocks noGrp="1"/>
          </p:cNvSpPr>
          <p:nvPr>
            <p:ph sz="quarter" idx="10"/>
          </p:nvPr>
        </p:nvSpPr>
        <p:spPr>
          <a:xfrm>
            <a:off x="539552" y="4365104"/>
            <a:ext cx="5643562" cy="500062"/>
          </a:xfrm>
        </p:spPr>
        <p:txBody>
          <a:bodyPr/>
          <a:lstStyle/>
          <a:p>
            <a:pPr>
              <a:buFont typeface="Arial" charset="0"/>
              <a:buNone/>
              <a:defRPr/>
            </a:pPr>
            <a:r>
              <a:rPr lang="zh-CN" altLang="en-US" sz="3200" dirty="0" smtClean="0">
                <a:latin typeface="黑体" pitchFamily="49" charset="-122"/>
                <a:ea typeface="黑体" pitchFamily="49" charset="-122"/>
              </a:rPr>
              <a:t>演讲人简介</a:t>
            </a:r>
            <a:endParaRPr lang="zh-CN" altLang="en-US" sz="3200" dirty="0">
              <a:latin typeface="黑体" pitchFamily="49" charset="-122"/>
              <a:ea typeface="黑体" pitchFamily="49" charset="-122"/>
            </a:endParaRPr>
          </a:p>
        </p:txBody>
      </p:sp>
      <p:cxnSp>
        <p:nvCxnSpPr>
          <p:cNvPr id="5" name="直接连接符 4"/>
          <p:cNvCxnSpPr/>
          <p:nvPr/>
        </p:nvCxnSpPr>
        <p:spPr>
          <a:xfrm>
            <a:off x="571500" y="4929188"/>
            <a:ext cx="614362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ChangeArrowheads="1"/>
          </p:cNvSpPr>
          <p:nvPr/>
        </p:nvSpPr>
        <p:spPr bwMode="auto">
          <a:xfrm>
            <a:off x="1819126" y="1447800"/>
            <a:ext cx="6943752" cy="3259138"/>
          </a:xfrm>
          <a:prstGeom prst="rect">
            <a:avLst/>
          </a:prstGeom>
          <a:noFill/>
          <a:ln w="9525">
            <a:noFill/>
            <a:miter lim="800000"/>
          </a:ln>
        </p:spPr>
        <p:txBody>
          <a:bodyPr/>
          <a:lstStyle/>
          <a:p>
            <a:pPr marL="441325" lvl="1" indent="-259080">
              <a:spcBef>
                <a:spcPct val="20000"/>
              </a:spcBef>
              <a:buFont typeface="Wingdings" pitchFamily="2" charset="2"/>
              <a:buChar char="Ø"/>
            </a:pPr>
            <a:r>
              <a:rPr lang="zh-CN" altLang="en-US" sz="1800" dirty="0">
                <a:latin typeface="楷体" panose="02010609060101010101" pitchFamily="49" charset="-122"/>
              </a:rPr>
              <a:t>全国股转系统实行主办券商制度，主办券商对其推荐挂牌企业</a:t>
            </a:r>
            <a:r>
              <a:rPr lang="zh-CN" altLang="en-US" sz="1800" dirty="0" smtClean="0">
                <a:latin typeface="楷体" panose="02010609060101010101" pitchFamily="49" charset="-122"/>
              </a:rPr>
              <a:t>负有终身</a:t>
            </a:r>
            <a:r>
              <a:rPr lang="zh-CN" altLang="en-US" sz="1800" b="1" dirty="0" smtClean="0">
                <a:solidFill>
                  <a:srgbClr val="FF0000"/>
                </a:solidFill>
                <a:latin typeface="楷体" panose="02010609060101010101" pitchFamily="49" charset="-122"/>
              </a:rPr>
              <a:t>持续</a:t>
            </a:r>
            <a:r>
              <a:rPr lang="zh-CN" altLang="en-US" sz="1800" b="1" dirty="0">
                <a:solidFill>
                  <a:srgbClr val="FF0000"/>
                </a:solidFill>
                <a:latin typeface="楷体" panose="02010609060101010101" pitchFamily="49" charset="-122"/>
              </a:rPr>
              <a:t>督导</a:t>
            </a:r>
            <a:r>
              <a:rPr lang="zh-CN" altLang="en-US" sz="1800" dirty="0">
                <a:latin typeface="楷体" panose="02010609060101010101" pitchFamily="49" charset="-122"/>
              </a:rPr>
              <a:t>的职责。</a:t>
            </a:r>
            <a:endParaRPr lang="zh-CN" altLang="en-US" sz="1800" dirty="0">
              <a:latin typeface="楷体" panose="02010609060101010101" pitchFamily="49" charset="-122"/>
            </a:endParaRPr>
          </a:p>
          <a:p>
            <a:pPr marL="441325" lvl="1" indent="-259080">
              <a:spcBef>
                <a:spcPct val="20000"/>
              </a:spcBef>
              <a:buFont typeface="Wingdings" pitchFamily="2" charset="2"/>
              <a:buChar char="Ø"/>
            </a:pPr>
            <a:endParaRPr lang="zh-CN" altLang="en-US" sz="1800" dirty="0">
              <a:latin typeface="楷体" panose="02010609060101010101" pitchFamily="49" charset="-122"/>
            </a:endParaRPr>
          </a:p>
          <a:p>
            <a:pPr marL="441325" lvl="1" indent="-259080">
              <a:spcBef>
                <a:spcPct val="20000"/>
              </a:spcBef>
              <a:buFont typeface="Wingdings" pitchFamily="2" charset="2"/>
              <a:buChar char="Ø"/>
            </a:pPr>
            <a:r>
              <a:rPr lang="zh-CN" altLang="en-US" sz="1800" dirty="0">
                <a:latin typeface="楷体" panose="02010609060101010101" pitchFamily="49" charset="-122"/>
              </a:rPr>
              <a:t>主办券商通过挂牌工作对企业建立一定的了解，并通过持续督导保持对优质企业的了解和把控，</a:t>
            </a:r>
            <a:r>
              <a:rPr lang="zh-CN" altLang="en-US" sz="1800" b="1" dirty="0">
                <a:solidFill>
                  <a:srgbClr val="FF0000"/>
                </a:solidFill>
                <a:latin typeface="楷体" panose="02010609060101010101" pitchFamily="49" charset="-122"/>
              </a:rPr>
              <a:t>持续服务</a:t>
            </a:r>
            <a:r>
              <a:rPr lang="zh-CN" altLang="en-US" sz="1800" dirty="0">
                <a:latin typeface="楷体" panose="02010609060101010101" pitchFamily="49" charset="-122"/>
              </a:rPr>
              <a:t>客户。</a:t>
            </a:r>
            <a:endParaRPr lang="zh-CN" altLang="en-US" sz="1800" dirty="0">
              <a:latin typeface="楷体" panose="02010609060101010101" pitchFamily="49" charset="-122"/>
            </a:endParaRPr>
          </a:p>
          <a:p>
            <a:pPr marL="441325" lvl="1" indent="-259080">
              <a:spcBef>
                <a:spcPct val="20000"/>
              </a:spcBef>
              <a:buFont typeface="Wingdings" pitchFamily="2" charset="2"/>
              <a:buChar char="Ø"/>
            </a:pPr>
            <a:endParaRPr lang="zh-CN" altLang="en-US" sz="1800" dirty="0">
              <a:latin typeface="楷体" panose="02010609060101010101" pitchFamily="49" charset="-122"/>
            </a:endParaRPr>
          </a:p>
          <a:p>
            <a:pPr marL="441325" lvl="1" indent="-259080">
              <a:spcBef>
                <a:spcPct val="20000"/>
              </a:spcBef>
              <a:buFont typeface="Wingdings" pitchFamily="2" charset="2"/>
              <a:buChar char="Ø"/>
            </a:pPr>
            <a:r>
              <a:rPr lang="zh-CN" altLang="en-US" sz="1800" dirty="0">
                <a:latin typeface="楷体" panose="02010609060101010101" pitchFamily="49" charset="-122"/>
              </a:rPr>
              <a:t>主办券商在企业不断成长壮大过程中，引导并满足企业全程的资本市场服务需求，包括“定向增资</a:t>
            </a:r>
            <a:r>
              <a:rPr lang="en-US" altLang="zh-CN" sz="1800" dirty="0">
                <a:latin typeface="楷体" panose="02010609060101010101" pitchFamily="49" charset="-122"/>
              </a:rPr>
              <a:t>--</a:t>
            </a:r>
            <a:r>
              <a:rPr lang="zh-CN" altLang="en-US" sz="1800" dirty="0">
                <a:latin typeface="楷体" panose="02010609060101010101" pitchFamily="49" charset="-122"/>
              </a:rPr>
              <a:t>并购重组</a:t>
            </a:r>
            <a:r>
              <a:rPr lang="en-US" altLang="zh-CN" sz="1800" dirty="0">
                <a:latin typeface="楷体" panose="02010609060101010101" pitchFamily="49" charset="-122"/>
              </a:rPr>
              <a:t>--</a:t>
            </a:r>
            <a:r>
              <a:rPr lang="zh-CN" altLang="en-US" sz="1800" dirty="0">
                <a:latin typeface="楷体" panose="02010609060101010101" pitchFamily="49" charset="-122"/>
              </a:rPr>
              <a:t>发行债券</a:t>
            </a:r>
            <a:r>
              <a:rPr lang="en-US" altLang="zh-CN" sz="1800" dirty="0">
                <a:latin typeface="楷体" panose="02010609060101010101" pitchFamily="49" charset="-122"/>
              </a:rPr>
              <a:t>--</a:t>
            </a:r>
            <a:r>
              <a:rPr lang="zh-CN" altLang="en-US" sz="1800" dirty="0">
                <a:latin typeface="楷体" panose="02010609060101010101" pitchFamily="49" charset="-122"/>
              </a:rPr>
              <a:t>做市商</a:t>
            </a:r>
            <a:r>
              <a:rPr lang="en-US" altLang="zh-CN" sz="1800" dirty="0">
                <a:latin typeface="楷体" panose="02010609060101010101" pitchFamily="49" charset="-122"/>
              </a:rPr>
              <a:t>--</a:t>
            </a:r>
            <a:r>
              <a:rPr lang="zh-CN" altLang="en-US" sz="1800" dirty="0">
                <a:latin typeface="楷体" panose="02010609060101010101" pitchFamily="49" charset="-122"/>
              </a:rPr>
              <a:t>市值管理 </a:t>
            </a:r>
            <a:r>
              <a:rPr lang="en-US" altLang="zh-CN" sz="1800" dirty="0">
                <a:latin typeface="楷体" panose="02010609060101010101" pitchFamily="49" charset="-122"/>
              </a:rPr>
              <a:t>-- IPO</a:t>
            </a:r>
            <a:r>
              <a:rPr lang="zh-CN" altLang="en-US" sz="1800" dirty="0">
                <a:latin typeface="楷体" panose="02010609060101010101" pitchFamily="49" charset="-122"/>
              </a:rPr>
              <a:t>转板”，获取持续的业务收入。</a:t>
            </a:r>
            <a:endParaRPr lang="zh-CN" altLang="en-US" sz="1800" dirty="0">
              <a:latin typeface="楷体" panose="02010609060101010101" pitchFamily="49" charset="-122"/>
            </a:endParaRPr>
          </a:p>
          <a:p>
            <a:pPr marL="441325" lvl="1" indent="-259080">
              <a:lnSpc>
                <a:spcPct val="80000"/>
              </a:lnSpc>
              <a:spcBef>
                <a:spcPct val="20000"/>
              </a:spcBef>
              <a:buFont typeface="Wingdings" pitchFamily="2" charset="2"/>
              <a:buChar char="Ø"/>
            </a:pPr>
            <a:endParaRPr lang="zh-CN" altLang="en-US" sz="2000" dirty="0">
              <a:latin typeface="楷体" panose="02010609060101010101" pitchFamily="49" charset="-122"/>
            </a:endParaRPr>
          </a:p>
        </p:txBody>
      </p:sp>
      <p:sp>
        <p:nvSpPr>
          <p:cNvPr id="61443"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1444" name="Rectangle 3"/>
          <p:cNvSpPr txBox="1">
            <a:spLocks noChangeArrowheads="1"/>
          </p:cNvSpPr>
          <p:nvPr/>
        </p:nvSpPr>
        <p:spPr bwMode="auto">
          <a:xfrm>
            <a:off x="1905611" y="3505200"/>
            <a:ext cx="7865775" cy="2247900"/>
          </a:xfrm>
          <a:prstGeom prst="rect">
            <a:avLst/>
          </a:prstGeom>
          <a:noFill/>
          <a:ln w="9525">
            <a:noFill/>
            <a:miter lim="800000"/>
          </a:ln>
        </p:spPr>
        <p:txBody>
          <a:bodyPr/>
          <a:lstStyle/>
          <a:p>
            <a:pPr marL="533400" lvl="1" indent="-11430">
              <a:lnSpc>
                <a:spcPct val="80000"/>
              </a:lnSpc>
              <a:spcBef>
                <a:spcPct val="20000"/>
              </a:spcBef>
              <a:buFont typeface="Wingdings" pitchFamily="2" charset="2"/>
              <a:buNone/>
            </a:pPr>
            <a:endParaRPr lang="zh-CN" altLang="en-US" sz="2000" b="1" i="1">
              <a:latin typeface="楷体" panose="02010609060101010101" pitchFamily="49" charset="-122"/>
            </a:endParaRPr>
          </a:p>
        </p:txBody>
      </p:sp>
      <p:grpSp>
        <p:nvGrpSpPr>
          <p:cNvPr id="12" name="Group 6"/>
          <p:cNvGrpSpPr/>
          <p:nvPr/>
        </p:nvGrpSpPr>
        <p:grpSpPr bwMode="auto">
          <a:xfrm>
            <a:off x="1905611" y="4970464"/>
            <a:ext cx="5878076" cy="663575"/>
            <a:chOff x="0" y="0"/>
            <a:chExt cx="4548" cy="529"/>
          </a:xfrm>
        </p:grpSpPr>
        <p:grpSp>
          <p:nvGrpSpPr>
            <p:cNvPr id="13" name="Group 7"/>
            <p:cNvGrpSpPr/>
            <p:nvPr/>
          </p:nvGrpSpPr>
          <p:grpSpPr bwMode="auto">
            <a:xfrm>
              <a:off x="41" y="0"/>
              <a:ext cx="856" cy="529"/>
              <a:chOff x="0" y="0"/>
              <a:chExt cx="1264" cy="556"/>
            </a:xfrm>
          </p:grpSpPr>
          <p:sp>
            <p:nvSpPr>
              <p:cNvPr id="2" name="AutoShape 7"/>
              <p:cNvSpPr>
                <a:spLocks noChangeArrowheads="1"/>
              </p:cNvSpPr>
              <p:nvPr/>
            </p:nvSpPr>
            <p:spPr bwMode="auto">
              <a:xfrm>
                <a:off x="-4" y="0"/>
                <a:ext cx="1264" cy="559"/>
              </a:xfrm>
              <a:prstGeom prst="chevron">
                <a:avLst>
                  <a:gd name="adj" fmla="val 36503"/>
                </a:avLst>
              </a:prstGeom>
              <a:gradFill rotWithShape="1">
                <a:gsLst>
                  <a:gs pos="0">
                    <a:srgbClr val="F8FCFC"/>
                  </a:gs>
                  <a:gs pos="50000">
                    <a:schemeClr val="accent1"/>
                  </a:gs>
                  <a:gs pos="100000">
                    <a:srgbClr val="F8FCFC"/>
                  </a:gs>
                </a:gsLst>
                <a:lin ang="0" scaled="1"/>
              </a:gradFill>
              <a:ln w="12700" cmpd="sng">
                <a:solidFill>
                  <a:schemeClr val="accent1"/>
                </a:solidFill>
                <a:miter lim="800000"/>
              </a:ln>
              <a:effectLst>
                <a:outerShdw dist="50800" dir="5400000" algn="ctr" rotWithShape="0">
                  <a:schemeClr val="bg2">
                    <a:alpha val="50000"/>
                  </a:schemeClr>
                </a:outerShdw>
              </a:effectLst>
            </p:spPr>
            <p:txBody>
              <a:bodyPr wrap="none" anchor="ctr"/>
              <a:lstStyle/>
              <a:p>
                <a:pPr algn="r">
                  <a:defRPr/>
                </a:pPr>
                <a:endParaRPr lang="zh-CN" altLang="en-US" sz="1800">
                  <a:latin typeface="楷体" panose="02010609060101010101" pitchFamily="49" charset="-122"/>
                </a:endParaRPr>
              </a:p>
            </p:txBody>
          </p:sp>
          <p:sp>
            <p:nvSpPr>
              <p:cNvPr id="3" name="AutoShape 8"/>
              <p:cNvSpPr>
                <a:spLocks noChangeArrowheads="1"/>
              </p:cNvSpPr>
              <p:nvPr/>
            </p:nvSpPr>
            <p:spPr bwMode="auto">
              <a:xfrm>
                <a:off x="22" y="12"/>
                <a:ext cx="1229" cy="529"/>
              </a:xfrm>
              <a:prstGeom prst="homePlate">
                <a:avLst>
                  <a:gd name="adj" fmla="val 49991"/>
                </a:avLst>
              </a:prstGeom>
              <a:gradFill rotWithShape="1">
                <a:gsLst>
                  <a:gs pos="0">
                    <a:srgbClr val="DCEFF1"/>
                  </a:gs>
                  <a:gs pos="50000">
                    <a:schemeClr val="accent1"/>
                  </a:gs>
                  <a:gs pos="100000">
                    <a:srgbClr val="DCEFF1"/>
                  </a:gs>
                </a:gsLst>
                <a:lin ang="5400000" scaled="1"/>
              </a:gradFill>
              <a:ln w="12700" cmpd="sng">
                <a:solidFill>
                  <a:schemeClr val="accent1"/>
                </a:solidFill>
                <a:miter lim="800000"/>
              </a:ln>
            </p:spPr>
            <p:txBody>
              <a:bodyPr wrap="none" anchor="ctr"/>
              <a:lstStyle/>
              <a:p>
                <a:pPr algn="r">
                  <a:defRPr/>
                </a:pPr>
                <a:endParaRPr lang="zh-CN" altLang="en-US" sz="1800">
                  <a:latin typeface="楷体" panose="02010609060101010101" pitchFamily="49" charset="-122"/>
                </a:endParaRPr>
              </a:p>
            </p:txBody>
          </p:sp>
        </p:grpSp>
        <p:grpSp>
          <p:nvGrpSpPr>
            <p:cNvPr id="14" name="Group 10"/>
            <p:cNvGrpSpPr/>
            <p:nvPr/>
          </p:nvGrpSpPr>
          <p:grpSpPr bwMode="auto">
            <a:xfrm>
              <a:off x="873" y="0"/>
              <a:ext cx="951" cy="529"/>
              <a:chOff x="0" y="0"/>
              <a:chExt cx="1264" cy="556"/>
            </a:xfrm>
          </p:grpSpPr>
          <p:sp>
            <p:nvSpPr>
              <p:cNvPr id="4" name="AutoShape 11"/>
              <p:cNvSpPr>
                <a:spLocks noChangeArrowheads="1"/>
              </p:cNvSpPr>
              <p:nvPr/>
            </p:nvSpPr>
            <p:spPr bwMode="auto">
              <a:xfrm>
                <a:off x="0" y="0"/>
                <a:ext cx="1262" cy="559"/>
              </a:xfrm>
              <a:prstGeom prst="chevron">
                <a:avLst>
                  <a:gd name="adj" fmla="val 36508"/>
                </a:avLst>
              </a:prstGeom>
              <a:gradFill rotWithShape="1">
                <a:gsLst>
                  <a:gs pos="0">
                    <a:srgbClr val="EAEAF5"/>
                  </a:gs>
                  <a:gs pos="50000">
                    <a:schemeClr val="accent2"/>
                  </a:gs>
                  <a:gs pos="100000">
                    <a:srgbClr val="EAEAF5"/>
                  </a:gs>
                </a:gsLst>
                <a:lin ang="0" scaled="1"/>
              </a:gradFill>
              <a:ln w="12700" cmpd="sng">
                <a:solidFill>
                  <a:schemeClr val="accent2"/>
                </a:solidFill>
                <a:miter lim="800000"/>
              </a:ln>
              <a:effectLst>
                <a:outerShdw dist="50800" dir="5400000" algn="ctr" rotWithShape="0">
                  <a:schemeClr val="bg2">
                    <a:alpha val="50000"/>
                  </a:schemeClr>
                </a:outerShdw>
              </a:effectLst>
            </p:spPr>
            <p:txBody>
              <a:bodyPr wrap="none" anchor="ctr"/>
              <a:lstStyle/>
              <a:p>
                <a:pPr algn="r">
                  <a:defRPr/>
                </a:pPr>
                <a:endParaRPr lang="zh-CN" altLang="en-US" sz="1800">
                  <a:latin typeface="楷体" panose="02010609060101010101" pitchFamily="49" charset="-122"/>
                </a:endParaRPr>
              </a:p>
            </p:txBody>
          </p:sp>
          <p:sp>
            <p:nvSpPr>
              <p:cNvPr id="5" name="AutoShape 12"/>
              <p:cNvSpPr>
                <a:spLocks noChangeArrowheads="1"/>
              </p:cNvSpPr>
              <p:nvPr/>
            </p:nvSpPr>
            <p:spPr bwMode="auto">
              <a:xfrm>
                <a:off x="23" y="15"/>
                <a:ext cx="1229" cy="529"/>
              </a:xfrm>
              <a:prstGeom prst="chevron">
                <a:avLst>
                  <a:gd name="adj" fmla="val 38603"/>
                </a:avLst>
              </a:prstGeom>
              <a:gradFill rotWithShape="1">
                <a:gsLst>
                  <a:gs pos="0">
                    <a:srgbClr val="9797CB"/>
                  </a:gs>
                  <a:gs pos="50000">
                    <a:schemeClr val="accent2"/>
                  </a:gs>
                  <a:gs pos="100000">
                    <a:srgbClr val="9797CB"/>
                  </a:gs>
                </a:gsLst>
                <a:lin ang="5400000" scaled="1"/>
              </a:gradFill>
              <a:ln w="12700" cmpd="sng">
                <a:solidFill>
                  <a:schemeClr val="accent2"/>
                </a:solidFill>
                <a:miter lim="800000"/>
              </a:ln>
            </p:spPr>
            <p:txBody>
              <a:bodyPr wrap="none" anchor="ctr"/>
              <a:lstStyle/>
              <a:p>
                <a:pPr algn="r">
                  <a:defRPr/>
                </a:pPr>
                <a:endParaRPr lang="zh-CN" altLang="en-US" sz="1800">
                  <a:latin typeface="楷体" panose="02010609060101010101" pitchFamily="49" charset="-122"/>
                </a:endParaRPr>
              </a:p>
            </p:txBody>
          </p:sp>
        </p:grpSp>
        <p:grpSp>
          <p:nvGrpSpPr>
            <p:cNvPr id="15" name="Group 13"/>
            <p:cNvGrpSpPr/>
            <p:nvPr/>
          </p:nvGrpSpPr>
          <p:grpSpPr bwMode="auto">
            <a:xfrm>
              <a:off x="1802" y="0"/>
              <a:ext cx="903" cy="529"/>
              <a:chOff x="0" y="0"/>
              <a:chExt cx="1264" cy="556"/>
            </a:xfrm>
          </p:grpSpPr>
          <p:sp>
            <p:nvSpPr>
              <p:cNvPr id="6" name="AutoShape 14"/>
              <p:cNvSpPr>
                <a:spLocks noChangeArrowheads="1"/>
              </p:cNvSpPr>
              <p:nvPr/>
            </p:nvSpPr>
            <p:spPr bwMode="auto">
              <a:xfrm>
                <a:off x="0" y="0"/>
                <a:ext cx="1264" cy="559"/>
              </a:xfrm>
              <a:prstGeom prst="chevron">
                <a:avLst>
                  <a:gd name="adj" fmla="val 36503"/>
                </a:avLst>
              </a:prstGeom>
              <a:gradFill rotWithShape="1">
                <a:gsLst>
                  <a:gs pos="0">
                    <a:srgbClr val="E5F5F5"/>
                  </a:gs>
                  <a:gs pos="50000">
                    <a:schemeClr val="hlink"/>
                  </a:gs>
                  <a:gs pos="100000">
                    <a:srgbClr val="E5F5F5"/>
                  </a:gs>
                </a:gsLst>
                <a:lin ang="0" scaled="1"/>
              </a:gradFill>
              <a:ln w="12700" cmpd="sng">
                <a:solidFill>
                  <a:schemeClr val="hlink"/>
                </a:solidFill>
                <a:miter lim="800000"/>
              </a:ln>
              <a:effectLst>
                <a:outerShdw dist="50800" dir="5400000" algn="ctr" rotWithShape="0">
                  <a:schemeClr val="bg2">
                    <a:alpha val="50000"/>
                  </a:schemeClr>
                </a:outerShdw>
              </a:effectLst>
            </p:spPr>
            <p:txBody>
              <a:bodyPr wrap="none" anchor="ctr"/>
              <a:lstStyle/>
              <a:p>
                <a:pPr algn="r">
                  <a:defRPr/>
                </a:pPr>
                <a:endParaRPr lang="zh-CN" altLang="en-US" sz="1800">
                  <a:latin typeface="楷体" panose="02010609060101010101" pitchFamily="49" charset="-122"/>
                </a:endParaRPr>
              </a:p>
            </p:txBody>
          </p:sp>
          <p:sp>
            <p:nvSpPr>
              <p:cNvPr id="7" name="AutoShape 15"/>
              <p:cNvSpPr>
                <a:spLocks noChangeArrowheads="1"/>
              </p:cNvSpPr>
              <p:nvPr/>
            </p:nvSpPr>
            <p:spPr bwMode="auto">
              <a:xfrm>
                <a:off x="24" y="0"/>
                <a:ext cx="1227" cy="544"/>
              </a:xfrm>
              <a:prstGeom prst="chevron">
                <a:avLst>
                  <a:gd name="adj" fmla="val 38605"/>
                </a:avLst>
              </a:prstGeom>
              <a:gradFill rotWithShape="1">
                <a:gsLst>
                  <a:gs pos="0">
                    <a:srgbClr val="7DCBCB"/>
                  </a:gs>
                  <a:gs pos="50000">
                    <a:schemeClr val="hlink"/>
                  </a:gs>
                  <a:gs pos="100000">
                    <a:srgbClr val="7DCBCB"/>
                  </a:gs>
                </a:gsLst>
                <a:lin ang="5400000" scaled="1"/>
              </a:gradFill>
              <a:ln w="12700" cmpd="sng">
                <a:solidFill>
                  <a:schemeClr val="hlink"/>
                </a:solidFill>
                <a:miter lim="800000"/>
              </a:ln>
            </p:spPr>
            <p:txBody>
              <a:bodyPr wrap="none" anchor="ctr"/>
              <a:lstStyle/>
              <a:p>
                <a:pPr algn="r">
                  <a:defRPr/>
                </a:pPr>
                <a:r>
                  <a:rPr lang="zh-CN" altLang="en-US" sz="1800">
                    <a:latin typeface="楷体" panose="02010609060101010101" pitchFamily="49" charset="-122"/>
                  </a:rPr>
                  <a:t>  </a:t>
                </a:r>
              </a:p>
            </p:txBody>
          </p:sp>
        </p:grpSp>
        <p:grpSp>
          <p:nvGrpSpPr>
            <p:cNvPr id="16" name="Group 16"/>
            <p:cNvGrpSpPr/>
            <p:nvPr/>
          </p:nvGrpSpPr>
          <p:grpSpPr bwMode="auto">
            <a:xfrm>
              <a:off x="2670" y="0"/>
              <a:ext cx="903" cy="529"/>
              <a:chOff x="0" y="0"/>
              <a:chExt cx="1264" cy="556"/>
            </a:xfrm>
          </p:grpSpPr>
          <p:sp>
            <p:nvSpPr>
              <p:cNvPr id="8" name="AutoShape 17"/>
              <p:cNvSpPr>
                <a:spLocks noChangeArrowheads="1"/>
              </p:cNvSpPr>
              <p:nvPr/>
            </p:nvSpPr>
            <p:spPr bwMode="auto">
              <a:xfrm>
                <a:off x="0" y="0"/>
                <a:ext cx="1264" cy="559"/>
              </a:xfrm>
              <a:prstGeom prst="chevron">
                <a:avLst>
                  <a:gd name="adj" fmla="val 36503"/>
                </a:avLst>
              </a:prstGeom>
              <a:gradFill rotWithShape="1">
                <a:gsLst>
                  <a:gs pos="0">
                    <a:srgbClr val="669900"/>
                  </a:gs>
                  <a:gs pos="50000">
                    <a:schemeClr val="folHlink"/>
                  </a:gs>
                  <a:gs pos="100000">
                    <a:srgbClr val="669900"/>
                  </a:gs>
                </a:gsLst>
                <a:lin ang="0" scaled="1"/>
              </a:gradFill>
              <a:ln w="12700" cmpd="sng">
                <a:solidFill>
                  <a:schemeClr val="folHlink"/>
                </a:solidFill>
                <a:miter lim="800000"/>
              </a:ln>
              <a:effectLst>
                <a:outerShdw dist="50800" dir="5400000" algn="ctr" rotWithShape="0">
                  <a:schemeClr val="bg2">
                    <a:alpha val="50000"/>
                  </a:schemeClr>
                </a:outerShdw>
              </a:effectLst>
            </p:spPr>
            <p:txBody>
              <a:bodyPr wrap="none" anchor="ctr"/>
              <a:lstStyle/>
              <a:p>
                <a:pPr algn="r">
                  <a:defRPr/>
                </a:pPr>
                <a:endParaRPr lang="zh-CN" altLang="en-US" sz="1800">
                  <a:latin typeface="楷体" panose="02010609060101010101" pitchFamily="49" charset="-122"/>
                </a:endParaRPr>
              </a:p>
            </p:txBody>
          </p:sp>
          <p:sp>
            <p:nvSpPr>
              <p:cNvPr id="9" name="AutoShape 18"/>
              <p:cNvSpPr>
                <a:spLocks noChangeArrowheads="1"/>
              </p:cNvSpPr>
              <p:nvPr/>
            </p:nvSpPr>
            <p:spPr bwMode="auto">
              <a:xfrm>
                <a:off x="22" y="15"/>
                <a:ext cx="1227" cy="529"/>
              </a:xfrm>
              <a:prstGeom prst="chevron">
                <a:avLst>
                  <a:gd name="adj" fmla="val 38603"/>
                </a:avLst>
              </a:prstGeom>
              <a:gradFill rotWithShape="1">
                <a:gsLst>
                  <a:gs pos="0">
                    <a:srgbClr val="669900"/>
                  </a:gs>
                  <a:gs pos="50000">
                    <a:schemeClr val="folHlink"/>
                  </a:gs>
                  <a:gs pos="100000">
                    <a:srgbClr val="669900"/>
                  </a:gs>
                </a:gsLst>
                <a:lin ang="5400000" scaled="1"/>
              </a:gradFill>
              <a:ln w="12700" cmpd="sng">
                <a:solidFill>
                  <a:schemeClr val="folHlink"/>
                </a:solidFill>
                <a:miter lim="800000"/>
              </a:ln>
            </p:spPr>
            <p:txBody>
              <a:bodyPr wrap="none" anchor="ctr"/>
              <a:lstStyle/>
              <a:p>
                <a:pPr algn="r">
                  <a:defRPr/>
                </a:pPr>
                <a:endParaRPr lang="zh-CN" altLang="en-US" sz="1800">
                  <a:latin typeface="楷体" panose="02010609060101010101" pitchFamily="49" charset="-122"/>
                </a:endParaRPr>
              </a:p>
            </p:txBody>
          </p:sp>
        </p:grpSp>
        <p:sp>
          <p:nvSpPr>
            <p:cNvPr id="61460" name="Text Box 25"/>
            <p:cNvSpPr txBox="1">
              <a:spLocks noChangeArrowheads="1"/>
            </p:cNvSpPr>
            <p:nvPr/>
          </p:nvSpPr>
          <p:spPr bwMode="auto">
            <a:xfrm>
              <a:off x="968" y="113"/>
              <a:ext cx="905" cy="292"/>
            </a:xfrm>
            <a:prstGeom prst="rect">
              <a:avLst/>
            </a:prstGeom>
            <a:noFill/>
            <a:ln w="9525">
              <a:noFill/>
              <a:miter lim="800000"/>
            </a:ln>
          </p:spPr>
          <p:txBody>
            <a:bodyPr>
              <a:spAutoFit/>
            </a:bodyPr>
            <a:lstStyle/>
            <a:p>
              <a:pPr>
                <a:buFont typeface="Wingdings" pitchFamily="2" charset="2"/>
                <a:buNone/>
              </a:pPr>
              <a:endParaRPr lang="zh-CN" altLang="en-US" sz="1800">
                <a:solidFill>
                  <a:srgbClr val="00B050"/>
                </a:solidFill>
                <a:latin typeface="楷体" panose="02010609060101010101" pitchFamily="49" charset="-122"/>
              </a:endParaRPr>
            </a:p>
          </p:txBody>
        </p:sp>
        <p:sp>
          <p:nvSpPr>
            <p:cNvPr id="61461" name="Text Box 26"/>
            <p:cNvSpPr txBox="1">
              <a:spLocks noChangeArrowheads="1"/>
            </p:cNvSpPr>
            <p:nvPr/>
          </p:nvSpPr>
          <p:spPr bwMode="auto">
            <a:xfrm>
              <a:off x="1803" y="109"/>
              <a:ext cx="985" cy="292"/>
            </a:xfrm>
            <a:prstGeom prst="rect">
              <a:avLst/>
            </a:prstGeom>
            <a:noFill/>
            <a:ln w="9525">
              <a:noFill/>
              <a:miter lim="800000"/>
            </a:ln>
          </p:spPr>
          <p:txBody>
            <a:bodyPr>
              <a:spAutoFit/>
            </a:bodyPr>
            <a:lstStyle/>
            <a:p>
              <a:pPr>
                <a:buFont typeface="Wingdings" pitchFamily="2" charset="2"/>
                <a:buNone/>
              </a:pPr>
              <a:endParaRPr lang="zh-CN" altLang="en-US" sz="1800">
                <a:solidFill>
                  <a:srgbClr val="002060"/>
                </a:solidFill>
                <a:latin typeface="楷体" panose="02010609060101010101" pitchFamily="49" charset="-122"/>
              </a:endParaRPr>
            </a:p>
          </p:txBody>
        </p:sp>
        <p:sp>
          <p:nvSpPr>
            <p:cNvPr id="61462" name="Text Box 27"/>
            <p:cNvSpPr txBox="1">
              <a:spLocks noChangeArrowheads="1"/>
            </p:cNvSpPr>
            <p:nvPr/>
          </p:nvSpPr>
          <p:spPr bwMode="auto">
            <a:xfrm>
              <a:off x="2695" y="115"/>
              <a:ext cx="983" cy="292"/>
            </a:xfrm>
            <a:prstGeom prst="rect">
              <a:avLst/>
            </a:prstGeom>
            <a:noFill/>
            <a:ln w="9525">
              <a:noFill/>
              <a:miter lim="800000"/>
            </a:ln>
          </p:spPr>
          <p:txBody>
            <a:bodyPr>
              <a:spAutoFit/>
            </a:bodyPr>
            <a:lstStyle/>
            <a:p>
              <a:pPr>
                <a:buFont typeface="Wingdings" pitchFamily="2" charset="2"/>
                <a:buNone/>
              </a:pPr>
              <a:endParaRPr lang="zh-CN" altLang="en-US" sz="1800">
                <a:solidFill>
                  <a:srgbClr val="7030A0"/>
                </a:solidFill>
                <a:latin typeface="楷体" panose="02010609060101010101" pitchFamily="49" charset="-122"/>
              </a:endParaRPr>
            </a:p>
          </p:txBody>
        </p:sp>
        <p:grpSp>
          <p:nvGrpSpPr>
            <p:cNvPr id="17" name="Group 22"/>
            <p:cNvGrpSpPr/>
            <p:nvPr/>
          </p:nvGrpSpPr>
          <p:grpSpPr bwMode="auto">
            <a:xfrm>
              <a:off x="3526" y="0"/>
              <a:ext cx="900" cy="529"/>
              <a:chOff x="0" y="0"/>
              <a:chExt cx="1260" cy="556"/>
            </a:xfrm>
          </p:grpSpPr>
          <p:sp>
            <p:nvSpPr>
              <p:cNvPr id="10" name="AutoShape 17"/>
              <p:cNvSpPr>
                <a:spLocks noChangeArrowheads="1"/>
              </p:cNvSpPr>
              <p:nvPr/>
            </p:nvSpPr>
            <p:spPr bwMode="auto">
              <a:xfrm>
                <a:off x="-1" y="0"/>
                <a:ext cx="1262" cy="559"/>
              </a:xfrm>
              <a:prstGeom prst="chevron">
                <a:avLst>
                  <a:gd name="adj" fmla="val 36514"/>
                </a:avLst>
              </a:prstGeom>
              <a:gradFill rotWithShape="1">
                <a:gsLst>
                  <a:gs pos="0">
                    <a:srgbClr val="F5FAE5"/>
                  </a:gs>
                  <a:gs pos="50000">
                    <a:schemeClr val="folHlink"/>
                  </a:gs>
                  <a:gs pos="100000">
                    <a:srgbClr val="F5FAE5"/>
                  </a:gs>
                </a:gsLst>
                <a:lin ang="0" scaled="1"/>
              </a:gradFill>
              <a:ln w="12700" cmpd="sng">
                <a:solidFill>
                  <a:schemeClr val="folHlink"/>
                </a:solidFill>
                <a:miter lim="800000"/>
              </a:ln>
              <a:effectLst>
                <a:outerShdw dist="50800" dir="5400000" algn="ctr" rotWithShape="0">
                  <a:schemeClr val="bg2">
                    <a:alpha val="50000"/>
                  </a:schemeClr>
                </a:outerShdw>
              </a:effectLst>
            </p:spPr>
            <p:txBody>
              <a:bodyPr wrap="none" anchor="ctr"/>
              <a:lstStyle/>
              <a:p>
                <a:pPr algn="r">
                  <a:defRPr/>
                </a:pPr>
                <a:endParaRPr lang="zh-CN" altLang="en-US" sz="1800">
                  <a:latin typeface="楷体" panose="02010609060101010101" pitchFamily="49" charset="-122"/>
                </a:endParaRPr>
              </a:p>
            </p:txBody>
          </p:sp>
          <p:sp>
            <p:nvSpPr>
              <p:cNvPr id="11" name="AutoShape 18"/>
              <p:cNvSpPr>
                <a:spLocks noChangeArrowheads="1"/>
              </p:cNvSpPr>
              <p:nvPr/>
            </p:nvSpPr>
            <p:spPr bwMode="auto">
              <a:xfrm>
                <a:off x="19" y="15"/>
                <a:ext cx="1231" cy="529"/>
              </a:xfrm>
              <a:prstGeom prst="chevron">
                <a:avLst>
                  <a:gd name="adj" fmla="val 38601"/>
                </a:avLst>
              </a:prstGeom>
              <a:gradFill rotWithShape="1">
                <a:gsLst>
                  <a:gs pos="0">
                    <a:srgbClr val="CBE57D"/>
                  </a:gs>
                  <a:gs pos="50000">
                    <a:schemeClr val="folHlink"/>
                  </a:gs>
                  <a:gs pos="100000">
                    <a:srgbClr val="CBE57D"/>
                  </a:gs>
                </a:gsLst>
                <a:lin ang="5400000" scaled="1"/>
              </a:gradFill>
              <a:ln w="12700" cmpd="sng">
                <a:solidFill>
                  <a:schemeClr val="folHlink"/>
                </a:solidFill>
                <a:miter lim="800000"/>
              </a:ln>
            </p:spPr>
            <p:txBody>
              <a:bodyPr wrap="none" anchor="ctr"/>
              <a:lstStyle/>
              <a:p>
                <a:pPr algn="r">
                  <a:buFont typeface="Wingdings" pitchFamily="2" charset="2"/>
                  <a:buNone/>
                  <a:defRPr/>
                </a:pPr>
                <a:endParaRPr lang="zh-CN" altLang="en-US" sz="1800">
                  <a:solidFill>
                    <a:srgbClr val="002060"/>
                  </a:solidFill>
                  <a:latin typeface="楷体" panose="02010609060101010101" pitchFamily="49" charset="-122"/>
                </a:endParaRPr>
              </a:p>
            </p:txBody>
          </p:sp>
        </p:grpSp>
        <p:sp>
          <p:nvSpPr>
            <p:cNvPr id="61464" name="Text Box 27"/>
            <p:cNvSpPr txBox="1">
              <a:spLocks noChangeArrowheads="1"/>
            </p:cNvSpPr>
            <p:nvPr/>
          </p:nvSpPr>
          <p:spPr bwMode="auto">
            <a:xfrm>
              <a:off x="0" y="81"/>
              <a:ext cx="4548" cy="316"/>
            </a:xfrm>
            <a:prstGeom prst="rect">
              <a:avLst/>
            </a:prstGeom>
            <a:noFill/>
            <a:ln w="9525">
              <a:noFill/>
              <a:miter lim="800000"/>
            </a:ln>
          </p:spPr>
          <p:txBody>
            <a:bodyPr>
              <a:spAutoFit/>
            </a:bodyPr>
            <a:lstStyle/>
            <a:p>
              <a:pPr>
                <a:buFont typeface="Wingdings" pitchFamily="2" charset="2"/>
                <a:buNone/>
              </a:pPr>
              <a:r>
                <a:rPr lang="zh-CN" altLang="en-US" sz="1700" b="1">
                  <a:solidFill>
                    <a:schemeClr val="bg1"/>
                  </a:solidFill>
                  <a:latin typeface="楷体" panose="02010609060101010101" pitchFamily="49" charset="-122"/>
                </a:rPr>
                <a:t>挂牌立项   详细尽调   辅导改制</a:t>
              </a:r>
              <a:r>
                <a:rPr lang="zh-CN" altLang="en-US" sz="1500" b="1">
                  <a:solidFill>
                    <a:schemeClr val="bg1"/>
                  </a:solidFill>
                  <a:latin typeface="楷体" panose="02010609060101010101" pitchFamily="49" charset="-122"/>
                </a:rPr>
                <a:t>   </a:t>
              </a:r>
              <a:r>
                <a:rPr lang="zh-CN" altLang="en-US" sz="1700" b="1">
                  <a:solidFill>
                    <a:schemeClr val="bg1"/>
                  </a:solidFill>
                  <a:latin typeface="楷体" panose="02010609060101010101" pitchFamily="49" charset="-122"/>
                </a:rPr>
                <a:t>券商内核  推荐挂牌</a:t>
              </a:r>
              <a:r>
                <a:rPr lang="zh-CN" altLang="en-US" sz="2000">
                  <a:solidFill>
                    <a:schemeClr val="bg1"/>
                  </a:solidFill>
                  <a:latin typeface="楷体" panose="02010609060101010101" pitchFamily="49" charset="-122"/>
                </a:rPr>
                <a:t>  </a:t>
              </a:r>
              <a:r>
                <a:rPr lang="zh-CN" altLang="en-US" sz="2000">
                  <a:solidFill>
                    <a:srgbClr val="FF0000"/>
                  </a:solidFill>
                  <a:latin typeface="楷体" panose="02010609060101010101" pitchFamily="49" charset="-122"/>
                </a:rPr>
                <a:t>      </a:t>
              </a:r>
            </a:p>
          </p:txBody>
        </p:sp>
      </p:grpSp>
      <p:sp>
        <p:nvSpPr>
          <p:cNvPr id="61446" name="Oval 17"/>
          <p:cNvSpPr>
            <a:spLocks noChangeArrowheads="1"/>
          </p:cNvSpPr>
          <p:nvPr/>
        </p:nvSpPr>
        <p:spPr bwMode="auto">
          <a:xfrm>
            <a:off x="7695736" y="4706938"/>
            <a:ext cx="1436537" cy="1160462"/>
          </a:xfrm>
          <a:prstGeom prst="ellipse">
            <a:avLst/>
          </a:prstGeom>
          <a:solidFill>
            <a:srgbClr val="FFFF00"/>
          </a:solidFill>
          <a:ln w="76200">
            <a:solidFill>
              <a:schemeClr val="tx1"/>
            </a:solidFill>
            <a:round/>
          </a:ln>
        </p:spPr>
        <p:txBody>
          <a:bodyPr wrap="none" anchor="ctr"/>
          <a:lstStyle/>
          <a:p>
            <a:pPr algn="ctr"/>
            <a:r>
              <a:rPr lang="zh-CN" altLang="en-US" sz="2400" b="1">
                <a:solidFill>
                  <a:srgbClr val="9A268C"/>
                </a:solidFill>
                <a:latin typeface="楷体" panose="02010609060101010101" pitchFamily="49" charset="-122"/>
              </a:rPr>
              <a:t>持续督导</a:t>
            </a:r>
          </a:p>
        </p:txBody>
      </p:sp>
      <p:sp>
        <p:nvSpPr>
          <p:cNvPr id="61447"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8FE6AB3E-905D-4414-8F9B-8CA34E232D83}"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1448"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1449"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券商持续督导</a:t>
            </a:r>
          </a:p>
        </p:txBody>
      </p:sp>
      <p:sp>
        <p:nvSpPr>
          <p:cNvPr id="61450"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交易制度突破</a:t>
            </a:r>
          </a:p>
        </p:txBody>
      </p:sp>
      <p:sp>
        <p:nvSpPr>
          <p:cNvPr id="61451"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投资者入场</a:t>
            </a:r>
          </a:p>
        </p:txBody>
      </p:sp>
      <p:sp>
        <p:nvSpPr>
          <p:cNvPr id="61452"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1453"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1454"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endParaRPr lang="zh-CN" altLang="en-US" sz="1800" b="1">
              <a:latin typeface="楷体" panose="02010609060101010101" pitchFamily="49" charset="-122"/>
            </a:endParaRPr>
          </a:p>
        </p:txBody>
      </p:sp>
      <p:sp>
        <p:nvSpPr>
          <p:cNvPr id="35" name="矩形 34"/>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2467"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1D5082F3-4444-4DC9-B172-428CD0484C73}"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28677" name="Text Box 17"/>
          <p:cNvSpPr txBox="1">
            <a:spLocks noChangeArrowheads="1"/>
          </p:cNvSpPr>
          <p:nvPr/>
        </p:nvSpPr>
        <p:spPr bwMode="auto">
          <a:xfrm>
            <a:off x="1986233" y="2041525"/>
            <a:ext cx="6319298" cy="457200"/>
          </a:xfrm>
          <a:prstGeom prst="rect">
            <a:avLst/>
          </a:prstGeom>
          <a:noFill/>
          <a:ln w="9525">
            <a:noFill/>
            <a:miter lim="800000"/>
          </a:ln>
        </p:spPr>
        <p:txBody>
          <a:bodyPr lIns="0" rIns="0"/>
          <a:lstStyle/>
          <a:p>
            <a:pPr marL="182880" indent="-182880">
              <a:buFont typeface="Wingdings" pitchFamily="2" charset="2"/>
              <a:buChar char="Ø"/>
            </a:pPr>
            <a:r>
              <a:rPr lang="zh-CN" altLang="en-US" sz="1800">
                <a:latin typeface="楷体" panose="02010609060101010101" pitchFamily="49" charset="-122"/>
              </a:rPr>
              <a:t>股票转让可以采取协议方式、做市方式、竞价方式或其他中国证监会批准的转让方式；</a:t>
            </a:r>
            <a:endParaRPr lang="zh-CN" altLang="en-US" sz="1800">
              <a:solidFill>
                <a:srgbClr val="FF0000"/>
              </a:solidFill>
              <a:latin typeface="楷体" panose="02010609060101010101" pitchFamily="49" charset="-122"/>
            </a:endParaRPr>
          </a:p>
        </p:txBody>
      </p:sp>
      <p:sp>
        <p:nvSpPr>
          <p:cNvPr id="28678" name="Text Box 17"/>
          <p:cNvSpPr txBox="1">
            <a:spLocks noChangeArrowheads="1"/>
          </p:cNvSpPr>
          <p:nvPr/>
        </p:nvSpPr>
        <p:spPr bwMode="auto">
          <a:xfrm>
            <a:off x="1981835" y="3230564"/>
            <a:ext cx="5709504" cy="350837"/>
          </a:xfrm>
          <a:prstGeom prst="rect">
            <a:avLst/>
          </a:prstGeom>
          <a:noFill/>
          <a:ln w="9525">
            <a:noFill/>
            <a:miter lim="800000"/>
          </a:ln>
        </p:spPr>
        <p:txBody>
          <a:bodyPr lIns="0" rIns="0"/>
          <a:lstStyle/>
          <a:p>
            <a:pPr>
              <a:buFont typeface="Wingdings" pitchFamily="2" charset="2"/>
              <a:buChar char="Ø"/>
            </a:pPr>
            <a:r>
              <a:rPr lang="zh-CN" altLang="en-US" sz="1800">
                <a:latin typeface="楷体" panose="02010609060101010101" pitchFamily="49" charset="-122"/>
              </a:rPr>
              <a:t>每笔报价委托最低数量由</a:t>
            </a:r>
            <a:r>
              <a:rPr lang="zh-CN" altLang="en-US" sz="1800">
                <a:solidFill>
                  <a:srgbClr val="FF0000"/>
                </a:solidFill>
                <a:latin typeface="楷体" panose="02010609060101010101" pitchFamily="49" charset="-122"/>
              </a:rPr>
              <a:t>30000</a:t>
            </a:r>
            <a:r>
              <a:rPr lang="zh-CN" altLang="en-US" sz="1800">
                <a:latin typeface="楷体" panose="02010609060101010101" pitchFamily="49" charset="-122"/>
              </a:rPr>
              <a:t>股降低为</a:t>
            </a:r>
            <a:r>
              <a:rPr lang="zh-CN" altLang="en-US" sz="1800">
                <a:solidFill>
                  <a:srgbClr val="FF0000"/>
                </a:solidFill>
                <a:latin typeface="楷体" panose="02010609060101010101" pitchFamily="49" charset="-122"/>
              </a:rPr>
              <a:t>1000</a:t>
            </a:r>
            <a:r>
              <a:rPr lang="zh-CN" altLang="en-US" sz="1800">
                <a:latin typeface="楷体" panose="02010609060101010101" pitchFamily="49" charset="-122"/>
              </a:rPr>
              <a:t>股；</a:t>
            </a:r>
            <a:endParaRPr lang="zh-CN" altLang="en-US" sz="2000">
              <a:latin typeface="楷体" panose="02010609060101010101" pitchFamily="49" charset="-122"/>
            </a:endParaRPr>
          </a:p>
        </p:txBody>
      </p:sp>
      <p:sp>
        <p:nvSpPr>
          <p:cNvPr id="28679" name="Text Box 17"/>
          <p:cNvSpPr txBox="1">
            <a:spLocks noChangeArrowheads="1"/>
          </p:cNvSpPr>
          <p:nvPr/>
        </p:nvSpPr>
        <p:spPr bwMode="auto">
          <a:xfrm>
            <a:off x="1986233" y="3992564"/>
            <a:ext cx="5709503" cy="350837"/>
          </a:xfrm>
          <a:prstGeom prst="rect">
            <a:avLst/>
          </a:prstGeom>
          <a:noFill/>
          <a:ln w="9525">
            <a:noFill/>
            <a:miter lim="800000"/>
          </a:ln>
        </p:spPr>
        <p:txBody>
          <a:bodyPr lIns="0" rIns="0"/>
          <a:lstStyle/>
          <a:p>
            <a:pPr>
              <a:buFont typeface="Wingdings" pitchFamily="2" charset="2"/>
              <a:buChar char="Ø"/>
            </a:pPr>
            <a:r>
              <a:rPr lang="zh-CN" altLang="en-US" sz="1800">
                <a:latin typeface="楷体" panose="02010609060101010101" pitchFamily="49" charset="-122"/>
              </a:rPr>
              <a:t>不设涨跌幅度限制；</a:t>
            </a:r>
            <a:endParaRPr lang="zh-CN" altLang="en-US" sz="1800">
              <a:latin typeface="楷体" panose="02010609060101010101" pitchFamily="49" charset="-122"/>
            </a:endParaRPr>
          </a:p>
          <a:p>
            <a:r>
              <a:rPr lang="zh-CN" altLang="en-US" sz="1600" b="1">
                <a:solidFill>
                  <a:srgbClr val="CC0000"/>
                </a:solidFill>
                <a:latin typeface="楷体" panose="02010609060101010101" pitchFamily="49" charset="-122"/>
              </a:rPr>
              <a:t> </a:t>
            </a:r>
            <a:endParaRPr lang="zh-CN" altLang="en-US" sz="1600" b="1">
              <a:latin typeface="楷体" panose="02010609060101010101" pitchFamily="49" charset="-122"/>
            </a:endParaRPr>
          </a:p>
        </p:txBody>
      </p:sp>
      <p:sp>
        <p:nvSpPr>
          <p:cNvPr id="28680" name="Text Box 17"/>
          <p:cNvSpPr txBox="1">
            <a:spLocks noChangeArrowheads="1"/>
          </p:cNvSpPr>
          <p:nvPr/>
        </p:nvSpPr>
        <p:spPr bwMode="auto">
          <a:xfrm>
            <a:off x="1986233" y="4756150"/>
            <a:ext cx="6719477" cy="349250"/>
          </a:xfrm>
          <a:prstGeom prst="rect">
            <a:avLst/>
          </a:prstGeom>
          <a:noFill/>
          <a:ln w="9525">
            <a:noFill/>
            <a:miter lim="800000"/>
          </a:ln>
        </p:spPr>
        <p:txBody>
          <a:bodyPr lIns="0" rIns="0"/>
          <a:lstStyle/>
          <a:p>
            <a:pPr>
              <a:buFont typeface="Wingdings" pitchFamily="2" charset="2"/>
              <a:buChar char="Ø"/>
            </a:pPr>
            <a:r>
              <a:rPr lang="zh-CN" altLang="en-US" sz="1800" dirty="0">
                <a:latin typeface="楷体" panose="02010609060101010101" pitchFamily="49" charset="-122"/>
              </a:rPr>
              <a:t>经</a:t>
            </a:r>
            <a:r>
              <a:rPr lang="zh-CN" altLang="en-US" sz="1800" dirty="0" smtClean="0">
                <a:latin typeface="楷体" panose="02010609060101010101" pitchFamily="49" charset="-122"/>
              </a:rPr>
              <a:t>证监会非上市公众公司部批准</a:t>
            </a:r>
            <a:r>
              <a:rPr lang="zh-CN" altLang="en-US" sz="1800" dirty="0">
                <a:latin typeface="楷体" panose="02010609060101010101" pitchFamily="49" charset="-122"/>
              </a:rPr>
              <a:t>，挂牌公司股东人数可突破</a:t>
            </a:r>
            <a:r>
              <a:rPr lang="zh-CN" altLang="en-US" sz="1800" dirty="0">
                <a:solidFill>
                  <a:srgbClr val="FF0000"/>
                </a:solidFill>
                <a:latin typeface="楷体" panose="02010609060101010101" pitchFamily="49" charset="-122"/>
              </a:rPr>
              <a:t>200</a:t>
            </a:r>
            <a:r>
              <a:rPr lang="zh-CN" altLang="en-US" sz="1800" dirty="0">
                <a:latin typeface="楷体" panose="02010609060101010101" pitchFamily="49" charset="-122"/>
              </a:rPr>
              <a:t>人；</a:t>
            </a:r>
            <a:endParaRPr lang="zh-CN" altLang="en-US" sz="1600" b="1" dirty="0">
              <a:latin typeface="楷体" panose="02010609060101010101" pitchFamily="49" charset="-122"/>
            </a:endParaRPr>
          </a:p>
          <a:p>
            <a:pPr>
              <a:buFont typeface="Wingdings" pitchFamily="2" charset="2"/>
              <a:buNone/>
            </a:pPr>
            <a:r>
              <a:rPr lang="zh-CN" altLang="en-US" sz="1600" b="1" dirty="0">
                <a:latin typeface="楷体" panose="02010609060101010101" pitchFamily="49" charset="-122"/>
              </a:rPr>
              <a:t>    </a:t>
            </a:r>
            <a:endParaRPr lang="zh-CN" altLang="en-US" sz="1600" dirty="0">
              <a:latin typeface="楷体" panose="02010609060101010101" pitchFamily="49" charset="-122"/>
            </a:endParaRPr>
          </a:p>
        </p:txBody>
      </p:sp>
      <p:sp>
        <p:nvSpPr>
          <p:cNvPr id="62472" name="Text Box 15"/>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latin typeface="楷体" panose="02010609060101010101" pitchFamily="49" charset="-122"/>
              </a:rPr>
              <a:t>交易制度突破</a:t>
            </a:r>
          </a:p>
        </p:txBody>
      </p:sp>
      <p:sp>
        <p:nvSpPr>
          <p:cNvPr id="62473"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62474"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2475"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2476"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交易制度突破</a:t>
            </a:r>
          </a:p>
        </p:txBody>
      </p:sp>
      <p:sp>
        <p:nvSpPr>
          <p:cNvPr id="62477"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投资者入场</a:t>
            </a:r>
          </a:p>
        </p:txBody>
      </p:sp>
      <p:sp>
        <p:nvSpPr>
          <p:cNvPr id="62478"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2479"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2480"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endParaRPr lang="zh-CN" altLang="en-US" sz="1800" b="1">
              <a:latin typeface="楷体" panose="02010609060101010101" pitchFamily="49" charset="-122"/>
            </a:endParaRPr>
          </a:p>
        </p:txBody>
      </p:sp>
      <p:sp>
        <p:nvSpPr>
          <p:cNvPr id="28690" name="Text Box 17"/>
          <p:cNvSpPr txBox="1">
            <a:spLocks noChangeArrowheads="1"/>
          </p:cNvSpPr>
          <p:nvPr/>
        </p:nvSpPr>
        <p:spPr bwMode="auto">
          <a:xfrm>
            <a:off x="1981835" y="5411788"/>
            <a:ext cx="6719477" cy="760412"/>
          </a:xfrm>
          <a:prstGeom prst="rect">
            <a:avLst/>
          </a:prstGeom>
          <a:noFill/>
          <a:ln w="9525">
            <a:noFill/>
            <a:miter lim="800000"/>
          </a:ln>
        </p:spPr>
        <p:txBody>
          <a:bodyPr lIns="0" rIns="0"/>
          <a:lstStyle/>
          <a:p>
            <a:pPr>
              <a:buFont typeface="Wingdings" pitchFamily="2" charset="2"/>
              <a:buNone/>
            </a:pPr>
            <a:endParaRPr lang="zh-CN" altLang="en-US" sz="1800">
              <a:latin typeface="楷体" panose="02010609060101010101" pitchFamily="49" charset="-122"/>
            </a:endParaRPr>
          </a:p>
          <a:p>
            <a:pPr>
              <a:buFont typeface="Wingdings" pitchFamily="2" charset="2"/>
              <a:buChar char="Ø"/>
            </a:pPr>
            <a:endParaRPr lang="zh-CN" altLang="en-US" sz="1600" b="1">
              <a:latin typeface="楷体" panose="02010609060101010101" pitchFamily="49" charset="-122"/>
            </a:endParaRPr>
          </a:p>
          <a:p>
            <a:pPr>
              <a:buFont typeface="Wingdings" pitchFamily="2" charset="2"/>
              <a:buNone/>
            </a:pPr>
            <a:r>
              <a:rPr lang="zh-CN" altLang="en-US" sz="1600" b="1">
                <a:latin typeface="楷体" panose="02010609060101010101" pitchFamily="49" charset="-122"/>
              </a:rPr>
              <a:t>    </a:t>
            </a:r>
            <a:endParaRPr lang="zh-CN" altLang="en-US" sz="1600">
              <a:latin typeface="楷体" panose="02010609060101010101" pitchFamily="49" charset="-122"/>
            </a:endParaRPr>
          </a:p>
        </p:txBody>
      </p:sp>
      <p:sp>
        <p:nvSpPr>
          <p:cNvPr id="20" name="矩形 19"/>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P spid="28679" grpId="0" autoUpdateAnimBg="0"/>
      <p:bldP spid="28680" grpId="0" autoUpdateAnimBg="0"/>
      <p:bldP spid="286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3491"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2538C41-B40A-4008-ADDB-884EC7C0E690}"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3492"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63493" name="Text Box 12"/>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latin typeface="楷体" panose="02010609060101010101" pitchFamily="49" charset="-122"/>
              </a:rPr>
              <a:t>合格投资者入场</a:t>
            </a:r>
          </a:p>
        </p:txBody>
      </p:sp>
      <p:sp>
        <p:nvSpPr>
          <p:cNvPr id="63494" name="Text Box 6"/>
          <p:cNvSpPr txBox="1">
            <a:spLocks noChangeArrowheads="1"/>
          </p:cNvSpPr>
          <p:nvPr/>
        </p:nvSpPr>
        <p:spPr bwMode="auto">
          <a:xfrm>
            <a:off x="2058060" y="2057400"/>
            <a:ext cx="6418977" cy="4081463"/>
          </a:xfrm>
          <a:prstGeom prst="rect">
            <a:avLst/>
          </a:prstGeom>
          <a:noFill/>
          <a:ln w="9525">
            <a:noFill/>
            <a:miter lim="800000"/>
          </a:ln>
        </p:spPr>
        <p:txBody>
          <a:bodyPr>
            <a:spAutoFit/>
          </a:bodyPr>
          <a:lstStyle/>
          <a:p>
            <a:pPr>
              <a:lnSpc>
                <a:spcPct val="120000"/>
              </a:lnSpc>
              <a:buSzPct val="100000"/>
              <a:buFont typeface="Arial" pitchFamily="34" charset="0"/>
              <a:buNone/>
            </a:pPr>
            <a:r>
              <a:rPr lang="zh-CN" altLang="en-US" sz="1800" dirty="0">
                <a:latin typeface="楷体" panose="02010609060101010101" pitchFamily="49" charset="-122"/>
              </a:rPr>
              <a:t>根据《全国中小企业股份转让系统业务规则（试行）》及</a:t>
            </a:r>
            <a:r>
              <a:rPr lang="en-US" altLang="zh-CN" sz="1800" dirty="0">
                <a:latin typeface="楷体" panose="02010609060101010101" pitchFamily="49" charset="-122"/>
              </a:rPr>
              <a:t>《</a:t>
            </a:r>
            <a:r>
              <a:rPr lang="zh-CN" altLang="en-US" sz="1800" dirty="0">
                <a:latin typeface="楷体" panose="02010609060101010101" pitchFamily="49" charset="-122"/>
              </a:rPr>
              <a:t>全国中小企业股份转让系统投资者适当性管理细则（试行）</a:t>
            </a:r>
            <a:r>
              <a:rPr lang="en-US" altLang="zh-CN" sz="1800" dirty="0">
                <a:latin typeface="楷体" panose="02010609060101010101" pitchFamily="49" charset="-122"/>
              </a:rPr>
              <a:t>》</a:t>
            </a:r>
            <a:r>
              <a:rPr lang="zh-CN" altLang="en-US" sz="1800" dirty="0">
                <a:latin typeface="楷体" panose="02010609060101010101" pitchFamily="49" charset="-122"/>
              </a:rPr>
              <a:t>的投资者准入标准：</a:t>
            </a:r>
            <a:endParaRPr lang="zh-CN" altLang="en-US" sz="1800" dirty="0">
              <a:latin typeface="楷体" panose="02010609060101010101" pitchFamily="49" charset="-122"/>
            </a:endParaRPr>
          </a:p>
          <a:p>
            <a:pPr>
              <a:lnSpc>
                <a:spcPct val="120000"/>
              </a:lnSpc>
              <a:buSzPct val="100000"/>
              <a:buFont typeface="Arial" pitchFamily="34" charset="0"/>
              <a:buNone/>
            </a:pPr>
            <a:endParaRPr lang="zh-CN" altLang="en-US" sz="1800" dirty="0">
              <a:latin typeface="楷体" panose="02010609060101010101" pitchFamily="49" charset="-122"/>
            </a:endParaRPr>
          </a:p>
          <a:p>
            <a:pPr>
              <a:lnSpc>
                <a:spcPct val="120000"/>
              </a:lnSpc>
              <a:buSzPct val="100000"/>
              <a:buFont typeface="Wingdings" pitchFamily="2" charset="2"/>
              <a:buChar char="Ø"/>
            </a:pPr>
            <a:r>
              <a:rPr lang="zh-CN" altLang="en-US" sz="1800" dirty="0">
                <a:latin typeface="楷体" panose="02010609060101010101" pitchFamily="49" charset="-122"/>
              </a:rPr>
              <a:t>机构投资者</a:t>
            </a:r>
            <a:r>
              <a:rPr lang="en-US" altLang="zh-CN" sz="1800" dirty="0">
                <a:latin typeface="楷体" panose="02010609060101010101" pitchFamily="49" charset="-122"/>
              </a:rPr>
              <a:t>:</a:t>
            </a:r>
            <a:r>
              <a:rPr lang="zh-CN" altLang="en-US" sz="1800" dirty="0">
                <a:latin typeface="楷体" panose="02010609060101010101" pitchFamily="49" charset="-122"/>
              </a:rPr>
              <a:t>注册资本不低于</a:t>
            </a:r>
            <a:r>
              <a:rPr lang="en-US" altLang="zh-CN" sz="1800" dirty="0">
                <a:latin typeface="楷体" panose="02010609060101010101" pitchFamily="49" charset="-122"/>
              </a:rPr>
              <a:t>500</a:t>
            </a:r>
            <a:r>
              <a:rPr lang="zh-CN" altLang="en-US" sz="1800" dirty="0">
                <a:latin typeface="楷体" panose="02010609060101010101" pitchFamily="49" charset="-122"/>
              </a:rPr>
              <a:t>万元人民币的法人机构；实缴出资总额不低于</a:t>
            </a:r>
            <a:r>
              <a:rPr lang="en-US" altLang="zh-CN" sz="1800" dirty="0">
                <a:latin typeface="楷体" panose="02010609060101010101" pitchFamily="49" charset="-122"/>
              </a:rPr>
              <a:t>500</a:t>
            </a:r>
            <a:r>
              <a:rPr lang="zh-CN" altLang="en-US" sz="1800" dirty="0">
                <a:latin typeface="楷体" panose="02010609060101010101" pitchFamily="49" charset="-122"/>
              </a:rPr>
              <a:t>万元人民币的合伙企业；信托计划、证券投资基金、银行理财产品、证券公司资产管理计划等由金融机构或者经相关监管部门认可的其他机构管理的产品或资产。</a:t>
            </a:r>
            <a:endParaRPr lang="zh-CN" altLang="en-US" sz="1800" dirty="0">
              <a:latin typeface="楷体" panose="02010609060101010101" pitchFamily="49" charset="-122"/>
            </a:endParaRPr>
          </a:p>
          <a:p>
            <a:pPr>
              <a:lnSpc>
                <a:spcPct val="120000"/>
              </a:lnSpc>
              <a:buSzPct val="100000"/>
            </a:pPr>
            <a:endParaRPr lang="zh-CN" altLang="en-US" sz="1800" dirty="0">
              <a:latin typeface="楷体" panose="02010609060101010101" pitchFamily="49" charset="-122"/>
            </a:endParaRPr>
          </a:p>
          <a:p>
            <a:pPr>
              <a:lnSpc>
                <a:spcPct val="120000"/>
              </a:lnSpc>
              <a:buSzPct val="100000"/>
              <a:buFont typeface="Wingdings" pitchFamily="2" charset="2"/>
              <a:buChar char="Ø"/>
            </a:pPr>
            <a:r>
              <a:rPr lang="zh-CN" altLang="en-US" sz="1800" dirty="0">
                <a:solidFill>
                  <a:srgbClr val="000000"/>
                </a:solidFill>
                <a:latin typeface="楷体" panose="02010609060101010101" pitchFamily="49" charset="-122"/>
              </a:rPr>
              <a:t>自然人投资者</a:t>
            </a:r>
            <a:r>
              <a:rPr lang="en-US" altLang="zh-CN" sz="1800" dirty="0">
                <a:solidFill>
                  <a:srgbClr val="000000"/>
                </a:solidFill>
                <a:latin typeface="楷体" panose="02010609060101010101" pitchFamily="49" charset="-122"/>
              </a:rPr>
              <a:t>:</a:t>
            </a:r>
            <a:r>
              <a:rPr lang="zh-CN" altLang="en-US" sz="1800" dirty="0">
                <a:solidFill>
                  <a:srgbClr val="000000"/>
                </a:solidFill>
                <a:latin typeface="楷体" panose="02010609060101010101" pitchFamily="49" charset="-122"/>
              </a:rPr>
              <a:t>证券类资产不低于</a:t>
            </a:r>
            <a:r>
              <a:rPr lang="en-US" altLang="zh-CN" sz="1800" dirty="0">
                <a:solidFill>
                  <a:srgbClr val="000000"/>
                </a:solidFill>
                <a:latin typeface="楷体" panose="02010609060101010101" pitchFamily="49" charset="-122"/>
              </a:rPr>
              <a:t>500</a:t>
            </a:r>
            <a:r>
              <a:rPr lang="zh-CN" altLang="en-US" sz="1800" dirty="0">
                <a:solidFill>
                  <a:srgbClr val="000000"/>
                </a:solidFill>
                <a:latin typeface="楷体" panose="02010609060101010101" pitchFamily="49" charset="-122"/>
              </a:rPr>
              <a:t>万、两年以上证券投资经验或具有会计、金融、投资、财经等相关专业背景或培训经历。</a:t>
            </a:r>
            <a:endParaRPr lang="zh-CN" altLang="en-US" sz="1800" dirty="0">
              <a:latin typeface="楷体" panose="02010609060101010101" pitchFamily="49" charset="-122"/>
            </a:endParaRPr>
          </a:p>
        </p:txBody>
      </p:sp>
      <p:sp>
        <p:nvSpPr>
          <p:cNvPr id="63495"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3496"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3497"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交易制度突破</a:t>
            </a:r>
          </a:p>
        </p:txBody>
      </p:sp>
      <p:sp>
        <p:nvSpPr>
          <p:cNvPr id="63498" name="AutoShape 120">
            <a:hlinkClick r:id="" action="ppaction://noaction" highlightClick="1">
              <a:snd r:embed="rId1" name="camera.wav"/>
            </a:hlinkClick>
          </p:cNvPr>
          <p:cNvSpPr>
            <a:spLocks noChangeArrowheads="1"/>
          </p:cNvSpPr>
          <p:nvPr/>
        </p:nvSpPr>
        <p:spPr bwMode="auto">
          <a:xfrm>
            <a:off x="152449" y="3581400"/>
            <a:ext cx="1753162" cy="411163"/>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投资者入场标准</a:t>
            </a:r>
          </a:p>
        </p:txBody>
      </p:sp>
      <p:sp>
        <p:nvSpPr>
          <p:cNvPr id="63499"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3500"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3501"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endParaRPr lang="zh-CN" altLang="en-US" sz="1800" b="1">
              <a:latin typeface="楷体" panose="02010609060101010101" pitchFamily="49" charset="-122"/>
            </a:endParaRPr>
          </a:p>
        </p:txBody>
      </p:sp>
      <p:sp>
        <p:nvSpPr>
          <p:cNvPr id="16" name="矩形 15"/>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4515"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A2BEBE54-2367-433C-92B8-C378EA2B5C69}"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4516" name="Text Box 6"/>
          <p:cNvSpPr txBox="1">
            <a:spLocks noChangeArrowheads="1"/>
          </p:cNvSpPr>
          <p:nvPr/>
        </p:nvSpPr>
        <p:spPr bwMode="auto">
          <a:xfrm>
            <a:off x="2286733" y="1889125"/>
            <a:ext cx="5256554" cy="1975926"/>
          </a:xfrm>
          <a:prstGeom prst="rect">
            <a:avLst/>
          </a:prstGeom>
          <a:noFill/>
          <a:ln w="9525">
            <a:noFill/>
            <a:miter lim="800000"/>
          </a:ln>
        </p:spPr>
        <p:txBody>
          <a:bodyPr>
            <a:spAutoFit/>
          </a:bodyPr>
          <a:lstStyle/>
          <a:p>
            <a:pPr>
              <a:lnSpc>
                <a:spcPct val="140000"/>
              </a:lnSpc>
              <a:buSzPct val="100000"/>
            </a:pPr>
            <a:r>
              <a:rPr lang="zh-CN" altLang="en-US" sz="1800">
                <a:latin typeface="楷体" panose="02010609060101010101" pitchFamily="49" charset="-122"/>
              </a:rPr>
              <a:t>控股股东及实际控制人挂牌前持有的股份分三批（进入的时间分别为</a:t>
            </a:r>
            <a:r>
              <a:rPr lang="zh-CN" altLang="en-US" sz="1800" b="1">
                <a:solidFill>
                  <a:srgbClr val="FF0000"/>
                </a:solidFill>
                <a:latin typeface="楷体" panose="02010609060101010101" pitchFamily="49" charset="-122"/>
              </a:rPr>
              <a:t>挂牌之日、挂牌期满一年和两年</a:t>
            </a:r>
            <a:r>
              <a:rPr lang="zh-CN" altLang="en-US" sz="1800">
                <a:latin typeface="楷体" panose="02010609060101010101" pitchFamily="49" charset="-122"/>
              </a:rPr>
              <a:t>）进入代办系统转让，每批进入的数量均为其所持股份的</a:t>
            </a:r>
            <a:r>
              <a:rPr lang="en-US" altLang="zh-CN" sz="1800" b="1">
                <a:solidFill>
                  <a:srgbClr val="FF0000"/>
                </a:solidFill>
                <a:latin typeface="楷体" panose="02010609060101010101" pitchFamily="49" charset="-122"/>
              </a:rPr>
              <a:t>1/3</a:t>
            </a:r>
            <a:r>
              <a:rPr lang="zh-CN" altLang="en-US" sz="1800">
                <a:latin typeface="楷体" panose="02010609060101010101" pitchFamily="49" charset="-122"/>
              </a:rPr>
              <a:t>。</a:t>
            </a:r>
            <a:endParaRPr lang="zh-CN" altLang="en-US" sz="1800">
              <a:latin typeface="楷体" panose="02010609060101010101" pitchFamily="49" charset="-122"/>
            </a:endParaRPr>
          </a:p>
          <a:p>
            <a:pPr>
              <a:lnSpc>
                <a:spcPct val="120000"/>
              </a:lnSpc>
              <a:buSzPct val="100000"/>
              <a:buFont typeface="Wingdings" pitchFamily="2" charset="2"/>
              <a:buNone/>
            </a:pPr>
            <a:endParaRPr lang="zh-CN" altLang="en-US" sz="1800">
              <a:latin typeface="楷体" panose="02010609060101010101" pitchFamily="49" charset="-122"/>
            </a:endParaRPr>
          </a:p>
        </p:txBody>
      </p:sp>
      <p:sp>
        <p:nvSpPr>
          <p:cNvPr id="30726" name="AutoShape 14"/>
          <p:cNvSpPr>
            <a:spLocks noChangeArrowheads="1"/>
          </p:cNvSpPr>
          <p:nvPr/>
        </p:nvSpPr>
        <p:spPr bwMode="auto">
          <a:xfrm>
            <a:off x="7543287" y="2057401"/>
            <a:ext cx="1352984" cy="1116013"/>
          </a:xfrm>
          <a:prstGeom prst="leftArrowCallout">
            <a:avLst>
              <a:gd name="adj1" fmla="val 25000"/>
              <a:gd name="adj2" fmla="val 50000"/>
              <a:gd name="adj3" fmla="val 23116"/>
              <a:gd name="adj4" fmla="val 66667"/>
            </a:avLst>
          </a:prstGeom>
          <a:solidFill>
            <a:srgbClr val="FFFF00"/>
          </a:solidFill>
          <a:ln w="25400">
            <a:solidFill>
              <a:srgbClr val="FFFF00"/>
            </a:solidFill>
            <a:miter lim="800000"/>
          </a:ln>
        </p:spPr>
        <p:txBody>
          <a:bodyPr wrap="none" lIns="0" rIns="0" anchor="ctr"/>
          <a:lstStyle/>
          <a:p>
            <a:pPr algn="ctr"/>
            <a:r>
              <a:rPr lang="zh-CN" altLang="en-US" sz="2400" b="1">
                <a:latin typeface="楷体" panose="02010609060101010101" pitchFamily="49" charset="-122"/>
              </a:rPr>
              <a:t>挂牌</a:t>
            </a:r>
            <a:endParaRPr lang="zh-CN" altLang="en-US" sz="2400" b="1">
              <a:latin typeface="楷体" panose="02010609060101010101" pitchFamily="49" charset="-122"/>
            </a:endParaRPr>
          </a:p>
          <a:p>
            <a:pPr algn="ctr"/>
            <a:r>
              <a:rPr lang="zh-CN" altLang="en-US" sz="2400" b="1">
                <a:latin typeface="楷体" panose="02010609060101010101" pitchFamily="49" charset="-122"/>
              </a:rPr>
              <a:t>即流通</a:t>
            </a:r>
          </a:p>
        </p:txBody>
      </p:sp>
      <p:sp>
        <p:nvSpPr>
          <p:cNvPr id="64518" name="Text Box 12"/>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solidFill>
                  <a:srgbClr val="FF0000"/>
                </a:solidFill>
                <a:latin typeface="楷体" panose="02010609060101010101" pitchFamily="49" charset="-122"/>
              </a:rPr>
              <a:t>分类限售制度</a:t>
            </a:r>
          </a:p>
        </p:txBody>
      </p:sp>
      <p:sp>
        <p:nvSpPr>
          <p:cNvPr id="64519"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30729" name="Text Box 6"/>
          <p:cNvSpPr txBox="1">
            <a:spLocks noChangeArrowheads="1"/>
          </p:cNvSpPr>
          <p:nvPr/>
        </p:nvSpPr>
        <p:spPr bwMode="auto">
          <a:xfrm>
            <a:off x="2286733" y="3241675"/>
            <a:ext cx="6020265" cy="1244600"/>
          </a:xfrm>
          <a:prstGeom prst="rect">
            <a:avLst/>
          </a:prstGeom>
          <a:noFill/>
          <a:ln w="9525">
            <a:noFill/>
            <a:miter lim="800000"/>
          </a:ln>
        </p:spPr>
        <p:txBody>
          <a:bodyPr>
            <a:spAutoFit/>
          </a:bodyPr>
          <a:lstStyle/>
          <a:p>
            <a:pPr>
              <a:lnSpc>
                <a:spcPct val="140000"/>
              </a:lnSpc>
              <a:buSzPct val="100000"/>
            </a:pPr>
            <a:endParaRPr lang="zh-CN" altLang="en-US" sz="1800">
              <a:latin typeface="楷体" panose="02010609060101010101" pitchFamily="49" charset="-122"/>
            </a:endParaRPr>
          </a:p>
          <a:p>
            <a:pPr>
              <a:lnSpc>
                <a:spcPct val="140000"/>
              </a:lnSpc>
              <a:buSzPct val="100000"/>
            </a:pPr>
            <a:r>
              <a:rPr lang="zh-CN" altLang="en-US" sz="1800">
                <a:latin typeface="楷体" panose="02010609060101010101" pitchFamily="49" charset="-122"/>
              </a:rPr>
              <a:t>挂牌前十二个月以内</a:t>
            </a:r>
            <a:r>
              <a:rPr lang="zh-CN" altLang="en-US" sz="1800" b="1">
                <a:solidFill>
                  <a:srgbClr val="FF0000"/>
                </a:solidFill>
                <a:latin typeface="楷体" panose="02010609060101010101" pitchFamily="49" charset="-122"/>
              </a:rPr>
              <a:t>控股股东及实际控制人直接或间接持有的股票进行过转让的</a:t>
            </a:r>
            <a:r>
              <a:rPr lang="zh-CN" altLang="en-US" sz="1800">
                <a:latin typeface="楷体" panose="02010609060101010101" pitchFamily="49" charset="-122"/>
              </a:rPr>
              <a:t>，该股票的管理按照前款规定执行。</a:t>
            </a:r>
          </a:p>
        </p:txBody>
      </p:sp>
      <p:sp>
        <p:nvSpPr>
          <p:cNvPr id="64521"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4522"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4523"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交易制度突破</a:t>
            </a:r>
          </a:p>
        </p:txBody>
      </p:sp>
      <p:sp>
        <p:nvSpPr>
          <p:cNvPr id="64524"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投资者入场</a:t>
            </a:r>
          </a:p>
        </p:txBody>
      </p:sp>
      <p:sp>
        <p:nvSpPr>
          <p:cNvPr id="64525"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4526"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分类限售制度</a:t>
            </a:r>
          </a:p>
        </p:txBody>
      </p:sp>
      <p:sp>
        <p:nvSpPr>
          <p:cNvPr id="64527"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endParaRPr lang="zh-CN" altLang="en-US" sz="1800" b="1">
              <a:latin typeface="楷体" panose="02010609060101010101" pitchFamily="49" charset="-122"/>
            </a:endParaRPr>
          </a:p>
        </p:txBody>
      </p:sp>
      <p:sp>
        <p:nvSpPr>
          <p:cNvPr id="18" name="矩形 17"/>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ppt_x"/>
                                          </p:val>
                                        </p:tav>
                                        <p:tav tm="100000">
                                          <p:val>
                                            <p:strVal val="#ppt_x"/>
                                          </p:val>
                                        </p:tav>
                                      </p:tavLst>
                                    </p:anim>
                                    <p:anim calcmode="lin" valueType="num">
                                      <p:cBhvr additive="base">
                                        <p:cTn id="8" dur="500" fill="hold"/>
                                        <p:tgtEl>
                                          <p:spTgt spid="30726"/>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1000"/>
                                  </p:stCondLst>
                                  <p:childTnLst>
                                    <p:set>
                                      <p:cBhvr>
                                        <p:cTn id="10" dur="1" fill="hold">
                                          <p:stCondLst>
                                            <p:cond delay="0"/>
                                          </p:stCondLst>
                                        </p:cTn>
                                        <p:tgtEl>
                                          <p:spTgt spid="30729"/>
                                        </p:tgtEl>
                                        <p:attrNameLst>
                                          <p:attrName>style.visibility</p:attrName>
                                        </p:attrNameLst>
                                      </p:cBhvr>
                                      <p:to>
                                        <p:strVal val="visible"/>
                                      </p:to>
                                    </p:set>
                                    <p:animEffect transition="in" filter="blinds(horizontal)">
                                      <p:cBhvr>
                                        <p:cTn id="11"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ldLvl="0" animBg="1" autoUpdateAnimBg="0"/>
      <p:bldP spid="3072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5539"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D46B441B-A297-4F9B-8197-C42805A8C476}"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5540" name="Text Box 11"/>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latin typeface="楷体" panose="02010609060101010101" pitchFamily="49" charset="-122"/>
              </a:rPr>
              <a:t>定向增资制度</a:t>
            </a:r>
          </a:p>
        </p:txBody>
      </p:sp>
      <p:sp>
        <p:nvSpPr>
          <p:cNvPr id="65541"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65542" name="Text Box 6"/>
          <p:cNvSpPr txBox="1">
            <a:spLocks noChangeArrowheads="1"/>
          </p:cNvSpPr>
          <p:nvPr/>
        </p:nvSpPr>
        <p:spPr bwMode="auto">
          <a:xfrm>
            <a:off x="1912941" y="1898651"/>
            <a:ext cx="6319298" cy="4358116"/>
          </a:xfrm>
          <a:prstGeom prst="rect">
            <a:avLst/>
          </a:prstGeom>
          <a:noFill/>
          <a:ln w="9525">
            <a:noFill/>
            <a:miter lim="800000"/>
          </a:ln>
        </p:spPr>
        <p:txBody>
          <a:bodyPr>
            <a:spAutoFit/>
          </a:bodyPr>
          <a:lstStyle/>
          <a:p>
            <a:pPr>
              <a:lnSpc>
                <a:spcPct val="140000"/>
              </a:lnSpc>
              <a:buSzPct val="100000"/>
            </a:pPr>
            <a:r>
              <a:rPr lang="zh-CN" altLang="en-US" sz="1800" b="1">
                <a:latin typeface="楷体" panose="02010609060101010101" pitchFamily="49" charset="-122"/>
              </a:rPr>
              <a:t>《非公办法》实施后：</a:t>
            </a:r>
            <a:endParaRPr lang="zh-CN" altLang="en-US" sz="1800" b="1">
              <a:latin typeface="楷体" panose="02010609060101010101" pitchFamily="49" charset="-122"/>
            </a:endParaRPr>
          </a:p>
          <a:p>
            <a:pPr>
              <a:lnSpc>
                <a:spcPct val="140000"/>
              </a:lnSpc>
              <a:buSzPct val="100000"/>
            </a:pPr>
            <a:r>
              <a:rPr lang="zh-CN" altLang="en-US" sz="1800">
                <a:latin typeface="楷体" panose="02010609060101010101" pitchFamily="49" charset="-122"/>
              </a:rPr>
              <a:t>定增对象放宽到除公司原有股东以外：1、公司的董事、监事、高级管理人员、核心员工；2、符合投资者适当性管理规定的自然人投资者、法人投资者及其他经济组织，合计不超过</a:t>
            </a:r>
            <a:r>
              <a:rPr lang="zh-CN" altLang="en-US" sz="1800" b="1">
                <a:solidFill>
                  <a:srgbClr val="FF0000"/>
                </a:solidFill>
                <a:latin typeface="楷体" panose="02010609060101010101" pitchFamily="49" charset="-122"/>
              </a:rPr>
              <a:t>35</a:t>
            </a:r>
            <a:r>
              <a:rPr lang="zh-CN" altLang="en-US" sz="1800">
                <a:latin typeface="楷体" panose="02010609060101010101" pitchFamily="49" charset="-122"/>
              </a:rPr>
              <a:t>名。</a:t>
            </a:r>
            <a:endParaRPr lang="en-US" altLang="zh-CN" sz="1800">
              <a:latin typeface="楷体" panose="02010609060101010101" pitchFamily="49" charset="-122"/>
            </a:endParaRPr>
          </a:p>
          <a:p>
            <a:pPr>
              <a:lnSpc>
                <a:spcPct val="140000"/>
              </a:lnSpc>
              <a:buSzPct val="100000"/>
            </a:pPr>
            <a:r>
              <a:rPr lang="zh-CN" altLang="en-US" sz="1800">
                <a:latin typeface="楷体" panose="02010609060101010101" pitchFamily="49" charset="-122"/>
              </a:rPr>
              <a:t>公司申请定向发行股票，可申请一次核准，分期发行。自中国证监会予以核准之日起，公司应当在</a:t>
            </a:r>
            <a:r>
              <a:rPr lang="en-US" altLang="zh-CN" sz="1800">
                <a:latin typeface="楷体" panose="02010609060101010101" pitchFamily="49" charset="-122"/>
              </a:rPr>
              <a:t>3</a:t>
            </a:r>
            <a:r>
              <a:rPr lang="zh-CN" altLang="en-US" sz="1800">
                <a:latin typeface="楷体" panose="02010609060101010101" pitchFamily="49" charset="-122"/>
              </a:rPr>
              <a:t>个月内首期发行，剩余数量应当在</a:t>
            </a:r>
            <a:r>
              <a:rPr lang="en-US" altLang="zh-CN" sz="1800">
                <a:latin typeface="楷体" panose="02010609060101010101" pitchFamily="49" charset="-122"/>
              </a:rPr>
              <a:t>12</a:t>
            </a:r>
            <a:r>
              <a:rPr lang="zh-CN" altLang="en-US" sz="1800">
                <a:latin typeface="楷体" panose="02010609060101010101" pitchFamily="49" charset="-122"/>
              </a:rPr>
              <a:t>个月内发行完毕。</a:t>
            </a:r>
            <a:endParaRPr lang="en-US" altLang="zh-CN" sz="1800">
              <a:latin typeface="楷体" panose="02010609060101010101" pitchFamily="49" charset="-122"/>
            </a:endParaRPr>
          </a:p>
          <a:p>
            <a:pPr>
              <a:lnSpc>
                <a:spcPct val="140000"/>
              </a:lnSpc>
              <a:buSzPct val="100000"/>
            </a:pPr>
            <a:r>
              <a:rPr lang="zh-CN" altLang="en-US" sz="1800">
                <a:latin typeface="楷体" panose="02010609060101010101" pitchFamily="49" charset="-122"/>
              </a:rPr>
              <a:t>公众公司向特定对象发行股票后股东累计不超过</a:t>
            </a:r>
            <a:r>
              <a:rPr lang="en-US" altLang="zh-CN" sz="1800">
                <a:latin typeface="楷体" panose="02010609060101010101" pitchFamily="49" charset="-122"/>
              </a:rPr>
              <a:t>200</a:t>
            </a:r>
            <a:r>
              <a:rPr lang="zh-CN" altLang="en-US" sz="1800">
                <a:latin typeface="楷体" panose="02010609060101010101" pitchFamily="49" charset="-122"/>
              </a:rPr>
              <a:t>人的，豁免向中国证监会申请核准。</a:t>
            </a:r>
            <a:endParaRPr lang="zh-CN" altLang="en-US" sz="1800">
              <a:latin typeface="楷体" panose="02010609060101010101" pitchFamily="49" charset="-122"/>
            </a:endParaRPr>
          </a:p>
          <a:p>
            <a:pPr>
              <a:lnSpc>
                <a:spcPct val="140000"/>
              </a:lnSpc>
              <a:buSzPct val="100000"/>
            </a:pPr>
            <a:endParaRPr lang="zh-CN" altLang="en-US" sz="1800">
              <a:latin typeface="楷体" panose="02010609060101010101" pitchFamily="49" charset="-122"/>
            </a:endParaRPr>
          </a:p>
        </p:txBody>
      </p:sp>
      <p:sp>
        <p:nvSpPr>
          <p:cNvPr id="65543"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5544"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5545"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交易制度突破</a:t>
            </a:r>
          </a:p>
        </p:txBody>
      </p:sp>
      <p:sp>
        <p:nvSpPr>
          <p:cNvPr id="65546"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投资者入场</a:t>
            </a:r>
          </a:p>
        </p:txBody>
      </p:sp>
      <p:sp>
        <p:nvSpPr>
          <p:cNvPr id="65547"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定向增资制度</a:t>
            </a:r>
          </a:p>
        </p:txBody>
      </p:sp>
      <p:sp>
        <p:nvSpPr>
          <p:cNvPr id="65548"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5549"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做市商</a:t>
            </a:r>
            <a:endParaRPr lang="zh-CN" altLang="en-US" sz="1800" b="1">
              <a:latin typeface="楷体" panose="02010609060101010101" pitchFamily="49" charset="-122"/>
            </a:endParaRPr>
          </a:p>
        </p:txBody>
      </p:sp>
      <p:sp>
        <p:nvSpPr>
          <p:cNvPr id="16" name="矩形 15"/>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ChangeArrowheads="1"/>
          </p:cNvSpPr>
          <p:nvPr/>
        </p:nvSpPr>
        <p:spPr bwMode="auto">
          <a:xfrm>
            <a:off x="1986233" y="1682751"/>
            <a:ext cx="6624196" cy="3804118"/>
          </a:xfrm>
          <a:prstGeom prst="rect">
            <a:avLst/>
          </a:prstGeom>
          <a:noFill/>
          <a:ln w="9525">
            <a:noFill/>
            <a:miter lim="800000"/>
          </a:ln>
        </p:spPr>
        <p:txBody>
          <a:bodyPr>
            <a:spAutoFit/>
          </a:bodyPr>
          <a:lstStyle/>
          <a:p>
            <a:pPr>
              <a:spcBef>
                <a:spcPct val="20000"/>
              </a:spcBef>
              <a:buFontTx/>
              <a:buChar char="•"/>
            </a:pPr>
            <a:r>
              <a:rPr lang="zh-CN" altLang="en-US" sz="1800" b="1">
                <a:latin typeface="楷体" panose="02010609060101010101" pitchFamily="49" charset="-122"/>
              </a:rPr>
              <a:t>做市商</a:t>
            </a:r>
            <a:r>
              <a:rPr lang="zh-CN" altLang="en-US" sz="1800">
                <a:latin typeface="楷体" panose="02010609060101010101" pitchFamily="49" charset="-122"/>
              </a:rPr>
              <a:t>是指在证券市场上，由具备一定实力和信誉的证券经营法人作为特许交易商，合规持有挂牌公司的一部分股份，不断向公众投资者报出某些特定证券的买卖价格，并在该价位上接受公众投资者的买卖要求，以其自有资金和证券与投资者进行证券交易。</a:t>
            </a:r>
            <a:endParaRPr lang="zh-CN" altLang="en-US" sz="1800">
              <a:latin typeface="楷体" panose="02010609060101010101" pitchFamily="49" charset="-122"/>
            </a:endParaRPr>
          </a:p>
          <a:p>
            <a:pPr>
              <a:spcBef>
                <a:spcPct val="20000"/>
              </a:spcBef>
              <a:buFontTx/>
              <a:buChar char="•"/>
            </a:pPr>
            <a:endParaRPr lang="zh-CN" altLang="en-US" sz="1800" b="1">
              <a:latin typeface="楷体" panose="02010609060101010101" pitchFamily="49" charset="-122"/>
            </a:endParaRPr>
          </a:p>
          <a:p>
            <a:pPr>
              <a:spcBef>
                <a:spcPct val="20000"/>
              </a:spcBef>
              <a:buFontTx/>
              <a:buChar char="•"/>
            </a:pPr>
            <a:endParaRPr lang="zh-CN" altLang="en-US" sz="1800" b="1">
              <a:latin typeface="楷体" panose="02010609060101010101" pitchFamily="49" charset="-122"/>
            </a:endParaRPr>
          </a:p>
          <a:p>
            <a:pPr>
              <a:spcBef>
                <a:spcPct val="20000"/>
              </a:spcBef>
              <a:buFontTx/>
              <a:buChar char="•"/>
            </a:pPr>
            <a:r>
              <a:rPr lang="zh-CN" altLang="en-US" sz="1800" b="1">
                <a:latin typeface="楷体" panose="02010609060101010101" pitchFamily="49" charset="-122"/>
              </a:rPr>
              <a:t>做市商的主要作用</a:t>
            </a:r>
            <a:endParaRPr lang="zh-CN" altLang="en-US" sz="1800" b="1">
              <a:latin typeface="楷体" panose="02010609060101010101" pitchFamily="49" charset="-122"/>
            </a:endParaRPr>
          </a:p>
          <a:p>
            <a:pPr>
              <a:spcBef>
                <a:spcPct val="20000"/>
              </a:spcBef>
              <a:buFont typeface="Wingdings" pitchFamily="2" charset="2"/>
              <a:buChar char="Ø"/>
            </a:pPr>
            <a:r>
              <a:rPr lang="zh-CN" altLang="en-US" sz="1800">
                <a:latin typeface="楷体" panose="02010609060101010101" pitchFamily="49" charset="-122"/>
              </a:rPr>
              <a:t>提高流动性，增强市场吸引力； </a:t>
            </a:r>
            <a:endParaRPr lang="zh-CN" altLang="en-US" sz="1800">
              <a:latin typeface="楷体" panose="02010609060101010101" pitchFamily="49" charset="-122"/>
            </a:endParaRPr>
          </a:p>
          <a:p>
            <a:pPr>
              <a:spcBef>
                <a:spcPct val="20000"/>
              </a:spcBef>
              <a:buFont typeface="Wingdings" pitchFamily="2" charset="2"/>
              <a:buChar char="Ø"/>
            </a:pPr>
            <a:r>
              <a:rPr lang="zh-CN" altLang="en-US" sz="1800">
                <a:latin typeface="楷体" panose="02010609060101010101" pitchFamily="49" charset="-122"/>
              </a:rPr>
              <a:t>有效稳定市场，促进市场平衡运行； </a:t>
            </a:r>
            <a:endParaRPr lang="zh-CN" altLang="en-US" sz="1800">
              <a:latin typeface="楷体" panose="02010609060101010101" pitchFamily="49" charset="-122"/>
            </a:endParaRPr>
          </a:p>
          <a:p>
            <a:pPr>
              <a:spcBef>
                <a:spcPct val="20000"/>
              </a:spcBef>
              <a:buFont typeface="Wingdings" pitchFamily="2" charset="2"/>
              <a:buChar char="Ø"/>
            </a:pPr>
            <a:r>
              <a:rPr lang="zh-CN" altLang="en-US" sz="1800">
                <a:latin typeface="楷体" panose="02010609060101010101" pitchFamily="49" charset="-122"/>
              </a:rPr>
              <a:t>具有价格发现的功能； </a:t>
            </a:r>
            <a:endParaRPr lang="zh-CN" altLang="en-US" sz="1800">
              <a:latin typeface="楷体" panose="02010609060101010101" pitchFamily="49" charset="-122"/>
            </a:endParaRPr>
          </a:p>
          <a:p>
            <a:pPr>
              <a:spcBef>
                <a:spcPct val="20000"/>
              </a:spcBef>
              <a:buFont typeface="Wingdings" pitchFamily="2" charset="2"/>
              <a:buChar char="Ø"/>
            </a:pPr>
            <a:endParaRPr lang="zh-CN" altLang="en-US" sz="1800">
              <a:latin typeface="楷体" panose="02010609060101010101" pitchFamily="49" charset="-122"/>
            </a:endParaRPr>
          </a:p>
        </p:txBody>
      </p:sp>
      <p:sp>
        <p:nvSpPr>
          <p:cNvPr id="66563"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66564"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87362B1F-BFE1-4937-934E-5DAB8ED68D98}" type="slidenum">
              <a:rPr lang="zh-CN" altLang="en-US" sz="1600">
                <a:solidFill>
                  <a:srgbClr val="9966FF"/>
                </a:solidFill>
                <a:latin typeface="楷体" panose="02010609060101010101" pitchFamily="49" charset="-122"/>
              </a:rPr>
            </a:fld>
            <a:endParaRPr lang="en-US" altLang="zh-CN" sz="1600">
              <a:solidFill>
                <a:srgbClr val="9966FF"/>
              </a:solidFill>
              <a:latin typeface="楷体" panose="02010609060101010101" pitchFamily="49" charset="-122"/>
            </a:endParaRPr>
          </a:p>
        </p:txBody>
      </p:sp>
      <p:sp>
        <p:nvSpPr>
          <p:cNvPr id="66565" name="AutoShape 32">
            <a:hlinkClick r:id="" action="ppaction://noaction" highlightClick="1">
              <a:snd r:embed="rId1" name="camera.wav"/>
            </a:hlinkClick>
          </p:cNvPr>
          <p:cNvSpPr>
            <a:spLocks noChangeArrowheads="1"/>
          </p:cNvSpPr>
          <p:nvPr/>
        </p:nvSpPr>
        <p:spPr bwMode="auto">
          <a:xfrm>
            <a:off x="152449" y="14478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备案制</a:t>
            </a:r>
          </a:p>
        </p:txBody>
      </p:sp>
      <p:sp>
        <p:nvSpPr>
          <p:cNvPr id="66566" name="AutoShape 120">
            <a:hlinkClick r:id="" action="ppaction://noaction" highlightClick="1">
              <a:snd r:embed="rId1" name="camera.wav"/>
            </a:hlinkClick>
          </p:cNvPr>
          <p:cNvSpPr>
            <a:spLocks noChangeArrowheads="1"/>
          </p:cNvSpPr>
          <p:nvPr/>
        </p:nvSpPr>
        <p:spPr bwMode="auto">
          <a:xfrm>
            <a:off x="152449" y="2057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券商持续督导</a:t>
            </a:r>
          </a:p>
        </p:txBody>
      </p:sp>
      <p:sp>
        <p:nvSpPr>
          <p:cNvPr id="66567" name="AutoShape 120">
            <a:hlinkClick r:id="" action="ppaction://noaction" highlightClick="1">
              <a:snd r:embed="rId1" name="camera.wav"/>
            </a:hlinkClick>
          </p:cNvPr>
          <p:cNvSpPr>
            <a:spLocks noChangeArrowheads="1"/>
          </p:cNvSpPr>
          <p:nvPr/>
        </p:nvSpPr>
        <p:spPr bwMode="auto">
          <a:xfrm>
            <a:off x="152449" y="2819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交易制度突破</a:t>
            </a:r>
          </a:p>
        </p:txBody>
      </p:sp>
      <p:sp>
        <p:nvSpPr>
          <p:cNvPr id="66568" name="AutoShape 120">
            <a:hlinkClick r:id="" action="ppaction://noaction" highlightClick="1">
              <a:snd r:embed="rId1" name="camera.wav"/>
            </a:hlinkClick>
          </p:cNvPr>
          <p:cNvSpPr>
            <a:spLocks noChangeArrowheads="1"/>
          </p:cNvSpPr>
          <p:nvPr/>
        </p:nvSpPr>
        <p:spPr bwMode="auto">
          <a:xfrm>
            <a:off x="152449" y="3581400"/>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投资者入场</a:t>
            </a:r>
          </a:p>
        </p:txBody>
      </p:sp>
      <p:sp>
        <p:nvSpPr>
          <p:cNvPr id="66569" name="AutoShape 120">
            <a:hlinkClick r:id="" action="ppaction://noaction" highlightClick="1">
              <a:snd r:embed="rId1" name="camera.wav"/>
            </a:hlinkClick>
          </p:cNvPr>
          <p:cNvSpPr>
            <a:spLocks noChangeArrowheads="1"/>
          </p:cNvSpPr>
          <p:nvPr/>
        </p:nvSpPr>
        <p:spPr bwMode="auto">
          <a:xfrm>
            <a:off x="152449" y="5105401"/>
            <a:ext cx="1666677" cy="411163"/>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定向增资制度</a:t>
            </a:r>
          </a:p>
        </p:txBody>
      </p:sp>
      <p:sp>
        <p:nvSpPr>
          <p:cNvPr id="66570" name="AutoShape 120">
            <a:hlinkClick r:id="" action="ppaction://noaction" highlightClick="1">
              <a:snd r:embed="rId1" name="camera.wav"/>
            </a:hlinkClick>
          </p:cNvPr>
          <p:cNvSpPr>
            <a:spLocks noChangeArrowheads="1"/>
          </p:cNvSpPr>
          <p:nvPr/>
        </p:nvSpPr>
        <p:spPr bwMode="auto">
          <a:xfrm>
            <a:off x="152449" y="4343400"/>
            <a:ext cx="1666677" cy="41275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分类限售制度</a:t>
            </a:r>
          </a:p>
        </p:txBody>
      </p:sp>
      <p:sp>
        <p:nvSpPr>
          <p:cNvPr id="66571" name="AutoShape 32">
            <a:hlinkClick r:id="" action="ppaction://noaction" highlightClick="1">
              <a:snd r:embed="rId1" name="camera.wav"/>
            </a:hlinkClick>
          </p:cNvPr>
          <p:cNvSpPr>
            <a:spLocks noChangeArrowheads="1"/>
          </p:cNvSpPr>
          <p:nvPr/>
        </p:nvSpPr>
        <p:spPr bwMode="auto">
          <a:xfrm>
            <a:off x="161245" y="5867400"/>
            <a:ext cx="1668142"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做市商</a:t>
            </a:r>
          </a:p>
        </p:txBody>
      </p:sp>
      <p:sp>
        <p:nvSpPr>
          <p:cNvPr id="14" name="矩形 13"/>
          <p:cNvSpPr/>
          <p:nvPr/>
        </p:nvSpPr>
        <p:spPr>
          <a:xfrm>
            <a:off x="539552" y="620688"/>
            <a:ext cx="4519186"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2.3 </a:t>
            </a:r>
            <a:r>
              <a:rPr lang="zh-CN" altLang="en-US" sz="2400" b="1" dirty="0" smtClean="0">
                <a:latin typeface="黑体" pitchFamily="49" charset="-122"/>
                <a:ea typeface="黑体" pitchFamily="49" charset="-122"/>
              </a:rPr>
              <a:t>全国股转系统业务核心规则</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143367" y="2590801"/>
            <a:ext cx="762244" cy="665163"/>
            <a:chOff x="0" y="0"/>
            <a:chExt cx="1549" cy="1351"/>
          </a:xfrm>
        </p:grpSpPr>
        <p:sp>
          <p:nvSpPr>
            <p:cNvPr id="67591"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67592"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67593"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67587" name="Line 7"/>
          <p:cNvSpPr>
            <a:spLocks noChangeShapeType="1"/>
          </p:cNvSpPr>
          <p:nvPr/>
        </p:nvSpPr>
        <p:spPr bwMode="auto">
          <a:xfrm flipV="1">
            <a:off x="1829387" y="3194050"/>
            <a:ext cx="6172714" cy="635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67588" name="Text Box 8"/>
          <p:cNvSpPr txBox="1">
            <a:spLocks noChangeArrowheads="1"/>
          </p:cNvSpPr>
          <p:nvPr/>
        </p:nvSpPr>
        <p:spPr bwMode="auto">
          <a:xfrm>
            <a:off x="1981835" y="2514600"/>
            <a:ext cx="5951369" cy="584200"/>
          </a:xfrm>
          <a:prstGeom prst="rect">
            <a:avLst/>
          </a:prstGeom>
          <a:noFill/>
          <a:ln w="9525">
            <a:noFill/>
            <a:miter lim="800000"/>
          </a:ln>
        </p:spPr>
        <p:txBody>
          <a:bodyPr wrap="none">
            <a:spAutoFit/>
          </a:bodyPr>
          <a:lstStyle/>
          <a:p>
            <a:pPr eaLnBrk="0" hangingPunct="0"/>
            <a:r>
              <a:rPr lang="zh-CN" altLang="en-US" sz="3200" b="1" dirty="0">
                <a:latin typeface="楷体" panose="02010609060101010101" pitchFamily="49" charset="-122"/>
              </a:rPr>
              <a:t>挂牌全国股转系统对企业的好处</a:t>
            </a:r>
          </a:p>
        </p:txBody>
      </p:sp>
      <p:sp>
        <p:nvSpPr>
          <p:cNvPr id="67589" name="Text Box 9"/>
          <p:cNvSpPr txBox="1">
            <a:spLocks noChangeArrowheads="1"/>
          </p:cNvSpPr>
          <p:nvPr/>
        </p:nvSpPr>
        <p:spPr bwMode="auto">
          <a:xfrm>
            <a:off x="1295816" y="2670176"/>
            <a:ext cx="543832" cy="523875"/>
          </a:xfrm>
          <a:prstGeom prst="rect">
            <a:avLst/>
          </a:prstGeom>
          <a:noFill/>
          <a:ln w="9525">
            <a:noFill/>
            <a:miter lim="800000"/>
          </a:ln>
        </p:spPr>
        <p:txBody>
          <a:bodyPr wrap="none">
            <a:spAutoFit/>
          </a:bodyPr>
          <a:lstStyle/>
          <a:p>
            <a:pPr algn="ctr" eaLnBrk="0" hangingPunct="0"/>
            <a:r>
              <a:rPr lang="zh-CN" altLang="en-US" sz="2800">
                <a:solidFill>
                  <a:schemeClr val="bg1"/>
                </a:solidFill>
                <a:latin typeface="楷体" panose="02010609060101010101" pitchFamily="49" charset="-122"/>
              </a:rPr>
              <a:t>四</a:t>
            </a:r>
          </a:p>
        </p:txBody>
      </p:sp>
      <p:sp>
        <p:nvSpPr>
          <p:cNvPr id="67590"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FDA1BE14-9BED-4339-B26F-87B5F736C0B4}"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4" name="TextBox 3"/>
          <p:cNvSpPr txBox="1"/>
          <p:nvPr/>
        </p:nvSpPr>
        <p:spPr>
          <a:xfrm>
            <a:off x="1403648" y="1700808"/>
            <a:ext cx="5976664" cy="3784369"/>
          </a:xfrm>
          <a:prstGeom prst="rect">
            <a:avLst/>
          </a:prstGeom>
          <a:noFill/>
        </p:spPr>
        <p:txBody>
          <a:bodyPr wrap="square" rtlCol="0">
            <a:spAutoFit/>
          </a:bodyPr>
          <a:lstStyle/>
          <a:p>
            <a:pPr>
              <a:lnSpc>
                <a:spcPct val="150000"/>
              </a:lnSpc>
            </a:pPr>
            <a:r>
              <a:rPr lang="zh-CN" altLang="en-US" dirty="0" smtClean="0"/>
              <a:t>全国股份转让系统</a:t>
            </a:r>
            <a:r>
              <a:rPr lang="zh-CN" altLang="en-US" b="1" dirty="0" smtClean="0"/>
              <a:t>促进企业发展</a:t>
            </a:r>
            <a:r>
              <a:rPr lang="zh-CN" altLang="en-US" dirty="0" smtClean="0"/>
              <a:t>主要表现在哪些方面？</a:t>
            </a:r>
            <a:endParaRPr lang="en-US" altLang="zh-CN" dirty="0" smtClean="0"/>
          </a:p>
          <a:p>
            <a:pPr marL="342900" indent="-342900">
              <a:lnSpc>
                <a:spcPct val="150000"/>
              </a:lnSpc>
              <a:buFont typeface="+mj-lt"/>
              <a:buAutoNum type="arabicPeriod"/>
            </a:pPr>
            <a:r>
              <a:rPr lang="zh-CN" altLang="en-US" dirty="0" smtClean="0"/>
              <a:t>直接融资</a:t>
            </a:r>
            <a:endParaRPr lang="en-US" altLang="zh-CN" dirty="0" smtClean="0"/>
          </a:p>
          <a:p>
            <a:pPr marL="342900" indent="-342900">
              <a:lnSpc>
                <a:spcPct val="150000"/>
              </a:lnSpc>
              <a:buFont typeface="+mj-lt"/>
              <a:buAutoNum type="arabicPeriod"/>
            </a:pPr>
            <a:r>
              <a:rPr lang="zh-CN" altLang="en-US" dirty="0" smtClean="0"/>
              <a:t>股票公开转让</a:t>
            </a:r>
            <a:endParaRPr lang="en-US" altLang="zh-CN" dirty="0" smtClean="0"/>
          </a:p>
          <a:p>
            <a:pPr marL="342900" indent="-342900">
              <a:lnSpc>
                <a:spcPct val="150000"/>
              </a:lnSpc>
              <a:buFont typeface="+mj-lt"/>
              <a:buAutoNum type="arabicPeriod"/>
            </a:pPr>
            <a:r>
              <a:rPr lang="zh-CN" altLang="en-US" dirty="0" smtClean="0"/>
              <a:t>价格发现</a:t>
            </a:r>
            <a:endParaRPr lang="en-US" altLang="zh-CN" dirty="0" smtClean="0"/>
          </a:p>
          <a:p>
            <a:pPr marL="342900" indent="-342900">
              <a:lnSpc>
                <a:spcPct val="150000"/>
              </a:lnSpc>
              <a:buFont typeface="+mj-lt"/>
              <a:buAutoNum type="arabicPeriod"/>
            </a:pPr>
            <a:r>
              <a:rPr lang="zh-CN" altLang="en-US" dirty="0" smtClean="0"/>
              <a:t>并购重组</a:t>
            </a:r>
            <a:endParaRPr lang="en-US" altLang="zh-CN" dirty="0" smtClean="0"/>
          </a:p>
          <a:p>
            <a:pPr marL="342900" indent="-342900">
              <a:lnSpc>
                <a:spcPct val="150000"/>
              </a:lnSpc>
              <a:buFont typeface="+mj-lt"/>
              <a:buAutoNum type="arabicPeriod"/>
            </a:pPr>
            <a:r>
              <a:rPr lang="zh-CN" altLang="en-US" dirty="0" smtClean="0"/>
              <a:t>股权激励</a:t>
            </a:r>
            <a:endParaRPr lang="en-US" altLang="zh-CN" dirty="0" smtClean="0"/>
          </a:p>
          <a:p>
            <a:pPr marL="342900" indent="-342900">
              <a:lnSpc>
                <a:spcPct val="150000"/>
              </a:lnSpc>
              <a:buFont typeface="+mj-lt"/>
              <a:buAutoNum type="arabicPeriod"/>
            </a:pPr>
            <a:r>
              <a:rPr lang="zh-CN" altLang="en-US" dirty="0" smtClean="0"/>
              <a:t>规范治理</a:t>
            </a:r>
            <a:endParaRPr lang="en-US" altLang="zh-CN" dirty="0" smtClean="0"/>
          </a:p>
          <a:p>
            <a:pPr marL="342900" indent="-342900">
              <a:lnSpc>
                <a:spcPct val="150000"/>
              </a:lnSpc>
              <a:buFont typeface="+mj-lt"/>
              <a:buAutoNum type="arabicPeriod"/>
            </a:pPr>
            <a:r>
              <a:rPr lang="zh-CN" altLang="en-US" dirty="0" smtClean="0"/>
              <a:t>信用增进</a:t>
            </a:r>
            <a:endParaRPr lang="en-US" altLang="zh-CN" dirty="0" smtClean="0"/>
          </a:p>
          <a:p>
            <a:pPr marL="342900" indent="-342900">
              <a:lnSpc>
                <a:spcPct val="150000"/>
              </a:lnSpc>
              <a:buFont typeface="+mj-lt"/>
              <a:buAutoNum type="arabicPeriod"/>
            </a:pPr>
            <a:r>
              <a:rPr lang="zh-CN" altLang="en-US" dirty="0" smtClean="0"/>
              <a:t>提升形象</a:t>
            </a:r>
            <a:endParaRPr lang="zh-CN" altLang="en-US" dirty="0"/>
          </a:p>
        </p:txBody>
      </p:sp>
      <p:sp>
        <p:nvSpPr>
          <p:cNvPr id="5" name="矩形 4"/>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91A970B9-5F34-42B4-8E8A-DE18CC0A47AA}"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grpSp>
        <p:nvGrpSpPr>
          <p:cNvPr id="2" name="组合 5"/>
          <p:cNvGrpSpPr/>
          <p:nvPr/>
        </p:nvGrpSpPr>
        <p:grpSpPr bwMode="auto">
          <a:xfrm>
            <a:off x="5019086" y="3806825"/>
            <a:ext cx="3749656" cy="1417638"/>
            <a:chOff x="6278050" y="2473390"/>
            <a:chExt cx="4552153" cy="1451152"/>
          </a:xfrm>
        </p:grpSpPr>
        <p:sp>
          <p:nvSpPr>
            <p:cNvPr id="29" name="圆角矩形 28"/>
            <p:cNvSpPr/>
            <p:nvPr/>
          </p:nvSpPr>
          <p:spPr>
            <a:xfrm>
              <a:off x="6278050" y="2473390"/>
              <a:ext cx="4274539" cy="14511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圆角矩形 4"/>
            <p:cNvSpPr/>
            <p:nvPr/>
          </p:nvSpPr>
          <p:spPr>
            <a:xfrm>
              <a:off x="7901022" y="2868273"/>
              <a:ext cx="2929181" cy="1023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lstStyle/>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交易机制</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转板上市</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并购重组</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endParaRPr lang="zh-CN" altLang="en-US" sz="1600" b="1" dirty="0">
                <a:latin typeface="楷体" panose="02010609060101010101" pitchFamily="49" charset="-122"/>
                <a:ea typeface="楷体" panose="02010609060101010101" pitchFamily="49" charset="-122"/>
              </a:endParaRPr>
            </a:p>
          </p:txBody>
        </p:sp>
      </p:grpSp>
      <p:grpSp>
        <p:nvGrpSpPr>
          <p:cNvPr id="3" name="组合 6"/>
          <p:cNvGrpSpPr/>
          <p:nvPr/>
        </p:nvGrpSpPr>
        <p:grpSpPr bwMode="auto">
          <a:xfrm>
            <a:off x="539435" y="3756025"/>
            <a:ext cx="3626524" cy="1468438"/>
            <a:chOff x="1002471" y="2467885"/>
            <a:chExt cx="4524490" cy="1502118"/>
          </a:xfrm>
        </p:grpSpPr>
        <p:sp>
          <p:nvSpPr>
            <p:cNvPr id="27" name="圆角矩形 26"/>
            <p:cNvSpPr/>
            <p:nvPr/>
          </p:nvSpPr>
          <p:spPr>
            <a:xfrm>
              <a:off x="1002471" y="2467885"/>
              <a:ext cx="4524490" cy="15021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圆角矩形 6"/>
            <p:cNvSpPr/>
            <p:nvPr/>
          </p:nvSpPr>
          <p:spPr>
            <a:xfrm>
              <a:off x="1035390" y="2877111"/>
              <a:ext cx="3101671" cy="10604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lstStyle/>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健全公司机构</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规范公司运行</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建立公司制度</a:t>
              </a:r>
            </a:p>
          </p:txBody>
        </p:sp>
      </p:grpSp>
      <p:grpSp>
        <p:nvGrpSpPr>
          <p:cNvPr id="4" name="组合 7"/>
          <p:cNvGrpSpPr/>
          <p:nvPr/>
        </p:nvGrpSpPr>
        <p:grpSpPr bwMode="auto">
          <a:xfrm>
            <a:off x="4769891" y="1992314"/>
            <a:ext cx="4145436" cy="1468437"/>
            <a:chOff x="6029963" y="625596"/>
            <a:chExt cx="4901721" cy="1502118"/>
          </a:xfrm>
        </p:grpSpPr>
        <p:sp>
          <p:nvSpPr>
            <p:cNvPr id="25" name="圆角矩形 24"/>
            <p:cNvSpPr/>
            <p:nvPr/>
          </p:nvSpPr>
          <p:spPr>
            <a:xfrm>
              <a:off x="6029963" y="625596"/>
              <a:ext cx="4458001" cy="15021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圆角矩形 8"/>
            <p:cNvSpPr/>
            <p:nvPr/>
          </p:nvSpPr>
          <p:spPr>
            <a:xfrm>
              <a:off x="7875909" y="627219"/>
              <a:ext cx="3055775" cy="1060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lstStyle/>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股权激励</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期权</a:t>
              </a:r>
              <a:r>
                <a:rPr lang="zh-CN" altLang="en-US" sz="1600" b="1" dirty="0" smtClean="0">
                  <a:latin typeface="楷体" panose="02010609060101010101" pitchFamily="49" charset="-122"/>
                  <a:ea typeface="楷体" panose="02010609060101010101" pitchFamily="49" charset="-122"/>
                </a:rPr>
                <a:t>激励</a:t>
              </a:r>
              <a:endParaRPr lang="en-US" altLang="zh-CN" sz="1600" b="1" dirty="0" smtClean="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smtClean="0">
                  <a:latin typeface="楷体" panose="02010609060101010101" pitchFamily="49" charset="-122"/>
                  <a:ea typeface="楷体" panose="02010609060101010101" pitchFamily="49" charset="-122"/>
                </a:rPr>
                <a:t>家族传承</a:t>
              </a:r>
              <a:endParaRPr lang="zh-CN" altLang="en-US" sz="1600" b="1" dirty="0">
                <a:latin typeface="楷体" panose="02010609060101010101" pitchFamily="49" charset="-122"/>
                <a:ea typeface="楷体" panose="02010609060101010101" pitchFamily="49" charset="-122"/>
              </a:endParaRPr>
            </a:p>
          </p:txBody>
        </p:sp>
      </p:grpSp>
      <p:grpSp>
        <p:nvGrpSpPr>
          <p:cNvPr id="5" name="组合 8"/>
          <p:cNvGrpSpPr/>
          <p:nvPr/>
        </p:nvGrpSpPr>
        <p:grpSpPr bwMode="auto">
          <a:xfrm>
            <a:off x="539435" y="1984375"/>
            <a:ext cx="3626524" cy="1536700"/>
            <a:chOff x="1011086" y="617252"/>
            <a:chExt cx="4412975" cy="1570480"/>
          </a:xfrm>
        </p:grpSpPr>
        <p:sp>
          <p:nvSpPr>
            <p:cNvPr id="23" name="圆角矩形 22"/>
            <p:cNvSpPr/>
            <p:nvPr/>
          </p:nvSpPr>
          <p:spPr>
            <a:xfrm>
              <a:off x="1011086" y="617252"/>
              <a:ext cx="4412975" cy="157048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圆角矩形 10"/>
            <p:cNvSpPr/>
            <p:nvPr/>
          </p:nvSpPr>
          <p:spPr>
            <a:xfrm>
              <a:off x="1044978" y="651323"/>
              <a:ext cx="3021657" cy="1109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lstStyle/>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股权融资</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定向增发</a:t>
              </a:r>
              <a:endParaRPr lang="en-US" altLang="zh-CN" sz="1600" b="1" dirty="0">
                <a:latin typeface="楷体" panose="02010609060101010101" pitchFamily="49" charset="-122"/>
                <a:ea typeface="楷体" panose="02010609060101010101" pitchFamily="49" charset="-122"/>
              </a:endParaRPr>
            </a:p>
            <a:p>
              <a:pPr marL="171450" lvl="1" indent="-171450" defTabSz="711200" fontAlgn="ctr">
                <a:lnSpc>
                  <a:spcPct val="90000"/>
                </a:lnSpc>
                <a:spcAft>
                  <a:spcPct val="15000"/>
                </a:spcAft>
                <a:buFontTx/>
                <a:buChar char="•"/>
                <a:defRPr/>
              </a:pPr>
              <a:r>
                <a:rPr lang="zh-CN" altLang="en-US" sz="1600" b="1" dirty="0">
                  <a:latin typeface="楷体" panose="02010609060101010101" pitchFamily="49" charset="-122"/>
                  <a:ea typeface="楷体" panose="02010609060101010101" pitchFamily="49" charset="-122"/>
                </a:rPr>
                <a:t>债权融资</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私募债券、银行授信</a:t>
              </a:r>
            </a:p>
          </p:txBody>
        </p:sp>
      </p:grpSp>
      <p:grpSp>
        <p:nvGrpSpPr>
          <p:cNvPr id="6" name="组合 9"/>
          <p:cNvGrpSpPr/>
          <p:nvPr/>
        </p:nvGrpSpPr>
        <p:grpSpPr bwMode="auto">
          <a:xfrm>
            <a:off x="2807112" y="1951039"/>
            <a:ext cx="1776616" cy="1590675"/>
            <a:chOff x="4022843" y="502048"/>
            <a:chExt cx="1819705" cy="1707020"/>
          </a:xfrm>
        </p:grpSpPr>
        <p:sp>
          <p:nvSpPr>
            <p:cNvPr id="21" name="饼形 20"/>
            <p:cNvSpPr/>
            <p:nvPr/>
          </p:nvSpPr>
          <p:spPr>
            <a:xfrm>
              <a:off x="4022843" y="502048"/>
              <a:ext cx="1819705" cy="170702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饼形 12"/>
            <p:cNvSpPr/>
            <p:nvPr/>
          </p:nvSpPr>
          <p:spPr>
            <a:xfrm>
              <a:off x="4555842" y="1001206"/>
              <a:ext cx="1286706" cy="1207862"/>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ctr">
                <a:lnSpc>
                  <a:spcPct val="90000"/>
                </a:lnSpc>
                <a:spcAft>
                  <a:spcPct val="35000"/>
                </a:spcAft>
                <a:defRPr/>
              </a:pPr>
              <a:r>
                <a:rPr lang="zh-CN" altLang="en-US" sz="1800" b="1" dirty="0">
                  <a:latin typeface="楷体" panose="02010609060101010101" pitchFamily="49" charset="-122"/>
                  <a:ea typeface="楷体" panose="02010609060101010101" pitchFamily="49" charset="-122"/>
                </a:rPr>
                <a:t>解决“钱”的问题</a:t>
              </a:r>
            </a:p>
          </p:txBody>
        </p:sp>
      </p:grpSp>
      <p:grpSp>
        <p:nvGrpSpPr>
          <p:cNvPr id="7" name="组合 10"/>
          <p:cNvGrpSpPr/>
          <p:nvPr/>
        </p:nvGrpSpPr>
        <p:grpSpPr bwMode="auto">
          <a:xfrm>
            <a:off x="4720051" y="1951039"/>
            <a:ext cx="1760492" cy="1609725"/>
            <a:chOff x="5979145" y="499681"/>
            <a:chExt cx="1759887" cy="1728098"/>
          </a:xfrm>
        </p:grpSpPr>
        <p:sp>
          <p:nvSpPr>
            <p:cNvPr id="19" name="饼形 18"/>
            <p:cNvSpPr/>
            <p:nvPr/>
          </p:nvSpPr>
          <p:spPr>
            <a:xfrm rot="5400000">
              <a:off x="5995039" y="483787"/>
              <a:ext cx="1728098" cy="1759887"/>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饼形 14"/>
            <p:cNvSpPr/>
            <p:nvPr/>
          </p:nvSpPr>
          <p:spPr>
            <a:xfrm>
              <a:off x="5979145" y="1005839"/>
              <a:ext cx="1244083" cy="1221940"/>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ctr">
                <a:lnSpc>
                  <a:spcPct val="90000"/>
                </a:lnSpc>
                <a:spcAft>
                  <a:spcPct val="35000"/>
                </a:spcAft>
                <a:defRPr/>
              </a:pPr>
              <a:r>
                <a:rPr lang="zh-CN" altLang="en-US" sz="1800" b="1" dirty="0">
                  <a:latin typeface="楷体" panose="02010609060101010101" pitchFamily="49" charset="-122"/>
                  <a:ea typeface="楷体" panose="02010609060101010101" pitchFamily="49" charset="-122"/>
                </a:rPr>
                <a:t>解决“人”的问题</a:t>
              </a:r>
            </a:p>
          </p:txBody>
        </p:sp>
      </p:grpSp>
      <p:grpSp>
        <p:nvGrpSpPr>
          <p:cNvPr id="8" name="组合 11"/>
          <p:cNvGrpSpPr/>
          <p:nvPr/>
        </p:nvGrpSpPr>
        <p:grpSpPr bwMode="auto">
          <a:xfrm>
            <a:off x="4724450" y="3690938"/>
            <a:ext cx="1756094" cy="1566862"/>
            <a:chOff x="5983993" y="2357272"/>
            <a:chExt cx="1738850" cy="1662284"/>
          </a:xfrm>
        </p:grpSpPr>
        <p:sp>
          <p:nvSpPr>
            <p:cNvPr id="17" name="饼形 16"/>
            <p:cNvSpPr/>
            <p:nvPr/>
          </p:nvSpPr>
          <p:spPr>
            <a:xfrm rot="10800000">
              <a:off x="5983993" y="2357272"/>
              <a:ext cx="1738850" cy="1662284"/>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饼形 16"/>
            <p:cNvSpPr/>
            <p:nvPr/>
          </p:nvSpPr>
          <p:spPr>
            <a:xfrm rot="21600000">
              <a:off x="5983993" y="2357272"/>
              <a:ext cx="1229387" cy="117555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ctr">
                <a:lnSpc>
                  <a:spcPct val="90000"/>
                </a:lnSpc>
                <a:spcAft>
                  <a:spcPct val="35000"/>
                </a:spcAft>
                <a:defRPr/>
              </a:pPr>
              <a:r>
                <a:rPr lang="zh-CN" altLang="en-US" sz="1800" b="1" dirty="0">
                  <a:latin typeface="楷体" panose="02010609060101010101" pitchFamily="49" charset="-122"/>
                  <a:ea typeface="楷体" panose="02010609060101010101" pitchFamily="49" charset="-122"/>
                </a:rPr>
                <a:t>资本运作</a:t>
              </a:r>
            </a:p>
          </p:txBody>
        </p:sp>
      </p:grpSp>
      <p:grpSp>
        <p:nvGrpSpPr>
          <p:cNvPr id="9" name="组合 12"/>
          <p:cNvGrpSpPr/>
          <p:nvPr/>
        </p:nvGrpSpPr>
        <p:grpSpPr bwMode="auto">
          <a:xfrm>
            <a:off x="2807112" y="3700464"/>
            <a:ext cx="1788342" cy="1557337"/>
            <a:chOff x="4011125" y="2366601"/>
            <a:chExt cx="1843141" cy="1641226"/>
          </a:xfrm>
        </p:grpSpPr>
        <p:sp>
          <p:nvSpPr>
            <p:cNvPr id="15" name="饼形 14"/>
            <p:cNvSpPr/>
            <p:nvPr/>
          </p:nvSpPr>
          <p:spPr>
            <a:xfrm rot="16200000">
              <a:off x="4112082" y="2265644"/>
              <a:ext cx="1641226" cy="1843141"/>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饼形 18"/>
            <p:cNvSpPr/>
            <p:nvPr/>
          </p:nvSpPr>
          <p:spPr>
            <a:xfrm rot="21600000">
              <a:off x="4550470" y="2366601"/>
              <a:ext cx="1303796" cy="1161072"/>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fontAlgn="ctr">
                <a:lnSpc>
                  <a:spcPct val="90000"/>
                </a:lnSpc>
                <a:spcAft>
                  <a:spcPct val="35000"/>
                </a:spcAft>
                <a:defRPr/>
              </a:pPr>
              <a:r>
                <a:rPr lang="zh-CN" altLang="en-US" sz="1800" b="1" dirty="0">
                  <a:latin typeface="楷体" panose="02010609060101010101" pitchFamily="49" charset="-122"/>
                  <a:ea typeface="楷体" panose="02010609060101010101" pitchFamily="49" charset="-122"/>
                </a:rPr>
                <a:t>公司治理</a:t>
              </a:r>
            </a:p>
          </p:txBody>
        </p:sp>
      </p:grpSp>
      <p:sp>
        <p:nvSpPr>
          <p:cNvPr id="32" name="矩形 31"/>
          <p:cNvSpPr/>
          <p:nvPr/>
        </p:nvSpPr>
        <p:spPr>
          <a:xfrm>
            <a:off x="827584" y="1268760"/>
            <a:ext cx="3438762" cy="369332"/>
          </a:xfrm>
          <a:prstGeom prst="rect">
            <a:avLst/>
          </a:prstGeom>
        </p:spPr>
        <p:txBody>
          <a:bodyPr wrap="none">
            <a:spAutoFit/>
          </a:bodyPr>
          <a:lstStyle/>
          <a:p>
            <a:pPr eaLnBrk="0" hangingPunct="0"/>
            <a:r>
              <a:rPr lang="zh-CN" altLang="en-US" b="1" dirty="0" smtClean="0">
                <a:latin typeface="楷体" panose="02010609060101010101" pitchFamily="49" charset="-122"/>
              </a:rPr>
              <a:t>挂牌全国股转系统对企业的好处</a:t>
            </a:r>
            <a:endParaRPr lang="zh-CN" altLang="en-US" b="1" dirty="0">
              <a:latin typeface="楷体" panose="02010609060101010101" pitchFamily="49" charset="-122"/>
            </a:endParaRPr>
          </a:p>
        </p:txBody>
      </p:sp>
      <p:sp>
        <p:nvSpPr>
          <p:cNvPr id="31" name="矩形 30"/>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600200"/>
            <a:ext cx="6932025" cy="5770563"/>
          </a:xfrm>
          <a:prstGeom prst="rect">
            <a:avLst/>
          </a:prstGeom>
          <a:noFill/>
          <a:ln w="9525">
            <a:noFill/>
            <a:miter lim="800000"/>
          </a:ln>
        </p:spPr>
        <p:txBody>
          <a:bodyPr>
            <a:spAutoFit/>
          </a:bodyPr>
          <a:lstStyle/>
          <a:p>
            <a:pPr>
              <a:lnSpc>
                <a:spcPct val="150000"/>
              </a:lnSpc>
              <a:buSzPct val="100000"/>
            </a:pPr>
            <a:r>
              <a:rPr lang="en-US" altLang="zh-CN" sz="1800" b="1">
                <a:solidFill>
                  <a:srgbClr val="000000"/>
                </a:solidFill>
                <a:latin typeface="楷体" panose="02010609060101010101" pitchFamily="49" charset="-122"/>
              </a:rPr>
              <a:t>《</a:t>
            </a:r>
            <a:r>
              <a:rPr lang="zh-CN" altLang="en-US" sz="1800" b="1">
                <a:solidFill>
                  <a:srgbClr val="000000"/>
                </a:solidFill>
                <a:latin typeface="楷体" panose="02010609060101010101" pitchFamily="49" charset="-122"/>
              </a:rPr>
              <a:t>国务院关于全国中小企业股份转让系统有关问题的决定</a:t>
            </a:r>
            <a:r>
              <a:rPr lang="en-US" altLang="zh-CN" sz="1800" b="1">
                <a:solidFill>
                  <a:srgbClr val="000000"/>
                </a:solidFill>
                <a:latin typeface="楷体" panose="02010609060101010101" pitchFamily="49" charset="-122"/>
              </a:rPr>
              <a:t>》</a:t>
            </a:r>
            <a:r>
              <a:rPr lang="zh-CN" altLang="en-US" sz="1800">
                <a:solidFill>
                  <a:srgbClr val="000000"/>
                </a:solidFill>
                <a:latin typeface="楷体" panose="02010609060101010101" pitchFamily="49" charset="-122"/>
              </a:rPr>
              <a:t>规定</a:t>
            </a:r>
            <a:r>
              <a:rPr lang="zh-CN" altLang="en-US" sz="1800" b="1">
                <a:solidFill>
                  <a:srgbClr val="000000"/>
                </a:solidFill>
                <a:latin typeface="楷体" panose="02010609060101010101" pitchFamily="49" charset="-122"/>
              </a:rPr>
              <a:t>，</a:t>
            </a:r>
            <a:r>
              <a:rPr lang="zh-CN" altLang="en-US" sz="1800">
                <a:solidFill>
                  <a:srgbClr val="000000"/>
                </a:solidFill>
                <a:latin typeface="楷体" panose="02010609060101010101" pitchFamily="49" charset="-122"/>
              </a:rPr>
              <a:t>境内符合条件的股份公司均可通过主办券商申请在全国股份转让系统挂牌，公开转让股份，进行股权融资、债权融资、资产重组等。</a:t>
            </a:r>
            <a:endParaRPr lang="en-US" altLang="zh-CN" sz="1800">
              <a:solidFill>
                <a:srgbClr val="000000"/>
              </a:solidFill>
              <a:latin typeface="楷体" panose="02010609060101010101" pitchFamily="49" charset="-122"/>
            </a:endParaRPr>
          </a:p>
          <a:p>
            <a:pPr>
              <a:lnSpc>
                <a:spcPct val="150000"/>
              </a:lnSpc>
              <a:buSzPct val="100000"/>
            </a:pPr>
            <a:endParaRPr lang="en-US" altLang="zh-CN" sz="1800">
              <a:solidFill>
                <a:srgbClr val="000000"/>
              </a:solidFill>
              <a:latin typeface="楷体" panose="02010609060101010101" pitchFamily="49" charset="-122"/>
            </a:endParaRPr>
          </a:p>
          <a:p>
            <a:pPr>
              <a:lnSpc>
                <a:spcPct val="150000"/>
              </a:lnSpc>
              <a:buSzPct val="100000"/>
            </a:pPr>
            <a:r>
              <a:rPr lang="en-US" altLang="zh-CN" sz="1800" b="1">
                <a:solidFill>
                  <a:srgbClr val="000000"/>
                </a:solidFill>
                <a:latin typeface="楷体" panose="02010609060101010101" pitchFamily="49" charset="-122"/>
              </a:rPr>
              <a:t>《</a:t>
            </a:r>
            <a:r>
              <a:rPr lang="zh-CN" altLang="en-US" sz="1800" b="1">
                <a:solidFill>
                  <a:srgbClr val="000000"/>
                </a:solidFill>
                <a:latin typeface="楷体" panose="02010609060101010101" pitchFamily="49" charset="-122"/>
              </a:rPr>
              <a:t>非上市公众公司监督管理办法</a:t>
            </a:r>
            <a:r>
              <a:rPr lang="en-US" altLang="zh-CN" sz="1800" b="1">
                <a:solidFill>
                  <a:srgbClr val="000000"/>
                </a:solidFill>
                <a:latin typeface="楷体" panose="02010609060101010101" pitchFamily="49" charset="-122"/>
              </a:rPr>
              <a:t>》</a:t>
            </a:r>
            <a:r>
              <a:rPr lang="zh-CN" altLang="en-US" sz="1800">
                <a:solidFill>
                  <a:srgbClr val="000000"/>
                </a:solidFill>
                <a:latin typeface="楷体" panose="02010609060101010101" pitchFamily="49" charset="-122"/>
              </a:rPr>
              <a:t>规定</a:t>
            </a:r>
            <a:endParaRPr lang="zh-CN" altLang="en-US" sz="1800">
              <a:solidFill>
                <a:srgbClr val="000000"/>
              </a:solidFill>
              <a:latin typeface="楷体" panose="02010609060101010101" pitchFamily="49" charset="-122"/>
            </a:endParaRPr>
          </a:p>
          <a:p>
            <a:pPr>
              <a:lnSpc>
                <a:spcPct val="150000"/>
              </a:lnSpc>
              <a:buSzPct val="100000"/>
            </a:pPr>
            <a:r>
              <a:rPr lang="zh-CN" altLang="en-US" sz="1800">
                <a:solidFill>
                  <a:srgbClr val="000000"/>
                </a:solidFill>
                <a:latin typeface="楷体" panose="02010609060101010101" pitchFamily="49" charset="-122"/>
              </a:rPr>
              <a:t>公众公司发行优先股等证券品种，应当遵守法律、行政法规和中国证券监督管理委员会（以下简称中国证监会）的相关规定。</a:t>
            </a: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lnSpc>
                <a:spcPct val="150000"/>
              </a:lnSpc>
              <a:buSzPct val="100000"/>
            </a:pPr>
            <a:r>
              <a:rPr lang="zh-CN" altLang="en-US" sz="1800">
                <a:solidFill>
                  <a:srgbClr val="000000"/>
                </a:solidFill>
                <a:latin typeface="楷体" panose="02010609060101010101" pitchFamily="49" charset="-122"/>
              </a:rPr>
              <a:t>股转公司也将发布关于企业挂牌申请、股票转让、发行融资等配套制度，落实国务院决定。</a:t>
            </a: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buSzPct val="100000"/>
            </a:pPr>
            <a:endParaRPr lang="en-US" altLang="zh-CN" sz="1800">
              <a:solidFill>
                <a:srgbClr val="000000"/>
              </a:solidFill>
              <a:latin typeface="楷体" panose="02010609060101010101" pitchFamily="49" charset="-122"/>
            </a:endParaRPr>
          </a:p>
          <a:p>
            <a:pPr>
              <a:buSzPct val="100000"/>
            </a:pPr>
            <a:endParaRPr lang="zh-CN" altLang="en-US" sz="1800">
              <a:solidFill>
                <a:srgbClr val="000000"/>
              </a:solidFill>
              <a:latin typeface="楷体" panose="02010609060101010101" pitchFamily="49" charset="-122"/>
            </a:endParaRPr>
          </a:p>
        </p:txBody>
      </p:sp>
      <p:sp>
        <p:nvSpPr>
          <p:cNvPr id="69635"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69636"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69637"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049E2572-9226-4EA8-970E-E2C7B137407E}"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69638"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rgbClr val="FFFFFF"/>
                </a:solidFill>
                <a:latin typeface="楷体" panose="02010609060101010101" pitchFamily="49" charset="-122"/>
                <a:sym typeface="Arial" pitchFamily="34" charset="0"/>
              </a:rPr>
              <a:t>便利融资</a:t>
            </a:r>
          </a:p>
        </p:txBody>
      </p:sp>
      <p:sp>
        <p:nvSpPr>
          <p:cNvPr id="69639"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sym typeface="Arial" pitchFamily="34" charset="0"/>
              </a:rPr>
              <a:t>人员激励</a:t>
            </a:r>
          </a:p>
        </p:txBody>
      </p:sp>
      <p:sp>
        <p:nvSpPr>
          <p:cNvPr id="69640"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规范治理</a:t>
            </a:r>
          </a:p>
        </p:txBody>
      </p:sp>
      <p:sp>
        <p:nvSpPr>
          <p:cNvPr id="69641"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资本运作</a:t>
            </a:r>
          </a:p>
        </p:txBody>
      </p:sp>
      <p:sp>
        <p:nvSpPr>
          <p:cNvPr id="10" name="矩形 9"/>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6">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626">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a:lstStyle/>
          <a:p>
            <a:pPr>
              <a:defRPr/>
            </a:pPr>
            <a:r>
              <a:rPr lang="zh-CN" altLang="en-US" dirty="0" smtClean="0">
                <a:latin typeface="黑体" pitchFamily="49" charset="-122"/>
                <a:ea typeface="黑体" pitchFamily="49" charset="-122"/>
              </a:rPr>
              <a:t>一、演讲人简介</a:t>
            </a:r>
            <a:endParaRPr lang="en-US" dirty="0">
              <a:latin typeface="黑体" pitchFamily="49" charset="-122"/>
              <a:ea typeface="黑体" pitchFamily="49"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5" name="文本框 4"/>
          <p:cNvSpPr txBox="1"/>
          <p:nvPr/>
        </p:nvSpPr>
        <p:spPr>
          <a:xfrm>
            <a:off x="683568" y="1556792"/>
            <a:ext cx="7746057" cy="3970318"/>
          </a:xfrm>
          <a:prstGeom prst="rect">
            <a:avLst/>
          </a:prstGeom>
          <a:noFill/>
        </p:spPr>
        <p:txBody>
          <a:bodyPr wrap="square" rtlCol="0">
            <a:spAutoFit/>
          </a:bodyPr>
          <a:lstStyle/>
          <a:p>
            <a:pPr marL="285750" indent="-285750" fontAlgn="base">
              <a:lnSpc>
                <a:spcPct val="150000"/>
              </a:lnSpc>
              <a:buSzPct val="100000"/>
            </a:pPr>
            <a:r>
              <a:rPr lang="zh-CN" altLang="en-US" sz="2400" dirty="0" smtClean="0">
                <a:latin typeface="+mn-ea"/>
              </a:rPr>
              <a:t>       </a:t>
            </a:r>
            <a:r>
              <a:rPr lang="zh-CN" altLang="en-US" sz="2400" b="1" dirty="0" smtClean="0">
                <a:latin typeface="+mn-ea"/>
              </a:rPr>
              <a:t>陈思远 </a:t>
            </a:r>
            <a:r>
              <a:rPr lang="zh-CN" altLang="en-US" sz="2400" dirty="0" smtClean="0">
                <a:latin typeface="+mn-ea"/>
              </a:rPr>
              <a:t>，现供职于光大证券股份有限公司中小企业投融资系统，中小企业投融资管理总部副总经理兼质量控制部总经理、中小企业投资部投资总监、保荐代表人。具有丰富的资本市场多样化融资经验。</a:t>
            </a:r>
            <a:endParaRPr lang="en-US" altLang="zh-CN" sz="2400" dirty="0" smtClean="0">
              <a:latin typeface="+mn-ea"/>
            </a:endParaRPr>
          </a:p>
          <a:p>
            <a:pPr marL="285750" indent="-285750" fontAlgn="base">
              <a:lnSpc>
                <a:spcPct val="150000"/>
              </a:lnSpc>
              <a:buSzPct val="100000"/>
            </a:pPr>
            <a:r>
              <a:rPr lang="en-US" altLang="zh-CN" sz="2400" dirty="0" smtClean="0">
                <a:latin typeface="+mn-ea"/>
              </a:rPr>
              <a:t>        </a:t>
            </a:r>
            <a:r>
              <a:rPr lang="zh-CN" altLang="en-US" sz="2400" dirty="0" smtClean="0">
                <a:latin typeface="+mn-ea"/>
              </a:rPr>
              <a:t>中国人民大学法学博士，北京大学法律硕士，湖南大学经济学学士。发表多篇核心期刊论文 ，第四届上证法治论坛征文一等奖，出版有两本专著。</a:t>
            </a:r>
            <a:endParaRPr lang="en-US" altLang="zh-CN" sz="2400" dirty="0" smtClean="0">
              <a:latin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600200"/>
            <a:ext cx="6932025" cy="4211638"/>
          </a:xfrm>
          <a:prstGeom prst="rect">
            <a:avLst/>
          </a:prstGeom>
          <a:noFill/>
          <a:ln w="9525">
            <a:noFill/>
            <a:miter lim="800000"/>
          </a:ln>
        </p:spPr>
        <p:txBody>
          <a:bodyPr>
            <a:spAutoFit/>
          </a:bodyPr>
          <a:lstStyle/>
          <a:p>
            <a:pPr>
              <a:buSzPct val="100000"/>
              <a:buFont typeface="Wingdings" pitchFamily="2" charset="2"/>
              <a:buChar char="Ø"/>
            </a:pPr>
            <a:r>
              <a:rPr lang="zh-CN" altLang="en-US" sz="1800" b="1">
                <a:latin typeface="楷体" panose="02010609060101010101" pitchFamily="49" charset="-122"/>
              </a:rPr>
              <a:t>股权融资</a:t>
            </a:r>
            <a:endParaRPr lang="en-US" altLang="zh-CN" sz="1800" b="1">
              <a:latin typeface="楷体" panose="02010609060101010101" pitchFamily="49" charset="-122"/>
            </a:endParaRPr>
          </a:p>
          <a:p>
            <a:pPr>
              <a:buSzPct val="100000"/>
            </a:pP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1</a:t>
            </a:r>
            <a:r>
              <a:rPr lang="zh-CN" altLang="en-US" sz="1800" b="1">
                <a:latin typeface="楷体" panose="02010609060101010101" pitchFamily="49" charset="-122"/>
              </a:rPr>
              <a:t>、引进投资人</a:t>
            </a:r>
            <a:endParaRPr lang="en-US" altLang="zh-CN" sz="1800" b="1">
              <a:latin typeface="楷体" panose="02010609060101010101" pitchFamily="49" charset="-122"/>
            </a:endParaRPr>
          </a:p>
          <a:p>
            <a:pPr>
              <a:buSzPct val="100000"/>
            </a:pP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   </a:t>
            </a:r>
            <a:r>
              <a:rPr lang="zh-CN" altLang="en-US" sz="1800" b="1">
                <a:latin typeface="楷体" panose="02010609060101010101" pitchFamily="49" charset="-122"/>
              </a:rPr>
              <a:t>挂牌后</a:t>
            </a:r>
            <a:r>
              <a:rPr lang="en-US" altLang="zh-CN" sz="1800" b="1">
                <a:latin typeface="楷体" panose="02010609060101010101" pitchFamily="49" charset="-122"/>
              </a:rPr>
              <a:t>——</a:t>
            </a:r>
            <a:endParaRPr lang="en-US" altLang="zh-CN" sz="1800" b="1">
              <a:latin typeface="楷体" panose="02010609060101010101" pitchFamily="49" charset="-122"/>
            </a:endParaRPr>
          </a:p>
          <a:p>
            <a:pPr>
              <a:buSzPct val="100000"/>
            </a:pP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   </a:t>
            </a:r>
            <a:r>
              <a:rPr lang="zh-CN" altLang="en-US" sz="1800">
                <a:latin typeface="楷体" panose="02010609060101010101" pitchFamily="49" charset="-122"/>
              </a:rPr>
              <a:t>（</a:t>
            </a:r>
            <a:r>
              <a:rPr lang="en-US" altLang="zh-CN" sz="1800">
                <a:latin typeface="楷体" panose="02010609060101010101" pitchFamily="49" charset="-122"/>
              </a:rPr>
              <a:t>1</a:t>
            </a:r>
            <a:r>
              <a:rPr lang="zh-CN" altLang="en-US" sz="1800">
                <a:latin typeface="楷体" panose="02010609060101010101" pitchFamily="49" charset="-122"/>
              </a:rPr>
              <a:t>）在中介机构帮助下公司治理完善，健康清晰，更吸引投资人眼球；</a:t>
            </a:r>
            <a:r>
              <a:rPr lang="en-US" altLang="zh-CN" sz="1800">
                <a:latin typeface="楷体" panose="02010609060101010101" pitchFamily="49" charset="-122"/>
              </a:rPr>
              <a:t> </a:t>
            </a:r>
            <a:endParaRPr lang="en-US" altLang="zh-CN" sz="1800">
              <a:latin typeface="楷体" panose="02010609060101010101" pitchFamily="49" charset="-122"/>
            </a:endParaRPr>
          </a:p>
          <a:p>
            <a:pPr>
              <a:buSzPct val="100000"/>
            </a:pPr>
            <a:r>
              <a:rPr lang="en-US" altLang="zh-CN" sz="1800">
                <a:latin typeface="楷体" panose="02010609060101010101" pitchFamily="49" charset="-122"/>
              </a:rPr>
              <a:t>   </a:t>
            </a:r>
            <a:r>
              <a:rPr lang="zh-CN" altLang="en-US" sz="1800">
                <a:latin typeface="楷体" panose="02010609060101010101" pitchFamily="49" charset="-122"/>
              </a:rPr>
              <a:t>（</a:t>
            </a:r>
            <a:r>
              <a:rPr lang="en-US" altLang="zh-CN" sz="1800">
                <a:latin typeface="楷体" panose="02010609060101010101" pitchFamily="49" charset="-122"/>
              </a:rPr>
              <a:t>2</a:t>
            </a:r>
            <a:r>
              <a:rPr lang="zh-CN" altLang="en-US" sz="1800">
                <a:latin typeface="楷体" panose="02010609060101010101" pitchFamily="49" charset="-122"/>
              </a:rPr>
              <a:t>）在公开市场招募投资人，在竞价中获得更高估值；</a:t>
            </a:r>
            <a:endParaRPr lang="en-US" altLang="zh-CN" sz="1800">
              <a:latin typeface="楷体" panose="02010609060101010101" pitchFamily="49" charset="-122"/>
            </a:endParaRPr>
          </a:p>
          <a:p>
            <a:pPr>
              <a:buSzPct val="100000"/>
            </a:pPr>
            <a:r>
              <a:rPr lang="en-US" altLang="zh-CN" sz="1800" b="1">
                <a:latin typeface="楷体" panose="02010609060101010101" pitchFamily="49" charset="-122"/>
              </a:rPr>
              <a:t>   </a:t>
            </a:r>
            <a:r>
              <a:rPr lang="zh-CN" altLang="en-US" sz="1800">
                <a:latin typeface="楷体" panose="02010609060101010101" pitchFamily="49" charset="-122"/>
              </a:rPr>
              <a:t>（</a:t>
            </a:r>
            <a:r>
              <a:rPr lang="en-US" altLang="zh-CN" sz="1800">
                <a:latin typeface="楷体" panose="02010609060101010101" pitchFamily="49" charset="-122"/>
              </a:rPr>
              <a:t>3</a:t>
            </a:r>
            <a:r>
              <a:rPr lang="zh-CN" altLang="en-US" sz="1800">
                <a:latin typeface="楷体" panose="02010609060101010101" pitchFamily="49" charset="-122"/>
              </a:rPr>
              <a:t>）券商提供专业融资服务（时点、卖点等）；</a:t>
            </a:r>
            <a:endParaRPr lang="en-US" altLang="zh-CN" sz="1800">
              <a:latin typeface="楷体" panose="02010609060101010101" pitchFamily="49" charset="-122"/>
            </a:endParaRPr>
          </a:p>
          <a:p>
            <a:pPr>
              <a:buSzPct val="100000"/>
            </a:pP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   </a:t>
            </a:r>
            <a:r>
              <a:rPr lang="zh-CN" altLang="en-US" sz="1800" b="1">
                <a:latin typeface="楷体" panose="02010609060101010101" pitchFamily="49" charset="-122"/>
              </a:rPr>
              <a:t>挂牌前</a:t>
            </a:r>
            <a:r>
              <a:rPr lang="en-US" altLang="zh-CN" sz="1800" b="1">
                <a:latin typeface="楷体" panose="02010609060101010101" pitchFamily="49" charset="-122"/>
              </a:rPr>
              <a:t>—— </a:t>
            </a: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   </a:t>
            </a:r>
            <a:endParaRPr lang="en-US" altLang="zh-CN" sz="1800" b="1">
              <a:latin typeface="楷体" panose="02010609060101010101" pitchFamily="49" charset="-122"/>
            </a:endParaRPr>
          </a:p>
          <a:p>
            <a:pPr>
              <a:buSzPct val="100000"/>
            </a:pPr>
            <a:r>
              <a:rPr lang="en-US" altLang="zh-CN" sz="1800" b="1">
                <a:latin typeface="楷体" panose="02010609060101010101" pitchFamily="49" charset="-122"/>
              </a:rPr>
              <a:t>   </a:t>
            </a:r>
            <a:r>
              <a:rPr lang="zh-CN" altLang="en-US" sz="1800">
                <a:latin typeface="楷体" panose="02010609060101010101" pitchFamily="49" charset="-122"/>
              </a:rPr>
              <a:t>企业通过线下渠道接触到的</a:t>
            </a:r>
            <a:r>
              <a:rPr lang="en-US" altLang="zh-CN" sz="1800">
                <a:latin typeface="楷体" panose="02010609060101010101" pitchFamily="49" charset="-122"/>
              </a:rPr>
              <a:t>PE</a:t>
            </a:r>
            <a:r>
              <a:rPr lang="zh-CN" altLang="en-US" sz="1800">
                <a:latin typeface="楷体" panose="02010609060101010101" pitchFamily="49" charset="-122"/>
              </a:rPr>
              <a:t>、</a:t>
            </a:r>
            <a:r>
              <a:rPr lang="en-US" altLang="zh-CN" sz="1800">
                <a:latin typeface="楷体" panose="02010609060101010101" pitchFamily="49" charset="-122"/>
              </a:rPr>
              <a:t>VC</a:t>
            </a:r>
            <a:r>
              <a:rPr lang="zh-CN" altLang="en-US" sz="1800">
                <a:latin typeface="楷体" panose="02010609060101010101" pitchFamily="49" charset="-122"/>
              </a:rPr>
              <a:t>资源有限，易被压价；</a:t>
            </a:r>
            <a:endParaRPr lang="en-US" altLang="zh-CN" sz="1800" b="1">
              <a:latin typeface="楷体" panose="02010609060101010101" pitchFamily="49" charset="-122"/>
            </a:endParaRPr>
          </a:p>
          <a:p>
            <a:pPr>
              <a:buSzPct val="100000"/>
            </a:pPr>
            <a:endParaRPr lang="zh-CN" altLang="en-US" sz="1800">
              <a:latin typeface="楷体" panose="02010609060101010101" pitchFamily="49" charset="-122"/>
            </a:endParaRPr>
          </a:p>
        </p:txBody>
      </p:sp>
      <p:sp>
        <p:nvSpPr>
          <p:cNvPr id="70659"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70660"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70661"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E1FC2899-965E-4AAC-B171-25792D3F5A14}"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0662"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0663"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0664"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0665"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10" name="矩形 9"/>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626">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626">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6626">
                                            <p:txEl>
                                              <p:pRg st="7" end="7"/>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6626">
                                            <p:txEl>
                                              <p:pRg st="8" end="8"/>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6626">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6626">
                                            <p:txEl>
                                              <p:pRg st="11" end="1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662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600200"/>
            <a:ext cx="6932025" cy="3908762"/>
          </a:xfrm>
          <a:prstGeom prst="rect">
            <a:avLst/>
          </a:prstGeom>
          <a:noFill/>
          <a:ln w="9525">
            <a:noFill/>
            <a:miter lim="800000"/>
          </a:ln>
        </p:spPr>
        <p:txBody>
          <a:bodyPr>
            <a:spAutoFit/>
          </a:bodyPr>
          <a:lstStyle/>
          <a:p>
            <a:pPr>
              <a:buSzPct val="100000"/>
              <a:buFont typeface="Wingdings" pitchFamily="2" charset="2"/>
              <a:buChar char="Ø"/>
            </a:pPr>
            <a:r>
              <a:rPr lang="zh-CN" altLang="en-US" sz="2000" b="1">
                <a:latin typeface="楷体" panose="02010609060101010101" pitchFamily="49" charset="-122"/>
              </a:rPr>
              <a:t>股权融资案例：</a:t>
            </a:r>
            <a:endParaRPr lang="en-US" altLang="zh-CN" sz="2000" b="1">
              <a:latin typeface="楷体" panose="02010609060101010101" pitchFamily="49" charset="-122"/>
            </a:endParaRPr>
          </a:p>
          <a:p>
            <a:pPr>
              <a:buSzPct val="100000"/>
            </a:pPr>
            <a:endParaRPr lang="zh-CN" altLang="en-US" sz="2000" b="1">
              <a:latin typeface="楷体" panose="02010609060101010101" pitchFamily="49" charset="-122"/>
            </a:endParaRPr>
          </a:p>
          <a:p>
            <a:pPr>
              <a:buSzPct val="100000"/>
            </a:pPr>
            <a:r>
              <a:rPr lang="zh-CN" altLang="en-US" sz="2000" b="1">
                <a:latin typeface="楷体" panose="02010609060101010101" pitchFamily="49" charset="-122"/>
              </a:rPr>
              <a:t>中教股份（</a:t>
            </a:r>
            <a:r>
              <a:rPr lang="en-US" altLang="zh-CN" sz="2000" b="1">
                <a:latin typeface="楷体" panose="02010609060101010101" pitchFamily="49" charset="-122"/>
              </a:rPr>
              <a:t>430176</a:t>
            </a:r>
            <a:r>
              <a:rPr lang="zh-CN" altLang="en-US" sz="2000" b="1">
                <a:latin typeface="楷体" panose="02010609060101010101" pitchFamily="49" charset="-122"/>
              </a:rPr>
              <a:t>）</a:t>
            </a:r>
            <a:endParaRPr lang="zh-CN" altLang="en-US" sz="2000" b="1">
              <a:latin typeface="楷体" panose="02010609060101010101" pitchFamily="49" charset="-122"/>
            </a:endParaRPr>
          </a:p>
          <a:p>
            <a:pPr>
              <a:buSzPct val="100000"/>
            </a:pPr>
            <a:endParaRPr lang="en-US" altLang="zh-CN" sz="2000">
              <a:latin typeface="楷体" panose="02010609060101010101" pitchFamily="49" charset="-122"/>
            </a:endParaRPr>
          </a:p>
          <a:p>
            <a:pPr>
              <a:lnSpc>
                <a:spcPct val="120000"/>
              </a:lnSpc>
              <a:buSzPct val="100000"/>
              <a:buFont typeface="Wingdings" pitchFamily="2" charset="2"/>
              <a:buChar char="Ø"/>
            </a:pPr>
            <a:r>
              <a:rPr lang="zh-CN" altLang="en-US" sz="2000">
                <a:latin typeface="楷体" panose="02010609060101010101" pitchFamily="49" charset="-122"/>
              </a:rPr>
              <a:t>公司主要产品为数字星球系统、数字化地理教室系统等。</a:t>
            </a:r>
            <a:endParaRPr lang="zh-CN" altLang="en-US" sz="2000">
              <a:latin typeface="楷体" panose="02010609060101010101" pitchFamily="49" charset="-122"/>
            </a:endParaRPr>
          </a:p>
          <a:p>
            <a:pPr>
              <a:lnSpc>
                <a:spcPct val="120000"/>
              </a:lnSpc>
              <a:buSzPct val="100000"/>
              <a:buFont typeface="Wingdings" pitchFamily="2" charset="2"/>
              <a:buChar char="Ø"/>
            </a:pPr>
            <a:r>
              <a:rPr lang="zh-CN" altLang="en-US" sz="2000">
                <a:latin typeface="楷体" panose="02010609060101010101" pitchFamily="49" charset="-122"/>
              </a:rPr>
              <a:t>公司 </a:t>
            </a:r>
            <a:r>
              <a:rPr lang="en-US" altLang="zh-CN" sz="2000">
                <a:latin typeface="楷体" panose="02010609060101010101" pitchFamily="49" charset="-122"/>
              </a:rPr>
              <a:t>2012 </a:t>
            </a:r>
            <a:r>
              <a:rPr lang="zh-CN" altLang="en-US" sz="2000">
                <a:latin typeface="楷体" panose="02010609060101010101" pitchFamily="49" charset="-122"/>
              </a:rPr>
              <a:t>年度经会计师审计的归属于母公司股东的净利润为 </a:t>
            </a:r>
            <a:r>
              <a:rPr lang="en-US" altLang="zh-CN" sz="2000">
                <a:latin typeface="楷体" panose="02010609060101010101" pitchFamily="49" charset="-122"/>
              </a:rPr>
              <a:t>2117</a:t>
            </a:r>
            <a:r>
              <a:rPr lang="zh-CN" altLang="en-US" sz="2000">
                <a:latin typeface="楷体" panose="02010609060101010101" pitchFamily="49" charset="-122"/>
              </a:rPr>
              <a:t>万元，每股净资产为</a:t>
            </a:r>
            <a:r>
              <a:rPr lang="en-US" altLang="zh-CN" sz="2000">
                <a:latin typeface="楷体" panose="02010609060101010101" pitchFamily="49" charset="-122"/>
              </a:rPr>
              <a:t>1.52 </a:t>
            </a:r>
            <a:r>
              <a:rPr lang="zh-CN" altLang="en-US" sz="2000">
                <a:latin typeface="楷体" panose="02010609060101010101" pitchFamily="49" charset="-122"/>
              </a:rPr>
              <a:t>元。</a:t>
            </a:r>
            <a:endParaRPr lang="zh-CN" altLang="en-US" sz="2000">
              <a:latin typeface="楷体" panose="02010609060101010101" pitchFamily="49" charset="-122"/>
            </a:endParaRPr>
          </a:p>
          <a:p>
            <a:pPr>
              <a:lnSpc>
                <a:spcPct val="120000"/>
              </a:lnSpc>
              <a:buSzPct val="100000"/>
              <a:buFont typeface="Wingdings" pitchFamily="2" charset="2"/>
              <a:buChar char="Ø"/>
            </a:pPr>
            <a:r>
              <a:rPr lang="en-US" altLang="zh-CN" sz="2000">
                <a:latin typeface="楷体" panose="02010609060101010101" pitchFamily="49" charset="-122"/>
              </a:rPr>
              <a:t>2013</a:t>
            </a:r>
            <a:r>
              <a:rPr lang="zh-CN" altLang="en-US" sz="2000">
                <a:latin typeface="楷体" panose="02010609060101010101" pitchFamily="49" charset="-122"/>
              </a:rPr>
              <a:t>年</a:t>
            </a:r>
            <a:r>
              <a:rPr lang="en-US" altLang="zh-CN" sz="2000">
                <a:latin typeface="楷体" panose="02010609060101010101" pitchFamily="49" charset="-122"/>
              </a:rPr>
              <a:t>7</a:t>
            </a:r>
            <a:r>
              <a:rPr lang="zh-CN" altLang="en-US" sz="2000">
                <a:latin typeface="楷体" panose="02010609060101010101" pitchFamily="49" charset="-122"/>
              </a:rPr>
              <a:t>月，募集资金不超过</a:t>
            </a:r>
            <a:r>
              <a:rPr lang="en-US" altLang="zh-CN" sz="2000">
                <a:latin typeface="楷体" panose="02010609060101010101" pitchFamily="49" charset="-122"/>
              </a:rPr>
              <a:t>847.0588</a:t>
            </a:r>
            <a:r>
              <a:rPr lang="zh-CN" altLang="en-US" sz="2000">
                <a:latin typeface="楷体" panose="02010609060101010101" pitchFamily="49" charset="-122"/>
              </a:rPr>
              <a:t>万股，融资额不超过人民币</a:t>
            </a:r>
            <a:r>
              <a:rPr lang="en-US" altLang="zh-CN" sz="2000">
                <a:latin typeface="楷体" panose="02010609060101010101" pitchFamily="49" charset="-122"/>
              </a:rPr>
              <a:t>7,500</a:t>
            </a:r>
            <a:r>
              <a:rPr lang="zh-CN" altLang="en-US" sz="2000">
                <a:latin typeface="楷体" panose="02010609060101010101" pitchFamily="49" charset="-122"/>
              </a:rPr>
              <a:t>万元，增资价格为每股</a:t>
            </a:r>
            <a:r>
              <a:rPr lang="en-US" altLang="zh-CN" sz="2000">
                <a:latin typeface="楷体" panose="02010609060101010101" pitchFamily="49" charset="-122"/>
              </a:rPr>
              <a:t>8.85</a:t>
            </a:r>
            <a:r>
              <a:rPr lang="zh-CN" altLang="en-US" sz="2000">
                <a:latin typeface="楷体" panose="02010609060101010101" pitchFamily="49" charset="-122"/>
              </a:rPr>
              <a:t>元。</a:t>
            </a:r>
            <a:endParaRPr lang="zh-CN" altLang="en-US" sz="2000">
              <a:latin typeface="楷体" panose="02010609060101010101" pitchFamily="49" charset="-122"/>
            </a:endParaRPr>
          </a:p>
          <a:p>
            <a:pPr>
              <a:lnSpc>
                <a:spcPct val="120000"/>
              </a:lnSpc>
              <a:buSzPct val="100000"/>
              <a:buFont typeface="Wingdings" pitchFamily="2" charset="2"/>
              <a:buChar char="Ø"/>
            </a:pPr>
            <a:r>
              <a:rPr lang="zh-CN" altLang="en-US" sz="2000">
                <a:latin typeface="楷体" panose="02010609060101010101" pitchFamily="49" charset="-122"/>
              </a:rPr>
              <a:t>按发行完成后总股本 </a:t>
            </a:r>
            <a:r>
              <a:rPr lang="en-US" altLang="zh-CN" sz="2000">
                <a:latin typeface="楷体" panose="02010609060101010101" pitchFamily="49" charset="-122"/>
              </a:rPr>
              <a:t>5,647</a:t>
            </a:r>
            <a:r>
              <a:rPr lang="zh-CN" altLang="en-US" sz="2000">
                <a:latin typeface="楷体" panose="02010609060101010101" pitchFamily="49" charset="-122"/>
              </a:rPr>
              <a:t>万股计算，摊薄后的每股收益约为 </a:t>
            </a:r>
            <a:r>
              <a:rPr lang="en-US" altLang="zh-CN" sz="2000">
                <a:latin typeface="楷体" panose="02010609060101010101" pitchFamily="49" charset="-122"/>
              </a:rPr>
              <a:t>0.37 </a:t>
            </a:r>
            <a:r>
              <a:rPr lang="zh-CN" altLang="en-US" sz="2000">
                <a:latin typeface="楷体" panose="02010609060101010101" pitchFamily="49" charset="-122"/>
              </a:rPr>
              <a:t>元，摊薄后的静态市盈率约为 </a:t>
            </a:r>
            <a:r>
              <a:rPr lang="en-US" altLang="zh-CN" sz="2000">
                <a:latin typeface="楷体" panose="02010609060101010101" pitchFamily="49" charset="-122"/>
              </a:rPr>
              <a:t>23.92 </a:t>
            </a:r>
            <a:r>
              <a:rPr lang="zh-CN" altLang="en-US" sz="2000">
                <a:latin typeface="楷体" panose="02010609060101010101" pitchFamily="49" charset="-122"/>
              </a:rPr>
              <a:t>倍。</a:t>
            </a:r>
          </a:p>
        </p:txBody>
      </p:sp>
      <p:sp>
        <p:nvSpPr>
          <p:cNvPr id="71683"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71684"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71685"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A8A52D2-0072-462A-A12A-328CB6168682}"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1686"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1687"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1688"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1689"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10" name="矩形 9"/>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626">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626">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6626">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344614"/>
            <a:ext cx="6932025" cy="396875"/>
          </a:xfrm>
          <a:prstGeom prst="rect">
            <a:avLst/>
          </a:prstGeom>
          <a:noFill/>
          <a:ln w="9525">
            <a:noFill/>
            <a:miter lim="800000"/>
          </a:ln>
        </p:spPr>
        <p:txBody>
          <a:bodyPr>
            <a:spAutoFit/>
          </a:bodyPr>
          <a:lstStyle/>
          <a:p>
            <a:pPr>
              <a:buSzPct val="100000"/>
              <a:buFont typeface="Wingdings" pitchFamily="2" charset="2"/>
              <a:buChar char="Ø"/>
            </a:pPr>
            <a:r>
              <a:rPr lang="zh-CN" altLang="en-US" sz="2000" b="1">
                <a:latin typeface="楷体" panose="02010609060101010101" pitchFamily="49" charset="-122"/>
              </a:rPr>
              <a:t>股权融资案例：</a:t>
            </a:r>
            <a:endParaRPr lang="en-US" altLang="zh-CN" sz="2000" b="1">
              <a:latin typeface="楷体" panose="02010609060101010101" pitchFamily="49" charset="-122"/>
            </a:endParaRPr>
          </a:p>
        </p:txBody>
      </p:sp>
      <p:sp>
        <p:nvSpPr>
          <p:cNvPr id="72707"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72708"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72709"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B04AA7AF-2932-4E7C-962B-06F64F58729D}"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2710"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2711"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2712"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2713"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pic>
        <p:nvPicPr>
          <p:cNvPr id="72715" name="Picture 11"/>
          <p:cNvPicPr>
            <a:picLocks noChangeAspect="1" noChangeArrowheads="1"/>
          </p:cNvPicPr>
          <p:nvPr/>
        </p:nvPicPr>
        <p:blipFill>
          <a:blip r:embed="rId3" cstate="print"/>
          <a:srcRect/>
          <a:stretch>
            <a:fillRect/>
          </a:stretch>
        </p:blipFill>
        <p:spPr bwMode="auto">
          <a:xfrm>
            <a:off x="1974506" y="1890713"/>
            <a:ext cx="7128450" cy="4267200"/>
          </a:xfrm>
          <a:prstGeom prst="rect">
            <a:avLst/>
          </a:prstGeom>
          <a:noFill/>
          <a:ln w="9525">
            <a:noFill/>
            <a:miter lim="800000"/>
            <a:headEnd/>
            <a:tailEnd/>
          </a:ln>
        </p:spPr>
      </p:pic>
      <p:sp>
        <p:nvSpPr>
          <p:cNvPr id="11" name="矩形 10"/>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600200"/>
            <a:ext cx="6932025" cy="4924425"/>
          </a:xfrm>
          <a:prstGeom prst="rect">
            <a:avLst/>
          </a:prstGeom>
          <a:noFill/>
          <a:ln w="9525">
            <a:noFill/>
            <a:miter lim="800000"/>
          </a:ln>
        </p:spPr>
        <p:txBody>
          <a:bodyPr>
            <a:spAutoFit/>
          </a:bodyPr>
          <a:lstStyle/>
          <a:p>
            <a:pPr>
              <a:buSzPct val="100000"/>
              <a:buFont typeface="Wingdings" pitchFamily="2" charset="2"/>
              <a:buChar char="Ø"/>
            </a:pPr>
            <a:r>
              <a:rPr lang="zh-CN" altLang="en-US" sz="2000" b="1">
                <a:latin typeface="楷体" panose="02010609060101010101" pitchFamily="49" charset="-122"/>
              </a:rPr>
              <a:t>股权融资案例：</a:t>
            </a:r>
            <a:endParaRPr lang="en-US" altLang="zh-CN" sz="2000">
              <a:latin typeface="楷体" panose="02010609060101010101" pitchFamily="49" charset="-122"/>
            </a:endParaRPr>
          </a:p>
          <a:p>
            <a:pPr>
              <a:buSzPct val="100000"/>
            </a:pPr>
            <a:endParaRPr lang="en-US" altLang="zh-CN" sz="2000">
              <a:latin typeface="楷体" panose="02010609060101010101" pitchFamily="49" charset="-122"/>
            </a:endParaRPr>
          </a:p>
          <a:p>
            <a:pPr>
              <a:buSzPct val="100000"/>
            </a:pPr>
            <a:r>
              <a:rPr lang="zh-CN" altLang="en-US" sz="2000" b="1">
                <a:latin typeface="楷体" panose="02010609060101010101" pitchFamily="49" charset="-122"/>
              </a:rPr>
              <a:t>沃捷传媒（</a:t>
            </a:r>
            <a:r>
              <a:rPr lang="en-US" altLang="zh-CN" sz="2000" b="1">
                <a:latin typeface="楷体" panose="02010609060101010101" pitchFamily="49" charset="-122"/>
              </a:rPr>
              <a:t>430174</a:t>
            </a:r>
            <a:r>
              <a:rPr lang="zh-CN" altLang="en-US" sz="2000" b="1">
                <a:latin typeface="楷体" panose="02010609060101010101" pitchFamily="49" charset="-122"/>
              </a:rPr>
              <a:t>）：</a:t>
            </a:r>
            <a:endParaRPr lang="en-US" altLang="zh-CN" sz="2000" b="1">
              <a:latin typeface="楷体" panose="02010609060101010101" pitchFamily="49" charset="-122"/>
            </a:endParaRPr>
          </a:p>
          <a:p>
            <a:pPr>
              <a:lnSpc>
                <a:spcPct val="120000"/>
              </a:lnSpc>
              <a:buSzPct val="100000"/>
              <a:buFont typeface="Wingdings" pitchFamily="2" charset="2"/>
              <a:buChar char="Ø"/>
            </a:pPr>
            <a:r>
              <a:rPr lang="zh-CN" altLang="en-US" sz="1800">
                <a:latin typeface="楷体" panose="02010609060101010101" pitchFamily="49" charset="-122"/>
              </a:rPr>
              <a:t>公司主营业务是为客户提供户外传播的整体解决方案和一站式服务，具体包括针对客户需求提供市场调研、品牌策略、媒介方案策划、设计制作以及按照客户确认的方案代理客户实施媒介购买、媒介执行及管理、安装维护服务、媒介监测等业务环节。</a:t>
            </a:r>
            <a:endParaRPr lang="en-US" altLang="zh-CN" sz="1800">
              <a:latin typeface="楷体" panose="02010609060101010101" pitchFamily="49" charset="-122"/>
            </a:endParaRPr>
          </a:p>
          <a:p>
            <a:pPr>
              <a:lnSpc>
                <a:spcPct val="120000"/>
              </a:lnSpc>
              <a:buSzPct val="100000"/>
              <a:buFont typeface="Wingdings" pitchFamily="2" charset="2"/>
              <a:buChar char="Ø"/>
            </a:pPr>
            <a:r>
              <a:rPr lang="zh-CN" altLang="en-US" sz="1800">
                <a:latin typeface="楷体" panose="02010609060101010101" pitchFamily="49" charset="-122"/>
              </a:rPr>
              <a:t>第一次发行：</a:t>
            </a:r>
            <a:r>
              <a:rPr lang="en-US" altLang="zh-CN" sz="1800">
                <a:latin typeface="楷体" panose="02010609060101010101" pitchFamily="49" charset="-122"/>
              </a:rPr>
              <a:t>2013</a:t>
            </a:r>
            <a:r>
              <a:rPr lang="zh-CN" altLang="en-US" sz="1800">
                <a:latin typeface="楷体" panose="02010609060101010101" pitchFamily="49" charset="-122"/>
              </a:rPr>
              <a:t>年</a:t>
            </a:r>
            <a:r>
              <a:rPr lang="en-US" altLang="zh-CN" sz="1800">
                <a:latin typeface="楷体" panose="02010609060101010101" pitchFamily="49" charset="-122"/>
              </a:rPr>
              <a:t>7</a:t>
            </a:r>
            <a:r>
              <a:rPr lang="zh-CN" altLang="en-US" sz="1800">
                <a:latin typeface="楷体" panose="02010609060101010101" pitchFamily="49" charset="-122"/>
              </a:rPr>
              <a:t>月，发行股份数量为</a:t>
            </a:r>
            <a:r>
              <a:rPr lang="en-US" altLang="zh-CN" sz="1800">
                <a:latin typeface="楷体" panose="02010609060101010101" pitchFamily="49" charset="-122"/>
              </a:rPr>
              <a:t>178.5</a:t>
            </a:r>
            <a:r>
              <a:rPr lang="zh-CN" altLang="en-US" sz="1800">
                <a:latin typeface="楷体" panose="02010609060101010101" pitchFamily="49" charset="-122"/>
              </a:rPr>
              <a:t>万股，发行价格为</a:t>
            </a:r>
            <a:r>
              <a:rPr lang="en-US" altLang="zh-CN" sz="1800">
                <a:latin typeface="楷体" panose="02010609060101010101" pitchFamily="49" charset="-122"/>
              </a:rPr>
              <a:t>22</a:t>
            </a:r>
            <a:r>
              <a:rPr lang="zh-CN" altLang="en-US" sz="1800">
                <a:latin typeface="楷体" panose="02010609060101010101" pitchFamily="49" charset="-122"/>
              </a:rPr>
              <a:t>元，融资额为</a:t>
            </a:r>
            <a:r>
              <a:rPr lang="en-US" altLang="zh-CN" sz="1800">
                <a:latin typeface="楷体" panose="02010609060101010101" pitchFamily="49" charset="-122"/>
              </a:rPr>
              <a:t>3927</a:t>
            </a:r>
            <a:r>
              <a:rPr lang="zh-CN" altLang="en-US" sz="1800">
                <a:latin typeface="楷体" panose="02010609060101010101" pitchFamily="49" charset="-122"/>
              </a:rPr>
              <a:t>万元，摊薄后的市盈率约为</a:t>
            </a:r>
            <a:r>
              <a:rPr lang="en-US" altLang="zh-CN" sz="1800">
                <a:latin typeface="楷体" panose="02010609060101010101" pitchFamily="49" charset="-122"/>
              </a:rPr>
              <a:t>20.24</a:t>
            </a:r>
            <a:r>
              <a:rPr lang="zh-CN" altLang="en-US" sz="1800">
                <a:latin typeface="楷体" panose="02010609060101010101" pitchFamily="49" charset="-122"/>
              </a:rPr>
              <a:t>倍。</a:t>
            </a:r>
            <a:endParaRPr lang="zh-CN" altLang="en-US" sz="1800">
              <a:latin typeface="楷体" panose="02010609060101010101" pitchFamily="49" charset="-122"/>
            </a:endParaRPr>
          </a:p>
          <a:p>
            <a:pPr>
              <a:lnSpc>
                <a:spcPct val="120000"/>
              </a:lnSpc>
              <a:buSzPct val="100000"/>
              <a:buFont typeface="Wingdings" pitchFamily="2" charset="2"/>
              <a:buChar char="Ø"/>
            </a:pPr>
            <a:r>
              <a:rPr lang="zh-CN" altLang="en-US" sz="1800">
                <a:latin typeface="楷体" panose="02010609060101010101" pitchFamily="49" charset="-122"/>
              </a:rPr>
              <a:t>第二次发行：</a:t>
            </a:r>
            <a:r>
              <a:rPr lang="en-US" altLang="zh-CN" sz="1800">
                <a:latin typeface="楷体" panose="02010609060101010101" pitchFamily="49" charset="-122"/>
              </a:rPr>
              <a:t>2014</a:t>
            </a:r>
            <a:r>
              <a:rPr lang="zh-CN" altLang="en-US" sz="1800">
                <a:latin typeface="楷体" panose="02010609060101010101" pitchFamily="49" charset="-122"/>
              </a:rPr>
              <a:t>年</a:t>
            </a:r>
            <a:r>
              <a:rPr lang="en-US" altLang="zh-CN" sz="1800">
                <a:latin typeface="楷体" panose="02010609060101010101" pitchFamily="49" charset="-122"/>
              </a:rPr>
              <a:t>8</a:t>
            </a:r>
            <a:r>
              <a:rPr lang="zh-CN" altLang="en-US" sz="1800">
                <a:latin typeface="楷体" panose="02010609060101010101" pitchFamily="49" charset="-122"/>
              </a:rPr>
              <a:t>月，公司</a:t>
            </a:r>
            <a:r>
              <a:rPr lang="en-US" altLang="zh-CN" sz="1800">
                <a:latin typeface="楷体" panose="02010609060101010101" pitchFamily="49" charset="-122"/>
              </a:rPr>
              <a:t>2013</a:t>
            </a:r>
            <a:r>
              <a:rPr lang="zh-CN" altLang="en-US" sz="1800">
                <a:latin typeface="楷体" panose="02010609060101010101" pitchFamily="49" charset="-122"/>
              </a:rPr>
              <a:t>年度经审计的净资产为</a:t>
            </a:r>
            <a:r>
              <a:rPr lang="en-US" altLang="zh-CN" sz="1800">
                <a:latin typeface="楷体" panose="02010609060101010101" pitchFamily="49" charset="-122"/>
              </a:rPr>
              <a:t>123,821,904</a:t>
            </a:r>
            <a:r>
              <a:rPr lang="zh-CN" altLang="en-US" sz="1800">
                <a:latin typeface="楷体" panose="02010609060101010101" pitchFamily="49" charset="-122"/>
              </a:rPr>
              <a:t>元，净利润为</a:t>
            </a:r>
            <a:r>
              <a:rPr lang="en-US" altLang="zh-CN" sz="1800">
                <a:latin typeface="楷体" panose="02010609060101010101" pitchFamily="49" charset="-122"/>
              </a:rPr>
              <a:t>33,902,437</a:t>
            </a:r>
            <a:r>
              <a:rPr lang="zh-CN" altLang="en-US" sz="1800">
                <a:latin typeface="楷体" panose="02010609060101010101" pitchFamily="49" charset="-122"/>
              </a:rPr>
              <a:t>元，每股净资产为</a:t>
            </a:r>
            <a:r>
              <a:rPr lang="en-US" altLang="zh-CN" sz="1800">
                <a:latin typeface="楷体" panose="02010609060101010101" pitchFamily="49" charset="-122"/>
              </a:rPr>
              <a:t>5.31</a:t>
            </a:r>
            <a:r>
              <a:rPr lang="zh-CN" altLang="en-US" sz="1800">
                <a:latin typeface="楷体" panose="02010609060101010101" pitchFamily="49" charset="-122"/>
              </a:rPr>
              <a:t>元。本次发行数量</a:t>
            </a:r>
            <a:r>
              <a:rPr lang="en-US" altLang="zh-CN" sz="1800">
                <a:latin typeface="楷体" panose="02010609060101010101" pitchFamily="49" charset="-122"/>
              </a:rPr>
              <a:t>500</a:t>
            </a:r>
            <a:r>
              <a:rPr lang="zh-CN" altLang="en-US" sz="1800">
                <a:latin typeface="楷体" panose="02010609060101010101" pitchFamily="49" charset="-122"/>
              </a:rPr>
              <a:t>万股，发行价格每股</a:t>
            </a:r>
            <a:r>
              <a:rPr lang="en-US" altLang="zh-CN" sz="1800">
                <a:latin typeface="楷体" panose="02010609060101010101" pitchFamily="49" charset="-122"/>
              </a:rPr>
              <a:t>32</a:t>
            </a:r>
            <a:r>
              <a:rPr lang="zh-CN" altLang="en-US" sz="1800">
                <a:latin typeface="楷体" panose="02010609060101010101" pitchFamily="49" charset="-122"/>
              </a:rPr>
              <a:t>元，预计募集资金不超过人民币</a:t>
            </a:r>
            <a:r>
              <a:rPr lang="en-US" altLang="zh-CN" sz="1800">
                <a:latin typeface="楷体" panose="02010609060101010101" pitchFamily="49" charset="-122"/>
              </a:rPr>
              <a:t>1.6</a:t>
            </a:r>
            <a:r>
              <a:rPr lang="zh-CN" altLang="en-US" sz="1800">
                <a:latin typeface="楷体" panose="02010609060101010101" pitchFamily="49" charset="-122"/>
              </a:rPr>
              <a:t>亿元。</a:t>
            </a:r>
            <a:endParaRPr lang="en-US" altLang="zh-CN" sz="1800">
              <a:latin typeface="楷体" panose="02010609060101010101" pitchFamily="49" charset="-122"/>
            </a:endParaRPr>
          </a:p>
          <a:p>
            <a:pPr>
              <a:buSzPct val="100000"/>
            </a:pPr>
            <a:endParaRPr lang="en-US" altLang="zh-CN" sz="1800">
              <a:latin typeface="楷体" panose="02010609060101010101" pitchFamily="49" charset="-122"/>
            </a:endParaRPr>
          </a:p>
          <a:p>
            <a:pPr>
              <a:buSzPct val="100000"/>
            </a:pPr>
            <a:endParaRPr lang="zh-CN" altLang="en-US" sz="2000">
              <a:latin typeface="楷体" panose="02010609060101010101" pitchFamily="49" charset="-122"/>
            </a:endParaRPr>
          </a:p>
        </p:txBody>
      </p:sp>
      <p:sp>
        <p:nvSpPr>
          <p:cNvPr id="73731"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73732"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73733"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A172510C-C8D2-462A-B261-5A0DBA96D3C4}"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3734"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3735"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3736"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3737"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10" name="矩形 9"/>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62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62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344614"/>
            <a:ext cx="6932025" cy="396875"/>
          </a:xfrm>
          <a:prstGeom prst="rect">
            <a:avLst/>
          </a:prstGeom>
          <a:noFill/>
          <a:ln w="9525">
            <a:noFill/>
            <a:miter lim="800000"/>
          </a:ln>
        </p:spPr>
        <p:txBody>
          <a:bodyPr>
            <a:spAutoFit/>
          </a:bodyPr>
          <a:lstStyle/>
          <a:p>
            <a:pPr>
              <a:buSzPct val="100000"/>
              <a:buFont typeface="Wingdings" pitchFamily="2" charset="2"/>
              <a:buChar char="Ø"/>
            </a:pPr>
            <a:r>
              <a:rPr lang="zh-CN" altLang="en-US" sz="2000" b="1">
                <a:latin typeface="楷体" panose="02010609060101010101" pitchFamily="49" charset="-122"/>
              </a:rPr>
              <a:t>股权融资案例：</a:t>
            </a:r>
            <a:endParaRPr lang="en-US" altLang="zh-CN" sz="2000" b="1">
              <a:latin typeface="楷体" panose="02010609060101010101" pitchFamily="49" charset="-122"/>
            </a:endParaRPr>
          </a:p>
        </p:txBody>
      </p:sp>
      <p:sp>
        <p:nvSpPr>
          <p:cNvPr id="74755" name="Line 2"/>
          <p:cNvSpPr>
            <a:spLocks noChangeShapeType="1"/>
          </p:cNvSpPr>
          <p:nvPr/>
        </p:nvSpPr>
        <p:spPr bwMode="auto">
          <a:xfrm>
            <a:off x="1910009" y="1314450"/>
            <a:ext cx="0" cy="4933950"/>
          </a:xfrm>
          <a:prstGeom prst="line">
            <a:avLst/>
          </a:prstGeom>
          <a:noFill/>
          <a:ln w="25400">
            <a:solidFill>
              <a:srgbClr val="9966FF"/>
            </a:solidFill>
            <a:round/>
          </a:ln>
        </p:spPr>
        <p:txBody>
          <a:bodyPr/>
          <a:lstStyle/>
          <a:p>
            <a:endParaRPr lang="zh-CN" altLang="en-US"/>
          </a:p>
        </p:txBody>
      </p:sp>
      <p:sp>
        <p:nvSpPr>
          <p:cNvPr id="74756" name="Rectangle 2"/>
          <p:cNvSpPr>
            <a:spLocks noChangeArrowheads="1"/>
          </p:cNvSpPr>
          <p:nvPr/>
        </p:nvSpPr>
        <p:spPr bwMode="auto">
          <a:xfrm>
            <a:off x="476404" y="152400"/>
            <a:ext cx="8229307" cy="1143000"/>
          </a:xfrm>
          <a:prstGeom prst="rect">
            <a:avLst/>
          </a:prstGeom>
          <a:noFill/>
          <a:ln w="9525">
            <a:noFill/>
            <a:miter lim="800000"/>
          </a:ln>
        </p:spPr>
        <p:txBody>
          <a:bodyPr anchor="ctr"/>
          <a:lstStyle/>
          <a:p>
            <a:pPr algn="ctr"/>
            <a:endParaRPr lang="zh-CN" altLang="en-US" sz="2800" b="1">
              <a:solidFill>
                <a:srgbClr val="9966FF"/>
              </a:solidFill>
              <a:latin typeface="楷体" panose="02010609060101010101" pitchFamily="49" charset="-122"/>
            </a:endParaRPr>
          </a:p>
        </p:txBody>
      </p:sp>
      <p:sp>
        <p:nvSpPr>
          <p:cNvPr id="74757"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B83E37F-6BEF-45E4-8168-CB5E6401CAA7}"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4758"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4759"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4760"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4761"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pic>
        <p:nvPicPr>
          <p:cNvPr id="74763" name="Picture 12"/>
          <p:cNvPicPr>
            <a:picLocks noChangeAspect="1" noChangeArrowheads="1"/>
          </p:cNvPicPr>
          <p:nvPr/>
        </p:nvPicPr>
        <p:blipFill>
          <a:blip r:embed="rId3" cstate="print"/>
          <a:srcRect/>
          <a:stretch>
            <a:fillRect/>
          </a:stretch>
        </p:blipFill>
        <p:spPr bwMode="auto">
          <a:xfrm>
            <a:off x="1910009" y="1981201"/>
            <a:ext cx="6923230" cy="3749675"/>
          </a:xfrm>
          <a:prstGeom prst="rect">
            <a:avLst/>
          </a:prstGeom>
          <a:noFill/>
          <a:ln w="9525">
            <a:noFill/>
            <a:miter lim="800000"/>
            <a:headEnd/>
            <a:tailEnd/>
          </a:ln>
        </p:spPr>
      </p:pic>
      <p:sp>
        <p:nvSpPr>
          <p:cNvPr id="11" name="矩形 10"/>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75779"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A9EA6A76-1158-4A86-97F3-9F6B4827CBCB}"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11" name="Rectangle 2"/>
          <p:cNvSpPr txBox="1">
            <a:spLocks noChangeArrowheads="1"/>
          </p:cNvSpPr>
          <p:nvPr/>
        </p:nvSpPr>
        <p:spPr bwMode="auto">
          <a:xfrm>
            <a:off x="2058060" y="1219200"/>
            <a:ext cx="3276185" cy="838200"/>
          </a:xfrm>
          <a:prstGeom prst="rect">
            <a:avLst/>
          </a:prstGeom>
          <a:noFill/>
          <a:ln w="9525">
            <a:noFill/>
            <a:miter lim="800000"/>
          </a:ln>
        </p:spPr>
        <p:txBody>
          <a:bodyPr/>
          <a:lstStyle/>
          <a:p>
            <a:pPr marL="342900" indent="-342900" eaLnBrk="0" hangingPunct="0">
              <a:spcBef>
                <a:spcPct val="20000"/>
              </a:spcBef>
              <a:buFont typeface="Arial" pitchFamily="34" charset="0"/>
              <a:buNone/>
              <a:defRPr/>
            </a:pPr>
            <a:endParaRPr lang="en-US" altLang="zh-CN" b="1" kern="0" dirty="0">
              <a:latin typeface="楷体" panose="02010609060101010101" pitchFamily="49" charset="-122"/>
            </a:endParaRPr>
          </a:p>
          <a:p>
            <a:pPr>
              <a:buSzPct val="100000"/>
              <a:buFont typeface="Wingdings" pitchFamily="2" charset="2"/>
              <a:buChar char="Ø"/>
              <a:defRPr/>
            </a:pPr>
            <a:r>
              <a:rPr lang="zh-CN" altLang="en-US" sz="2000" b="1" dirty="0">
                <a:latin typeface="楷体" panose="02010609060101010101" pitchFamily="49" charset="-122"/>
              </a:rPr>
              <a:t>债权融资</a:t>
            </a:r>
            <a:endParaRPr lang="en-US" altLang="zh-CN" sz="2000" b="1" dirty="0">
              <a:latin typeface="楷体" panose="02010609060101010101" pitchFamily="49" charset="-122"/>
            </a:endParaRPr>
          </a:p>
        </p:txBody>
      </p:sp>
      <p:sp>
        <p:nvSpPr>
          <p:cNvPr id="14" name="Text Box 34"/>
          <p:cNvSpPr txBox="1">
            <a:spLocks noChangeArrowheads="1"/>
          </p:cNvSpPr>
          <p:nvPr/>
        </p:nvSpPr>
        <p:spPr bwMode="auto">
          <a:xfrm>
            <a:off x="2058060" y="2114550"/>
            <a:ext cx="6647650" cy="3786188"/>
          </a:xfrm>
          <a:prstGeom prst="rect">
            <a:avLst/>
          </a:prstGeom>
          <a:noFill/>
          <a:ln w="9525">
            <a:noFill/>
            <a:miter lim="800000"/>
          </a:ln>
        </p:spPr>
        <p:txBody>
          <a:bodyPr>
            <a:spAutoFit/>
          </a:bodyPr>
          <a:lstStyle/>
          <a:p>
            <a:pPr>
              <a:buSzPct val="100000"/>
            </a:pPr>
            <a:endParaRPr lang="en-US" altLang="zh-CN" sz="1800">
              <a:latin typeface="楷体" panose="02010609060101010101" pitchFamily="49" charset="-122"/>
            </a:endParaRPr>
          </a:p>
          <a:p>
            <a:pPr>
              <a:buSzPct val="100000"/>
            </a:pPr>
            <a:r>
              <a:rPr lang="en-US" altLang="zh-CN" sz="1800">
                <a:latin typeface="楷体" panose="02010609060101010101" pitchFamily="49" charset="-122"/>
              </a:rPr>
              <a:t>1</a:t>
            </a:r>
            <a:r>
              <a:rPr lang="zh-CN" altLang="en-US" sz="1800">
                <a:latin typeface="楷体" panose="02010609060101010101" pitchFamily="49" charset="-122"/>
              </a:rPr>
              <a:t>、股转系统为公司债券、 可转换公司债券及其他证券品种预留了空间，中小企业私募债等债券可以在股转系统备案和交易 。</a:t>
            </a:r>
            <a:endParaRPr lang="en-US" altLang="zh-CN" sz="1800">
              <a:latin typeface="楷体" panose="02010609060101010101" pitchFamily="49" charset="-122"/>
            </a:endParaRPr>
          </a:p>
          <a:p>
            <a:pPr>
              <a:buSzPct val="100000"/>
            </a:pPr>
            <a:endParaRPr lang="en-US" altLang="zh-CN" sz="1800">
              <a:latin typeface="楷体" panose="02010609060101010101" pitchFamily="49" charset="-122"/>
            </a:endParaRPr>
          </a:p>
          <a:p>
            <a:pPr>
              <a:buSzPct val="100000"/>
            </a:pPr>
            <a:r>
              <a:rPr lang="en-US" altLang="zh-CN" sz="1800">
                <a:latin typeface="楷体" panose="02010609060101010101" pitchFamily="49" charset="-122"/>
              </a:rPr>
              <a:t>2</a:t>
            </a:r>
            <a:r>
              <a:rPr lang="zh-CN" altLang="en-US" sz="1800">
                <a:latin typeface="楷体" panose="02010609060101010101" pitchFamily="49" charset="-122"/>
              </a:rPr>
              <a:t>、对企业获得银行贷款红利明显</a:t>
            </a:r>
            <a:endParaRPr lang="en-US" altLang="zh-CN" sz="1800">
              <a:latin typeface="楷体" panose="02010609060101010101" pitchFamily="49" charset="-122"/>
            </a:endParaRPr>
          </a:p>
          <a:p>
            <a:pPr>
              <a:buSzPct val="100000"/>
            </a:pPr>
            <a:endParaRPr lang="en-US" altLang="zh-CN" sz="1800">
              <a:latin typeface="楷体" panose="02010609060101010101" pitchFamily="49" charset="-122"/>
            </a:endParaRPr>
          </a:p>
          <a:p>
            <a:pPr>
              <a:buSzPct val="100000"/>
            </a:pPr>
            <a:r>
              <a:rPr lang="en-US" altLang="zh-CN" sz="1600">
                <a:latin typeface="楷体" panose="02010609060101010101" pitchFamily="49" charset="-122"/>
              </a:rPr>
              <a:t>   </a:t>
            </a:r>
            <a:r>
              <a:rPr lang="zh-CN" altLang="en-US" sz="1600">
                <a:latin typeface="楷体" panose="02010609060101010101" pitchFamily="49" charset="-122"/>
              </a:rPr>
              <a:t>（</a:t>
            </a:r>
            <a:r>
              <a:rPr lang="en-US" altLang="zh-CN" sz="1600">
                <a:latin typeface="楷体" panose="02010609060101010101" pitchFamily="49" charset="-122"/>
              </a:rPr>
              <a:t>1</a:t>
            </a:r>
            <a:r>
              <a:rPr lang="zh-CN" altLang="en-US" sz="1600">
                <a:latin typeface="楷体" panose="02010609060101010101" pitchFamily="49" charset="-122"/>
              </a:rPr>
              <a:t>）成为优质贷款客户；</a:t>
            </a:r>
            <a:endParaRPr lang="en-US" altLang="zh-CN" sz="1600">
              <a:latin typeface="楷体" panose="02010609060101010101" pitchFamily="49" charset="-122"/>
            </a:endParaRPr>
          </a:p>
          <a:p>
            <a:pPr>
              <a:buSzPct val="100000"/>
            </a:pPr>
            <a:endParaRPr lang="en-US" altLang="zh-CN" sz="1600">
              <a:latin typeface="楷体" panose="02010609060101010101" pitchFamily="49" charset="-122"/>
            </a:endParaRPr>
          </a:p>
          <a:p>
            <a:pPr>
              <a:buSzPct val="100000"/>
            </a:pPr>
            <a:r>
              <a:rPr lang="en-US" altLang="zh-CN" sz="1600">
                <a:latin typeface="楷体" panose="02010609060101010101" pitchFamily="49" charset="-122"/>
              </a:rPr>
              <a:t>   </a:t>
            </a:r>
            <a:r>
              <a:rPr lang="zh-CN" altLang="en-US" sz="1600">
                <a:latin typeface="楷体" panose="02010609060101010101" pitchFamily="49" charset="-122"/>
              </a:rPr>
              <a:t>（</a:t>
            </a:r>
            <a:r>
              <a:rPr lang="en-US" altLang="zh-CN" sz="1600">
                <a:latin typeface="楷体" panose="02010609060101010101" pitchFamily="49" charset="-122"/>
              </a:rPr>
              <a:t>2</a:t>
            </a:r>
            <a:r>
              <a:rPr lang="zh-CN" altLang="en-US" sz="1600">
                <a:latin typeface="楷体" panose="02010609060101010101" pitchFamily="49" charset="-122"/>
              </a:rPr>
              <a:t>）股权质押；</a:t>
            </a:r>
            <a:endParaRPr lang="en-US" altLang="zh-CN" sz="1600">
              <a:latin typeface="楷体" panose="02010609060101010101" pitchFamily="49" charset="-122"/>
            </a:endParaRPr>
          </a:p>
          <a:p>
            <a:pPr>
              <a:buSzPct val="100000"/>
            </a:pPr>
            <a:endParaRPr lang="en-US" altLang="zh-CN" sz="1600">
              <a:latin typeface="楷体" panose="02010609060101010101" pitchFamily="49" charset="-122"/>
            </a:endParaRPr>
          </a:p>
          <a:p>
            <a:pPr>
              <a:buSzPct val="100000"/>
            </a:pPr>
            <a:r>
              <a:rPr lang="en-US" altLang="zh-CN" sz="1600">
                <a:latin typeface="楷体" panose="02010609060101010101" pitchFamily="49" charset="-122"/>
              </a:rPr>
              <a:t>   </a:t>
            </a:r>
            <a:r>
              <a:rPr lang="zh-CN" altLang="en-US" sz="1600">
                <a:latin typeface="楷体" panose="02010609060101010101" pitchFamily="49" charset="-122"/>
              </a:rPr>
              <a:t>（</a:t>
            </a:r>
            <a:r>
              <a:rPr lang="en-US" altLang="zh-CN" sz="1600">
                <a:latin typeface="楷体" panose="02010609060101010101" pitchFamily="49" charset="-122"/>
              </a:rPr>
              <a:t>3</a:t>
            </a:r>
            <a:r>
              <a:rPr lang="zh-CN" altLang="en-US" sz="1600">
                <a:latin typeface="楷体" panose="02010609060101010101" pitchFamily="49" charset="-122"/>
              </a:rPr>
              <a:t>）银行积极为新三板配套产品；</a:t>
            </a:r>
            <a:endParaRPr lang="en-US" altLang="zh-CN" sz="1600">
              <a:latin typeface="楷体" panose="02010609060101010101" pitchFamily="49" charset="-122"/>
            </a:endParaRPr>
          </a:p>
          <a:p>
            <a:pPr>
              <a:buSzPct val="100000"/>
              <a:buFont typeface="Wingdings" pitchFamily="2" charset="2"/>
              <a:buChar char="Ø"/>
            </a:pPr>
            <a:endParaRPr lang="en-US" altLang="zh-CN" sz="1800">
              <a:latin typeface="楷体" panose="02010609060101010101" pitchFamily="49" charset="-122"/>
            </a:endParaRPr>
          </a:p>
          <a:p>
            <a:pPr>
              <a:buSzPct val="100000"/>
            </a:pPr>
            <a:endParaRPr lang="zh-CN" altLang="en-US" sz="1800">
              <a:latin typeface="楷体" panose="02010609060101010101" pitchFamily="49" charset="-122"/>
            </a:endParaRPr>
          </a:p>
          <a:p>
            <a:pPr>
              <a:buSzPct val="100000"/>
            </a:pPr>
            <a:endParaRPr lang="zh-CN" altLang="en-US" sz="1800">
              <a:latin typeface="楷体" panose="02010609060101010101" pitchFamily="49" charset="-122"/>
            </a:endParaRPr>
          </a:p>
        </p:txBody>
      </p:sp>
      <p:sp>
        <p:nvSpPr>
          <p:cNvPr id="75782"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便利融资</a:t>
            </a:r>
          </a:p>
        </p:txBody>
      </p:sp>
      <p:sp>
        <p:nvSpPr>
          <p:cNvPr id="75783"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5784"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5785"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10" name="矩形 9"/>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xEl>
                                              <p:pRg st="7" end="7"/>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77827"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8484F85D-CF5C-4069-8E17-DCD5DBDEF1FB}"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7828" name="Text Box 6"/>
          <p:cNvSpPr txBox="1">
            <a:spLocks noChangeArrowheads="1"/>
          </p:cNvSpPr>
          <p:nvPr/>
        </p:nvSpPr>
        <p:spPr bwMode="auto">
          <a:xfrm>
            <a:off x="1981835" y="1555751"/>
            <a:ext cx="6954013" cy="4745915"/>
          </a:xfrm>
          <a:prstGeom prst="rect">
            <a:avLst/>
          </a:prstGeom>
          <a:noFill/>
          <a:ln w="9525">
            <a:noFill/>
            <a:miter lim="800000"/>
          </a:ln>
        </p:spPr>
        <p:txBody>
          <a:bodyPr>
            <a:spAutoFit/>
          </a:bodyPr>
          <a:lstStyle/>
          <a:p>
            <a:pPr>
              <a:lnSpc>
                <a:spcPct val="120000"/>
              </a:lnSpc>
              <a:buClr>
                <a:srgbClr val="9933FF"/>
              </a:buClr>
              <a:buSzPct val="100000"/>
              <a:buFont typeface="Wingdings" pitchFamily="2" charset="2"/>
              <a:buNone/>
            </a:pPr>
            <a:r>
              <a:rPr lang="zh-CN" altLang="en-US" sz="1800" b="1" u="sng">
                <a:latin typeface="楷体" panose="02010609060101010101" pitchFamily="49" charset="-122"/>
              </a:rPr>
              <a:t>允许申请挂牌公司存在未行权完毕的股权（期权）激励</a:t>
            </a:r>
            <a:endParaRPr lang="zh-CN" altLang="en-US" sz="1800" b="1" u="sng">
              <a:latin typeface="楷体" panose="02010609060101010101" pitchFamily="49" charset="-122"/>
            </a:endParaRPr>
          </a:p>
          <a:p>
            <a:pPr>
              <a:lnSpc>
                <a:spcPct val="120000"/>
              </a:lnSpc>
              <a:buClr>
                <a:srgbClr val="9933FF"/>
              </a:buClr>
              <a:buSzPct val="100000"/>
              <a:buFont typeface="Wingdings" pitchFamily="2" charset="2"/>
              <a:buChar char="Ø"/>
            </a:pPr>
            <a:r>
              <a:rPr lang="zh-CN" altLang="en-US" sz="1800">
                <a:latin typeface="楷体" panose="02010609060101010101" pitchFamily="49" charset="-122"/>
              </a:rPr>
              <a:t>人是中小企业最核心的生产要素；</a:t>
            </a: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r>
              <a:rPr lang="zh-CN" altLang="en-US" sz="1800">
                <a:latin typeface="楷体" panose="02010609060101010101" pitchFamily="49" charset="-122"/>
              </a:rPr>
              <a:t>光靠理想、光靠事业很难留住人才，通常中小企业的财务实力不是很雄厚，高薪留人比较困难；</a:t>
            </a: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r>
              <a:rPr lang="zh-CN" altLang="en-US" sz="1800">
                <a:latin typeface="楷体" panose="02010609060101010101" pitchFamily="49" charset="-122"/>
              </a:rPr>
              <a:t>通过股权激励，加强企业和核心人员的凝聚力；</a:t>
            </a: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r>
              <a:rPr lang="zh-CN" altLang="en-US" sz="1800">
                <a:latin typeface="楷体" panose="02010609060101010101" pitchFamily="49" charset="-122"/>
              </a:rPr>
              <a:t>无论股权还是期权，只有企业上市了，股份有了流动性，权益的价值才能实现，才能吸引核心人员将个人的努力与企业的增值捆绑在一起；</a:t>
            </a:r>
            <a:endParaRPr lang="zh-CN" altLang="en-US" sz="1800">
              <a:latin typeface="楷体" panose="02010609060101010101" pitchFamily="49" charset="-122"/>
            </a:endParaRPr>
          </a:p>
          <a:p>
            <a:pPr>
              <a:lnSpc>
                <a:spcPct val="120000"/>
              </a:lnSpc>
              <a:buClr>
                <a:srgbClr val="9933FF"/>
              </a:buClr>
              <a:buSzPct val="100000"/>
              <a:buFont typeface="Wingdings" pitchFamily="2" charset="2"/>
              <a:buChar char="Ø"/>
            </a:pPr>
            <a:endParaRPr lang="en-US" altLang="zh-CN" sz="1800">
              <a:latin typeface="楷体" panose="02010609060101010101" pitchFamily="49" charset="-122"/>
            </a:endParaRPr>
          </a:p>
          <a:p>
            <a:pPr>
              <a:lnSpc>
                <a:spcPct val="120000"/>
              </a:lnSpc>
              <a:buClr>
                <a:srgbClr val="9933FF"/>
              </a:buClr>
              <a:buSzPct val="100000"/>
              <a:buFont typeface="Wingdings" pitchFamily="2" charset="2"/>
              <a:buChar char="Ø"/>
            </a:pPr>
            <a:r>
              <a:rPr lang="zh-CN" altLang="en-US" sz="1800">
                <a:latin typeface="楷体" panose="02010609060101010101" pitchFamily="49" charset="-122"/>
              </a:rPr>
              <a:t>中介机构帮助搭建良好的持股平台，使人员激励机制最大限度符合公司利益、防范风险发生。</a:t>
            </a:r>
            <a:endParaRPr lang="en-US" altLang="zh-CN" sz="1800">
              <a:latin typeface="楷体" panose="02010609060101010101" pitchFamily="49" charset="-122"/>
            </a:endParaRPr>
          </a:p>
        </p:txBody>
      </p:sp>
      <p:sp>
        <p:nvSpPr>
          <p:cNvPr id="77829"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77830"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人员激励</a:t>
            </a:r>
          </a:p>
        </p:txBody>
      </p:sp>
      <p:sp>
        <p:nvSpPr>
          <p:cNvPr id="77831"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规范治理</a:t>
            </a:r>
          </a:p>
        </p:txBody>
      </p:sp>
      <p:sp>
        <p:nvSpPr>
          <p:cNvPr id="77832"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9" name="矩形 8"/>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4"/>
          <p:cNvSpPr txBox="1">
            <a:spLocks noChangeArrowheads="1"/>
          </p:cNvSpPr>
          <p:nvPr/>
        </p:nvSpPr>
        <p:spPr bwMode="auto">
          <a:xfrm>
            <a:off x="1910009" y="1611313"/>
            <a:ext cx="6932025" cy="5016500"/>
          </a:xfrm>
          <a:prstGeom prst="rect">
            <a:avLst/>
          </a:prstGeom>
          <a:noFill/>
          <a:ln w="9525">
            <a:noFill/>
            <a:miter lim="800000"/>
          </a:ln>
        </p:spPr>
        <p:txBody>
          <a:bodyPr>
            <a:spAutoFit/>
          </a:bodyPr>
          <a:lstStyle/>
          <a:p>
            <a:pPr>
              <a:buSzPct val="100000"/>
            </a:pPr>
            <a:r>
              <a:rPr lang="zh-CN" altLang="en-US" sz="1800" b="1" u="sng">
                <a:latin typeface="楷体" panose="02010609060101010101" pitchFamily="49" charset="-122"/>
              </a:rPr>
              <a:t>中小企业公司治理中面临的主要问题：</a:t>
            </a:r>
            <a:endParaRPr lang="en-US" altLang="zh-CN" sz="1800" b="1" u="sng">
              <a:latin typeface="楷体" panose="02010609060101010101" pitchFamily="49" charset="-122"/>
            </a:endParaRPr>
          </a:p>
          <a:p>
            <a:pPr>
              <a:buSzPct val="100000"/>
            </a:pPr>
            <a:endParaRPr lang="en-US" altLang="zh-CN" sz="800">
              <a:latin typeface="楷体" panose="02010609060101010101" pitchFamily="49" charset="-122"/>
            </a:endParaRPr>
          </a:p>
          <a:p>
            <a:pPr>
              <a:buSzPct val="100000"/>
              <a:buFont typeface="Wingdings" pitchFamily="2" charset="2"/>
              <a:buChar char="Ø"/>
            </a:pPr>
            <a:r>
              <a:rPr lang="zh-CN" altLang="en-US" sz="1800">
                <a:latin typeface="楷体" panose="02010609060101010101" pitchFamily="49" charset="-122"/>
              </a:rPr>
              <a:t>传统家族企业的现代化</a:t>
            </a:r>
            <a:endParaRPr lang="en-US" altLang="zh-CN" sz="1800">
              <a:latin typeface="楷体" panose="02010609060101010101" pitchFamily="49" charset="-122"/>
            </a:endParaRPr>
          </a:p>
          <a:p>
            <a:pPr>
              <a:buSzPct val="100000"/>
            </a:pPr>
            <a:endParaRPr lang="en-US" altLang="zh-CN" sz="800">
              <a:latin typeface="楷体" panose="02010609060101010101" pitchFamily="49" charset="-122"/>
            </a:endParaRPr>
          </a:p>
          <a:p>
            <a:pPr>
              <a:buSzPct val="100000"/>
            </a:pPr>
            <a:r>
              <a:rPr lang="zh-CN" altLang="en-US" sz="1800">
                <a:latin typeface="楷体" panose="02010609060101010101" pitchFamily="49" charset="-122"/>
              </a:rPr>
              <a:t>根据股转公司的统计数据，目前挂牌公司当中</a:t>
            </a:r>
            <a:r>
              <a:rPr lang="en-US" altLang="zh-CN" sz="1800">
                <a:latin typeface="楷体" panose="02010609060101010101" pitchFamily="49" charset="-122"/>
              </a:rPr>
              <a:t>52%</a:t>
            </a:r>
            <a:r>
              <a:rPr lang="zh-CN" altLang="en-US" sz="1800">
                <a:latin typeface="楷体" panose="02010609060101010101" pitchFamily="49" charset="-122"/>
              </a:rPr>
              <a:t>的企业存在治理结构风险，所有权、经营权集中在家族手里，个人的决策失误会对企业带来巨大风险。</a:t>
            </a:r>
            <a:endParaRPr lang="en-US" altLang="zh-CN" sz="1800">
              <a:latin typeface="楷体" panose="02010609060101010101" pitchFamily="49" charset="-122"/>
            </a:endParaRPr>
          </a:p>
          <a:p>
            <a:pPr>
              <a:buSzPct val="100000"/>
            </a:pPr>
            <a:endParaRPr lang="en-US" altLang="zh-CN" sz="800">
              <a:latin typeface="楷体" panose="02010609060101010101" pitchFamily="49" charset="-122"/>
            </a:endParaRPr>
          </a:p>
          <a:p>
            <a:pPr>
              <a:buSzPct val="100000"/>
              <a:buFont typeface="Wingdings" pitchFamily="2" charset="2"/>
              <a:buChar char="Ø"/>
            </a:pPr>
            <a:r>
              <a:rPr lang="zh-CN" altLang="en-US" sz="1800">
                <a:latin typeface="楷体" panose="02010609060101010101" pitchFamily="49" charset="-122"/>
              </a:rPr>
              <a:t>募集社会资本后，股东社会化</a:t>
            </a:r>
            <a:endParaRPr lang="en-US" altLang="zh-CN" sz="1800">
              <a:latin typeface="楷体" panose="02010609060101010101" pitchFamily="49" charset="-122"/>
            </a:endParaRPr>
          </a:p>
          <a:p>
            <a:pPr>
              <a:buSzPct val="100000"/>
            </a:pPr>
            <a:endParaRPr lang="en-US" altLang="zh-CN" sz="800">
              <a:latin typeface="楷体" panose="02010609060101010101" pitchFamily="49" charset="-122"/>
            </a:endParaRPr>
          </a:p>
          <a:p>
            <a:pPr>
              <a:buSzPct val="100000"/>
            </a:pPr>
            <a:r>
              <a:rPr lang="zh-CN" altLang="en-US" sz="1800">
                <a:latin typeface="楷体" panose="02010609060101010101" pitchFamily="49" charset="-122"/>
              </a:rPr>
              <a:t>企业发展到一定规模，资本积累逐步从内源化转向外源化，引入较多外源融资后，股东分散，利益错综，更加需要良好的决策、协调治理机制。</a:t>
            </a:r>
            <a:endParaRPr lang="en-US" altLang="zh-CN" sz="1800">
              <a:latin typeface="楷体" panose="02010609060101010101" pitchFamily="49" charset="-122"/>
            </a:endParaRPr>
          </a:p>
          <a:p>
            <a:pPr>
              <a:buSzPct val="100000"/>
            </a:pPr>
            <a:endParaRPr lang="en-US" altLang="zh-CN" sz="1800">
              <a:latin typeface="楷体" panose="02010609060101010101" pitchFamily="49" charset="-122"/>
            </a:endParaRPr>
          </a:p>
          <a:p>
            <a:pPr>
              <a:buSzPct val="100000"/>
            </a:pPr>
            <a:r>
              <a:rPr lang="zh-CN" altLang="en-US" sz="1800" b="1" u="sng">
                <a:latin typeface="楷体" panose="02010609060101010101" pitchFamily="49" charset="-122"/>
              </a:rPr>
              <a:t>在挂牌过程中，借助中介机构的专业能力，对企业进行治理结构的规范。从制度上保障公司决策的科学性。</a:t>
            </a:r>
            <a:endParaRPr lang="en-US" altLang="zh-CN" sz="1800" b="1" u="sng">
              <a:latin typeface="楷体" panose="02010609060101010101" pitchFamily="49" charset="-122"/>
            </a:endParaRPr>
          </a:p>
          <a:p>
            <a:pPr>
              <a:buSzPct val="100000"/>
            </a:pPr>
            <a:endParaRPr lang="en-US" altLang="zh-CN" sz="1800" b="1" u="sng">
              <a:latin typeface="楷体" panose="02010609060101010101" pitchFamily="49" charset="-122"/>
            </a:endParaRPr>
          </a:p>
          <a:p>
            <a:pPr>
              <a:buSzPct val="100000"/>
            </a:pPr>
            <a:r>
              <a:rPr lang="zh-CN" altLang="en-US" sz="1800" b="1" u="sng">
                <a:latin typeface="楷体" panose="02010609060101010101" pitchFamily="49" charset="-122"/>
              </a:rPr>
              <a:t>在持续督导中，分析实际运行效果，对前期规范化的成果持续改进。</a:t>
            </a:r>
            <a:endParaRPr lang="en-US" altLang="zh-CN" sz="1800" b="1" u="sng">
              <a:latin typeface="楷体" panose="02010609060101010101" pitchFamily="49" charset="-122"/>
            </a:endParaRPr>
          </a:p>
          <a:p>
            <a:pPr>
              <a:buSzPct val="100000"/>
            </a:pPr>
            <a:endParaRPr lang="en-US" altLang="zh-CN" sz="1800" b="1" u="sng">
              <a:latin typeface="楷体" panose="02010609060101010101" pitchFamily="49" charset="-122"/>
            </a:endParaRPr>
          </a:p>
          <a:p>
            <a:pPr>
              <a:buSzPct val="100000"/>
            </a:pPr>
            <a:endParaRPr lang="zh-CN" altLang="en-US" sz="1800">
              <a:latin typeface="楷体" panose="02010609060101010101" pitchFamily="49" charset="-122"/>
            </a:endParaRPr>
          </a:p>
        </p:txBody>
      </p:sp>
      <p:sp>
        <p:nvSpPr>
          <p:cNvPr id="78851"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78852"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66050021-D7AC-4A27-A607-501ECBADC96E}"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78853"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78854"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8855"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rPr>
              <a:t>规范治理</a:t>
            </a:r>
          </a:p>
        </p:txBody>
      </p:sp>
      <p:sp>
        <p:nvSpPr>
          <p:cNvPr id="78856"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rPr>
              <a:t>资本运作</a:t>
            </a:r>
          </a:p>
        </p:txBody>
      </p:sp>
      <p:sp>
        <p:nvSpPr>
          <p:cNvPr id="9" name="矩形 8"/>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p:nvPr/>
        </p:nvGrpSpPr>
        <p:grpSpPr bwMode="auto">
          <a:xfrm>
            <a:off x="2361492" y="-838200"/>
            <a:ext cx="6039320" cy="6423025"/>
            <a:chOff x="-428625" y="-2000250"/>
            <a:chExt cx="10001250" cy="8501063"/>
          </a:xfrm>
        </p:grpSpPr>
        <p:sp>
          <p:nvSpPr>
            <p:cNvPr id="79912" name="AutoShape 3"/>
            <p:cNvSpPr>
              <a:spLocks noChangeArrowheads="1"/>
            </p:cNvSpPr>
            <p:nvPr/>
          </p:nvSpPr>
          <p:spPr bwMode="gray">
            <a:xfrm flipV="1">
              <a:off x="-428625" y="-2000250"/>
              <a:ext cx="10001250" cy="687208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183 w 21600"/>
                <a:gd name="T13" fmla="*/ 0 h 21600"/>
                <a:gd name="T14" fmla="*/ 20417 w 21600"/>
                <a:gd name="T15" fmla="*/ 7512 h 21600"/>
              </a:gdLst>
              <a:ahLst/>
              <a:cxnLst>
                <a:cxn ang="T8">
                  <a:pos x="T0" y="T1"/>
                </a:cxn>
                <a:cxn ang="T9">
                  <a:pos x="T2" y="T3"/>
                </a:cxn>
                <a:cxn ang="T10">
                  <a:pos x="T4" y="T5"/>
                </a:cxn>
                <a:cxn ang="T11">
                  <a:pos x="T6" y="T7"/>
                </a:cxn>
              </a:cxnLst>
              <a:rect l="T12" t="T13" r="T14" b="T15"/>
              <a:pathLst>
                <a:path w="21600" h="21600">
                  <a:moveTo>
                    <a:pt x="5265" y="6157"/>
                  </a:moveTo>
                  <a:cubicBezTo>
                    <a:pt x="6637" y="4521"/>
                    <a:pt x="8664" y="3575"/>
                    <a:pt x="10800" y="3576"/>
                  </a:cubicBezTo>
                  <a:cubicBezTo>
                    <a:pt x="12935" y="3576"/>
                    <a:pt x="14962" y="4521"/>
                    <a:pt x="16334" y="6157"/>
                  </a:cubicBezTo>
                  <a:lnTo>
                    <a:pt x="19074" y="3859"/>
                  </a:lnTo>
                  <a:cubicBezTo>
                    <a:pt x="17022" y="1412"/>
                    <a:pt x="13992" y="-1"/>
                    <a:pt x="10799" y="0"/>
                  </a:cubicBezTo>
                  <a:cubicBezTo>
                    <a:pt x="7607" y="0"/>
                    <a:pt x="4577" y="1412"/>
                    <a:pt x="2525" y="3859"/>
                  </a:cubicBezTo>
                  <a:lnTo>
                    <a:pt x="5265" y="6157"/>
                  </a:lnTo>
                  <a:close/>
                </a:path>
              </a:pathLst>
            </a:custGeom>
            <a:gradFill rotWithShape="1">
              <a:gsLst>
                <a:gs pos="0">
                  <a:srgbClr val="006699"/>
                </a:gs>
                <a:gs pos="100000">
                  <a:srgbClr val="BDCBDB"/>
                </a:gs>
              </a:gsLst>
              <a:lin ang="0" scaled="1"/>
            </a:gradFill>
            <a:ln w="9525">
              <a:round/>
            </a:ln>
            <a:scene3d>
              <a:camera prst="legacyPerspectiveBottom">
                <a:rot lat="20099957" lon="0" rev="0"/>
              </a:camera>
              <a:lightRig rig="legacyHarsh3" dir="l"/>
            </a:scene3d>
            <a:sp3d extrusionH="2259000" prstMaterial="legacyPlastic">
              <a:bevelT w="13500" h="13500" prst="angle"/>
              <a:bevelB w="13500" h="13500" prst="angle"/>
              <a:extrusionClr>
                <a:srgbClr val="003366"/>
              </a:extrusionClr>
            </a:sp3d>
          </p:spPr>
          <p:txBody>
            <a:bodyPr wrap="none" anchor="ctr">
              <a:flatTx/>
            </a:bodyPr>
            <a:lstStyle/>
            <a:p>
              <a:endParaRPr lang="zh-CN" altLang="en-US"/>
            </a:p>
          </p:txBody>
        </p:sp>
        <p:grpSp>
          <p:nvGrpSpPr>
            <p:cNvPr id="3" name="组合 55"/>
            <p:cNvGrpSpPr/>
            <p:nvPr/>
          </p:nvGrpSpPr>
          <p:grpSpPr bwMode="auto">
            <a:xfrm>
              <a:off x="300633" y="3129370"/>
              <a:ext cx="8530581" cy="3371443"/>
              <a:chOff x="300633" y="3129370"/>
              <a:chExt cx="8530581" cy="3371443"/>
            </a:xfrm>
          </p:grpSpPr>
          <p:sp>
            <p:nvSpPr>
              <p:cNvPr id="79914" name="Freeform 4"/>
              <p:cNvSpPr/>
              <p:nvPr/>
            </p:nvSpPr>
            <p:spPr bwMode="gray">
              <a:xfrm>
                <a:off x="328414" y="3153814"/>
                <a:ext cx="8495854" cy="3346999"/>
              </a:xfrm>
              <a:custGeom>
                <a:avLst/>
                <a:gdLst>
                  <a:gd name="T0" fmla="*/ 2147483647 w 4893"/>
                  <a:gd name="T1" fmla="*/ 0 h 1917"/>
                  <a:gd name="T2" fmla="*/ 2147483647 w 4893"/>
                  <a:gd name="T3" fmla="*/ 2147483647 h 1917"/>
                  <a:gd name="T4" fmla="*/ 2147483647 w 4893"/>
                  <a:gd name="T5" fmla="*/ 2147483647 h 1917"/>
                  <a:gd name="T6" fmla="*/ 2147483647 w 4893"/>
                  <a:gd name="T7" fmla="*/ 2147483647 h 1917"/>
                  <a:gd name="T8" fmla="*/ 0 w 4893"/>
                  <a:gd name="T9" fmla="*/ 2147483647 h 1917"/>
                  <a:gd name="T10" fmla="*/ 2147483647 w 4893"/>
                  <a:gd name="T11" fmla="*/ 2147483647 h 1917"/>
                  <a:gd name="T12" fmla="*/ 2147483647 w 4893"/>
                  <a:gd name="T13" fmla="*/ 0 h 1917"/>
                  <a:gd name="T14" fmla="*/ 0 60000 65536"/>
                  <a:gd name="T15" fmla="*/ 0 60000 65536"/>
                  <a:gd name="T16" fmla="*/ 0 60000 65536"/>
                  <a:gd name="T17" fmla="*/ 0 60000 65536"/>
                  <a:gd name="T18" fmla="*/ 0 60000 65536"/>
                  <a:gd name="T19" fmla="*/ 0 60000 65536"/>
                  <a:gd name="T20" fmla="*/ 0 60000 65536"/>
                  <a:gd name="T21" fmla="*/ 0 w 4893"/>
                  <a:gd name="T22" fmla="*/ 0 h 1917"/>
                  <a:gd name="T23" fmla="*/ 4893 w 4893"/>
                  <a:gd name="T24" fmla="*/ 1917 h 1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3" h="1917">
                    <a:moveTo>
                      <a:pt x="4878" y="0"/>
                    </a:moveTo>
                    <a:cubicBezTo>
                      <a:pt x="4878" y="0"/>
                      <a:pt x="4891" y="226"/>
                      <a:pt x="4893" y="440"/>
                    </a:cubicBezTo>
                    <a:cubicBezTo>
                      <a:pt x="3867" y="440"/>
                      <a:pt x="3815" y="1811"/>
                      <a:pt x="2467" y="1917"/>
                    </a:cubicBezTo>
                    <a:cubicBezTo>
                      <a:pt x="1073" y="1877"/>
                      <a:pt x="1309" y="493"/>
                      <a:pt x="21" y="500"/>
                    </a:cubicBezTo>
                    <a:lnTo>
                      <a:pt x="0" y="2"/>
                    </a:lnTo>
                    <a:cubicBezTo>
                      <a:pt x="620" y="518"/>
                      <a:pt x="1873" y="671"/>
                      <a:pt x="2461" y="667"/>
                    </a:cubicBezTo>
                    <a:cubicBezTo>
                      <a:pt x="2461" y="667"/>
                      <a:pt x="4076" y="668"/>
                      <a:pt x="4878" y="0"/>
                    </a:cubicBezTo>
                    <a:close/>
                  </a:path>
                </a:pathLst>
              </a:custGeom>
              <a:gradFill rotWithShape="1">
                <a:gsLst>
                  <a:gs pos="0">
                    <a:srgbClr val="0D2D47"/>
                  </a:gs>
                  <a:gs pos="50000">
                    <a:srgbClr val="0F5C83"/>
                  </a:gs>
                  <a:gs pos="100000">
                    <a:srgbClr val="0D2D47"/>
                  </a:gs>
                </a:gsLst>
                <a:lin ang="0" scaled="1"/>
              </a:gradFill>
              <a:ln w="9525">
                <a:noFill/>
                <a:round/>
              </a:ln>
            </p:spPr>
            <p:txBody>
              <a:bodyPr/>
              <a:lstStyle/>
              <a:p>
                <a:endParaRPr lang="zh-CN" altLang="en-US"/>
              </a:p>
            </p:txBody>
          </p:sp>
          <p:sp>
            <p:nvSpPr>
              <p:cNvPr id="79915" name="Line 5"/>
              <p:cNvSpPr>
                <a:spLocks noChangeShapeType="1"/>
              </p:cNvSpPr>
              <p:nvPr/>
            </p:nvSpPr>
            <p:spPr bwMode="gray">
              <a:xfrm flipH="1">
                <a:off x="2000232" y="5317054"/>
                <a:ext cx="956717" cy="783934"/>
              </a:xfrm>
              <a:prstGeom prst="line">
                <a:avLst/>
              </a:prstGeom>
              <a:noFill/>
              <a:ln w="9525">
                <a:solidFill>
                  <a:srgbClr val="F8F8F8">
                    <a:alpha val="10196"/>
                  </a:srgbClr>
                </a:solidFill>
                <a:round/>
              </a:ln>
            </p:spPr>
            <p:txBody>
              <a:bodyPr/>
              <a:lstStyle/>
              <a:p>
                <a:endParaRPr lang="zh-CN" altLang="en-US"/>
              </a:p>
            </p:txBody>
          </p:sp>
          <p:sp>
            <p:nvSpPr>
              <p:cNvPr id="79916" name="Line 6"/>
              <p:cNvSpPr>
                <a:spLocks noChangeShapeType="1"/>
              </p:cNvSpPr>
              <p:nvPr/>
            </p:nvSpPr>
            <p:spPr bwMode="gray">
              <a:xfrm>
                <a:off x="6101706" y="5334514"/>
                <a:ext cx="956716" cy="783934"/>
              </a:xfrm>
              <a:prstGeom prst="line">
                <a:avLst/>
              </a:prstGeom>
              <a:noFill/>
              <a:ln w="9525">
                <a:solidFill>
                  <a:srgbClr val="F8F8F8">
                    <a:alpha val="10196"/>
                  </a:srgbClr>
                </a:solidFill>
                <a:round/>
              </a:ln>
            </p:spPr>
            <p:txBody>
              <a:bodyPr/>
              <a:lstStyle/>
              <a:p>
                <a:endParaRPr lang="zh-CN" altLang="en-US"/>
              </a:p>
            </p:txBody>
          </p:sp>
          <p:sp>
            <p:nvSpPr>
              <p:cNvPr id="79917" name="Line 7"/>
              <p:cNvSpPr>
                <a:spLocks noChangeShapeType="1"/>
              </p:cNvSpPr>
              <p:nvPr/>
            </p:nvSpPr>
            <p:spPr bwMode="gray">
              <a:xfrm flipH="1">
                <a:off x="300633" y="4938181"/>
                <a:ext cx="1250156" cy="364905"/>
              </a:xfrm>
              <a:prstGeom prst="line">
                <a:avLst/>
              </a:prstGeom>
              <a:noFill/>
              <a:ln w="9525">
                <a:solidFill>
                  <a:srgbClr val="F8F8F8">
                    <a:alpha val="10196"/>
                  </a:srgbClr>
                </a:solidFill>
                <a:round/>
              </a:ln>
            </p:spPr>
            <p:txBody>
              <a:bodyPr/>
              <a:lstStyle/>
              <a:p>
                <a:endParaRPr lang="zh-CN" altLang="en-US"/>
              </a:p>
            </p:txBody>
          </p:sp>
          <p:sp>
            <p:nvSpPr>
              <p:cNvPr id="79918" name="Line 8"/>
              <p:cNvSpPr>
                <a:spLocks noChangeShapeType="1"/>
              </p:cNvSpPr>
              <p:nvPr/>
            </p:nvSpPr>
            <p:spPr bwMode="gray">
              <a:xfrm>
                <a:off x="7624465" y="4932944"/>
                <a:ext cx="1206749" cy="364904"/>
              </a:xfrm>
              <a:prstGeom prst="line">
                <a:avLst/>
              </a:prstGeom>
              <a:noFill/>
              <a:ln w="9525">
                <a:solidFill>
                  <a:srgbClr val="F8F8F8">
                    <a:alpha val="10196"/>
                  </a:srgbClr>
                </a:solidFill>
                <a:round/>
              </a:ln>
            </p:spPr>
            <p:txBody>
              <a:bodyPr/>
              <a:lstStyle/>
              <a:p>
                <a:endParaRPr lang="zh-CN" altLang="en-US"/>
              </a:p>
            </p:txBody>
          </p:sp>
          <p:sp>
            <p:nvSpPr>
              <p:cNvPr id="79919" name="Text Box 9"/>
              <p:cNvSpPr txBox="1">
                <a:spLocks noChangeArrowheads="1"/>
              </p:cNvSpPr>
              <p:nvPr/>
            </p:nvSpPr>
            <p:spPr bwMode="gray">
              <a:xfrm>
                <a:off x="2400980" y="4649940"/>
                <a:ext cx="4357686" cy="1099902"/>
              </a:xfrm>
              <a:prstGeom prst="rect">
                <a:avLst/>
              </a:prstGeom>
              <a:noFill/>
              <a:ln w="9525" algn="ctr">
                <a:noFill/>
                <a:miter lim="800000"/>
              </a:ln>
            </p:spPr>
            <p:txBody>
              <a:bodyPr>
                <a:spAutoFit/>
              </a:bodyPr>
              <a:lstStyle/>
              <a:p>
                <a:pPr algn="ctr" fontAlgn="ctr"/>
                <a:r>
                  <a:rPr lang="zh-CN" altLang="en-US" sz="2400" b="1">
                    <a:solidFill>
                      <a:srgbClr val="FEFFFF"/>
                    </a:solidFill>
                    <a:latin typeface="楷体" panose="02010609060101010101" pitchFamily="49" charset="-122"/>
                  </a:rPr>
                  <a:t>股转系统</a:t>
                </a:r>
                <a:endParaRPr lang="en-US" altLang="zh-CN" sz="2400" b="1">
                  <a:solidFill>
                    <a:srgbClr val="FEFFFF"/>
                  </a:solidFill>
                  <a:latin typeface="楷体" panose="02010609060101010101" pitchFamily="49" charset="-122"/>
                </a:endParaRPr>
              </a:p>
              <a:p>
                <a:pPr algn="ctr" fontAlgn="ctr"/>
                <a:r>
                  <a:rPr lang="zh-CN" altLang="en-US" sz="2400" b="1">
                    <a:solidFill>
                      <a:srgbClr val="FEFFFF"/>
                    </a:solidFill>
                    <a:latin typeface="楷体" panose="02010609060101010101" pitchFamily="49" charset="-122"/>
                  </a:rPr>
                  <a:t>资本运作平台</a:t>
                </a:r>
                <a:endParaRPr lang="en-US" altLang="zh-CN" sz="2400" b="1">
                  <a:solidFill>
                    <a:srgbClr val="FEFFFF"/>
                  </a:solidFill>
                  <a:latin typeface="楷体" panose="02010609060101010101" pitchFamily="49" charset="-122"/>
                </a:endParaRPr>
              </a:p>
            </p:txBody>
          </p:sp>
          <p:sp>
            <p:nvSpPr>
              <p:cNvPr id="79920" name="Line 10"/>
              <p:cNvSpPr>
                <a:spLocks noChangeShapeType="1"/>
              </p:cNvSpPr>
              <p:nvPr/>
            </p:nvSpPr>
            <p:spPr bwMode="gray">
              <a:xfrm flipH="1">
                <a:off x="2007444" y="3129370"/>
                <a:ext cx="956716" cy="783935"/>
              </a:xfrm>
              <a:prstGeom prst="line">
                <a:avLst/>
              </a:prstGeom>
              <a:noFill/>
              <a:ln w="9525">
                <a:solidFill>
                  <a:srgbClr val="F8F8F8">
                    <a:alpha val="39999"/>
                  </a:srgbClr>
                </a:solidFill>
                <a:round/>
              </a:ln>
            </p:spPr>
            <p:txBody>
              <a:bodyPr/>
              <a:lstStyle/>
              <a:p>
                <a:endParaRPr lang="zh-CN" altLang="en-US"/>
              </a:p>
            </p:txBody>
          </p:sp>
          <p:sp>
            <p:nvSpPr>
              <p:cNvPr id="79921" name="Line 11"/>
              <p:cNvSpPr>
                <a:spLocks noChangeShapeType="1"/>
              </p:cNvSpPr>
              <p:nvPr/>
            </p:nvSpPr>
            <p:spPr bwMode="gray">
              <a:xfrm>
                <a:off x="6113859" y="3146830"/>
                <a:ext cx="956717" cy="783935"/>
              </a:xfrm>
              <a:prstGeom prst="line">
                <a:avLst/>
              </a:prstGeom>
              <a:noFill/>
              <a:ln w="9525">
                <a:solidFill>
                  <a:srgbClr val="F8F8F8">
                    <a:alpha val="39999"/>
                  </a:srgbClr>
                </a:solidFill>
                <a:round/>
              </a:ln>
            </p:spPr>
            <p:txBody>
              <a:bodyPr/>
              <a:lstStyle/>
              <a:p>
                <a:endParaRPr lang="zh-CN" altLang="en-US"/>
              </a:p>
            </p:txBody>
          </p:sp>
          <p:sp>
            <p:nvSpPr>
              <p:cNvPr id="79922" name="Line 12"/>
              <p:cNvSpPr>
                <a:spLocks noChangeShapeType="1"/>
              </p:cNvSpPr>
              <p:nvPr/>
            </p:nvSpPr>
            <p:spPr bwMode="gray">
              <a:xfrm>
                <a:off x="4575473" y="3347615"/>
                <a:ext cx="0" cy="907897"/>
              </a:xfrm>
              <a:prstGeom prst="line">
                <a:avLst/>
              </a:prstGeom>
              <a:noFill/>
              <a:ln w="9525">
                <a:solidFill>
                  <a:srgbClr val="F8F8F8">
                    <a:alpha val="30196"/>
                  </a:srgbClr>
                </a:solidFill>
                <a:round/>
              </a:ln>
            </p:spPr>
            <p:txBody>
              <a:bodyPr/>
              <a:lstStyle/>
              <a:p>
                <a:endParaRPr lang="zh-CN" altLang="en-US"/>
              </a:p>
            </p:txBody>
          </p:sp>
          <p:sp>
            <p:nvSpPr>
              <p:cNvPr id="79923" name="Freeform 13"/>
              <p:cNvSpPr/>
              <p:nvPr/>
            </p:nvSpPr>
            <p:spPr bwMode="gray">
              <a:xfrm>
                <a:off x="321469" y="3134609"/>
                <a:ext cx="8469809" cy="1140109"/>
              </a:xfrm>
              <a:custGeom>
                <a:avLst/>
                <a:gdLst>
                  <a:gd name="T0" fmla="*/ 0 w 4878"/>
                  <a:gd name="T1" fmla="*/ 0 h 653"/>
                  <a:gd name="T2" fmla="*/ 2147483647 w 4878"/>
                  <a:gd name="T3" fmla="*/ 2147483647 h 653"/>
                  <a:gd name="T4" fmla="*/ 2147483647 w 4878"/>
                  <a:gd name="T5" fmla="*/ 2147483647 h 653"/>
                  <a:gd name="T6" fmla="*/ 0 60000 65536"/>
                  <a:gd name="T7" fmla="*/ 0 60000 65536"/>
                  <a:gd name="T8" fmla="*/ 0 60000 65536"/>
                  <a:gd name="T9" fmla="*/ 0 w 4878"/>
                  <a:gd name="T10" fmla="*/ 0 h 653"/>
                  <a:gd name="T11" fmla="*/ 4878 w 4878"/>
                  <a:gd name="T12" fmla="*/ 653 h 653"/>
                </a:gdLst>
                <a:ahLst/>
                <a:cxnLst>
                  <a:cxn ang="T6">
                    <a:pos x="T0" y="T1"/>
                  </a:cxn>
                  <a:cxn ang="T7">
                    <a:pos x="T2" y="T3"/>
                  </a:cxn>
                  <a:cxn ang="T8">
                    <a:pos x="T4" y="T5"/>
                  </a:cxn>
                </a:cxnLst>
                <a:rect l="T9" t="T10" r="T11" b="T12"/>
                <a:pathLst>
                  <a:path w="4878" h="653">
                    <a:moveTo>
                      <a:pt x="0" y="0"/>
                    </a:moveTo>
                    <a:cubicBezTo>
                      <a:pt x="522" y="422"/>
                      <a:pt x="1577" y="653"/>
                      <a:pt x="2443" y="649"/>
                    </a:cubicBezTo>
                    <a:cubicBezTo>
                      <a:pt x="3387" y="645"/>
                      <a:pt x="4229" y="447"/>
                      <a:pt x="4878" y="17"/>
                    </a:cubicBezTo>
                  </a:path>
                </a:pathLst>
              </a:custGeom>
              <a:noFill/>
              <a:ln w="28575">
                <a:solidFill>
                  <a:srgbClr val="FFFFFF">
                    <a:alpha val="79999"/>
                  </a:srgbClr>
                </a:solidFill>
                <a:round/>
              </a:ln>
            </p:spPr>
            <p:txBody>
              <a:bodyPr/>
              <a:lstStyle/>
              <a:p>
                <a:endParaRPr lang="zh-CN" altLang="en-US"/>
              </a:p>
            </p:txBody>
          </p:sp>
          <p:sp>
            <p:nvSpPr>
              <p:cNvPr id="79924" name="Line 14"/>
              <p:cNvSpPr>
                <a:spLocks noChangeShapeType="1"/>
              </p:cNvSpPr>
              <p:nvPr/>
            </p:nvSpPr>
            <p:spPr bwMode="gray">
              <a:xfrm flipH="1">
                <a:off x="1995289" y="5252454"/>
                <a:ext cx="956717" cy="783935"/>
              </a:xfrm>
              <a:prstGeom prst="line">
                <a:avLst/>
              </a:prstGeom>
              <a:noFill/>
              <a:ln w="9525">
                <a:solidFill>
                  <a:srgbClr val="F8F8F8">
                    <a:alpha val="10196"/>
                  </a:srgbClr>
                </a:solidFill>
                <a:round/>
              </a:ln>
            </p:spPr>
            <p:txBody>
              <a:bodyPr/>
              <a:lstStyle/>
              <a:p>
                <a:endParaRPr lang="zh-CN" altLang="en-US"/>
              </a:p>
            </p:txBody>
          </p:sp>
          <p:sp>
            <p:nvSpPr>
              <p:cNvPr id="79925" name="Line 15"/>
              <p:cNvSpPr>
                <a:spLocks noChangeShapeType="1"/>
              </p:cNvSpPr>
              <p:nvPr/>
            </p:nvSpPr>
            <p:spPr bwMode="gray">
              <a:xfrm>
                <a:off x="6101706" y="5269913"/>
                <a:ext cx="956716" cy="783935"/>
              </a:xfrm>
              <a:prstGeom prst="line">
                <a:avLst/>
              </a:prstGeom>
              <a:noFill/>
              <a:ln w="9525">
                <a:solidFill>
                  <a:srgbClr val="F8F8F8">
                    <a:alpha val="10196"/>
                  </a:srgbClr>
                </a:solidFill>
                <a:round/>
              </a:ln>
            </p:spPr>
            <p:txBody>
              <a:bodyPr/>
              <a:lstStyle/>
              <a:p>
                <a:endParaRPr lang="zh-CN" altLang="en-US"/>
              </a:p>
            </p:txBody>
          </p:sp>
          <p:sp>
            <p:nvSpPr>
              <p:cNvPr id="79926" name="Line 16"/>
              <p:cNvSpPr>
                <a:spLocks noChangeShapeType="1"/>
              </p:cNvSpPr>
              <p:nvPr/>
            </p:nvSpPr>
            <p:spPr bwMode="gray">
              <a:xfrm flipH="1">
                <a:off x="300633" y="4873581"/>
                <a:ext cx="1250156" cy="364904"/>
              </a:xfrm>
              <a:prstGeom prst="line">
                <a:avLst/>
              </a:prstGeom>
              <a:noFill/>
              <a:ln w="9525">
                <a:solidFill>
                  <a:srgbClr val="F8F8F8">
                    <a:alpha val="10196"/>
                  </a:srgbClr>
                </a:solidFill>
                <a:round/>
              </a:ln>
            </p:spPr>
            <p:txBody>
              <a:bodyPr/>
              <a:lstStyle/>
              <a:p>
                <a:endParaRPr lang="zh-CN" altLang="en-US"/>
              </a:p>
            </p:txBody>
          </p:sp>
          <p:sp>
            <p:nvSpPr>
              <p:cNvPr id="79927" name="Line 17"/>
              <p:cNvSpPr>
                <a:spLocks noChangeShapeType="1"/>
              </p:cNvSpPr>
              <p:nvPr/>
            </p:nvSpPr>
            <p:spPr bwMode="gray">
              <a:xfrm>
                <a:off x="7624465" y="4868343"/>
                <a:ext cx="1206749" cy="364905"/>
              </a:xfrm>
              <a:prstGeom prst="line">
                <a:avLst/>
              </a:prstGeom>
              <a:noFill/>
              <a:ln w="9525">
                <a:solidFill>
                  <a:srgbClr val="F8F8F8">
                    <a:alpha val="10196"/>
                  </a:srgbClr>
                </a:solidFill>
                <a:round/>
              </a:ln>
            </p:spPr>
            <p:txBody>
              <a:bodyPr/>
              <a:lstStyle/>
              <a:p>
                <a:endParaRPr lang="zh-CN" altLang="en-US"/>
              </a:p>
            </p:txBody>
          </p:sp>
          <p:sp>
            <p:nvSpPr>
              <p:cNvPr id="79928" name="Line 18"/>
              <p:cNvSpPr>
                <a:spLocks noChangeShapeType="1"/>
              </p:cNvSpPr>
              <p:nvPr/>
            </p:nvSpPr>
            <p:spPr bwMode="gray">
              <a:xfrm>
                <a:off x="4575473" y="3283015"/>
                <a:ext cx="0" cy="907897"/>
              </a:xfrm>
              <a:prstGeom prst="line">
                <a:avLst/>
              </a:prstGeom>
              <a:noFill/>
              <a:ln w="9525">
                <a:solidFill>
                  <a:srgbClr val="F8F8F8">
                    <a:alpha val="30196"/>
                  </a:srgbClr>
                </a:solidFill>
                <a:round/>
              </a:ln>
            </p:spPr>
            <p:txBody>
              <a:bodyPr/>
              <a:lstStyle/>
              <a:p>
                <a:endParaRPr lang="zh-CN" altLang="en-US"/>
              </a:p>
            </p:txBody>
          </p:sp>
        </p:grpSp>
      </p:grpSp>
      <p:sp>
        <p:nvSpPr>
          <p:cNvPr id="79875"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79876"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697C000-402B-48AC-94F7-713774683A9D}"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grpSp>
        <p:nvGrpSpPr>
          <p:cNvPr id="4" name="组合 52"/>
          <p:cNvGrpSpPr/>
          <p:nvPr/>
        </p:nvGrpSpPr>
        <p:grpSpPr bwMode="auto">
          <a:xfrm>
            <a:off x="3786182" y="2285992"/>
            <a:ext cx="1417482" cy="1436687"/>
            <a:chOff x="904875" y="1807682"/>
            <a:chExt cx="1416844" cy="1508506"/>
          </a:xfrm>
        </p:grpSpPr>
        <p:grpSp>
          <p:nvGrpSpPr>
            <p:cNvPr id="5" name="Group 19"/>
            <p:cNvGrpSpPr/>
            <p:nvPr/>
          </p:nvGrpSpPr>
          <p:grpSpPr bwMode="auto">
            <a:xfrm>
              <a:off x="904875" y="1807682"/>
              <a:ext cx="1416844" cy="1508506"/>
              <a:chOff x="192" y="1917"/>
              <a:chExt cx="1042" cy="1102"/>
            </a:xfrm>
          </p:grpSpPr>
          <p:grpSp>
            <p:nvGrpSpPr>
              <p:cNvPr id="6" name="Group 20"/>
              <p:cNvGrpSpPr/>
              <p:nvPr/>
            </p:nvGrpSpPr>
            <p:grpSpPr bwMode="auto">
              <a:xfrm>
                <a:off x="192" y="1917"/>
                <a:ext cx="1042" cy="1102"/>
                <a:chOff x="192" y="1917"/>
                <a:chExt cx="1042" cy="1102"/>
              </a:xfrm>
            </p:grpSpPr>
            <p:pic>
              <p:nvPicPr>
                <p:cNvPr id="79907" name="Picture 21" descr="light_shadow"/>
                <p:cNvPicPr>
                  <a:picLocks noChangeAspect="1" noChangeArrowheads="1"/>
                </p:cNvPicPr>
                <p:nvPr/>
              </p:nvPicPr>
              <p:blipFill>
                <a:blip r:embed="rId1" cstate="print">
                  <a:lum bright="-78000" contrast="-78000"/>
                </a:blip>
                <a:srcRect/>
                <a:stretch>
                  <a:fillRect/>
                </a:stretch>
              </p:blipFill>
              <p:spPr bwMode="gray">
                <a:xfrm>
                  <a:off x="291" y="2781"/>
                  <a:ext cx="858" cy="238"/>
                </a:xfrm>
                <a:prstGeom prst="rect">
                  <a:avLst/>
                </a:prstGeom>
                <a:noFill/>
                <a:ln w="9525">
                  <a:noFill/>
                  <a:miter lim="800000"/>
                  <a:headEnd/>
                  <a:tailEnd/>
                </a:ln>
              </p:spPr>
            </p:pic>
            <p:pic>
              <p:nvPicPr>
                <p:cNvPr id="79908" name="Picture 22" descr="circuler_1"/>
                <p:cNvPicPr>
                  <a:picLocks noChangeAspect="1" noChangeArrowheads="1"/>
                </p:cNvPicPr>
                <p:nvPr/>
              </p:nvPicPr>
              <p:blipFill>
                <a:blip r:embed="rId2" cstate="print"/>
                <a:srcRect/>
                <a:stretch>
                  <a:fillRect/>
                </a:stretch>
              </p:blipFill>
              <p:spPr bwMode="gray">
                <a:xfrm>
                  <a:off x="192" y="1917"/>
                  <a:ext cx="1042" cy="1016"/>
                </a:xfrm>
                <a:prstGeom prst="rect">
                  <a:avLst/>
                </a:prstGeom>
                <a:noFill/>
                <a:ln w="9525">
                  <a:noFill/>
                  <a:miter lim="800000"/>
                  <a:headEnd/>
                  <a:tailEnd/>
                </a:ln>
              </p:spPr>
            </p:pic>
            <p:sp>
              <p:nvSpPr>
                <p:cNvPr id="17" name="Oval 23"/>
                <p:cNvSpPr>
                  <a:spLocks noChangeArrowheads="1"/>
                </p:cNvSpPr>
                <p:nvPr/>
              </p:nvSpPr>
              <p:spPr bwMode="gray">
                <a:xfrm>
                  <a:off x="192" y="1917"/>
                  <a:ext cx="1035" cy="1019"/>
                </a:xfrm>
                <a:prstGeom prst="ellipse">
                  <a:avLst/>
                </a:prstGeom>
                <a:gradFill rotWithShape="1">
                  <a:gsLst>
                    <a:gs pos="0">
                      <a:srgbClr val="FCA96A">
                        <a:gamma/>
                        <a:shade val="46275"/>
                        <a:invGamma/>
                        <a:alpha val="89999"/>
                      </a:srgbClr>
                    </a:gs>
                    <a:gs pos="50000">
                      <a:srgbClr val="FCA96A">
                        <a:alpha val="55000"/>
                      </a:srgbClr>
                    </a:gs>
                    <a:gs pos="100000">
                      <a:srgbClr val="FCA96A">
                        <a:gamma/>
                        <a:shade val="46275"/>
                        <a:invGamma/>
                        <a:alpha val="89999"/>
                      </a:srgbClr>
                    </a:gs>
                  </a:gsLst>
                  <a:lin ang="5400000" scaled="1"/>
                </a:gradFill>
                <a:ln w="9525" algn="ctr">
                  <a:noFill/>
                  <a:round/>
                </a:ln>
                <a:effectLst/>
              </p:spPr>
              <p:txBody>
                <a:bodyPr wrap="none" anchor="ctr"/>
                <a:lstStyle/>
                <a:p>
                  <a:pPr fontAlgn="ctr">
                    <a:defRPr/>
                  </a:pPr>
                  <a:endParaRPr lang="zh-CN" altLang="en-US" sz="1800" b="1">
                    <a:latin typeface="楷体" panose="02010609060101010101" pitchFamily="49" charset="-122"/>
                  </a:endParaRPr>
                </a:p>
              </p:txBody>
            </p:sp>
          </p:grpSp>
          <p:pic>
            <p:nvPicPr>
              <p:cNvPr id="79906" name="Picture 24" descr="Picture2"/>
              <p:cNvPicPr>
                <a:picLocks noChangeAspect="1" noChangeArrowheads="1"/>
              </p:cNvPicPr>
              <p:nvPr/>
            </p:nvPicPr>
            <p:blipFill>
              <a:blip r:embed="rId3" cstate="print"/>
              <a:srcRect/>
              <a:stretch>
                <a:fillRect/>
              </a:stretch>
            </p:blipFill>
            <p:spPr bwMode="gray">
              <a:xfrm>
                <a:off x="296" y="1927"/>
                <a:ext cx="823" cy="360"/>
              </a:xfrm>
              <a:prstGeom prst="rect">
                <a:avLst/>
              </a:prstGeom>
              <a:noFill/>
              <a:ln w="9525">
                <a:noFill/>
                <a:miter lim="800000"/>
                <a:headEnd/>
                <a:tailEnd/>
              </a:ln>
            </p:spPr>
          </p:pic>
        </p:grpSp>
        <p:sp>
          <p:nvSpPr>
            <p:cNvPr id="79904" name="Rectangle 31"/>
            <p:cNvSpPr>
              <a:spLocks noChangeArrowheads="1"/>
            </p:cNvSpPr>
            <p:nvPr/>
          </p:nvSpPr>
          <p:spPr bwMode="gray">
            <a:xfrm>
              <a:off x="1027045" y="2368375"/>
              <a:ext cx="1172021" cy="387776"/>
            </a:xfrm>
            <a:prstGeom prst="rect">
              <a:avLst/>
            </a:prstGeom>
            <a:noFill/>
            <a:ln w="9525">
              <a:noFill/>
              <a:miter lim="800000"/>
            </a:ln>
          </p:spPr>
          <p:txBody>
            <a:bodyPr>
              <a:spAutoFit/>
            </a:bodyPr>
            <a:lstStyle/>
            <a:p>
              <a:pPr algn="ctr" fontAlgn="ctr">
                <a:buClr>
                  <a:srgbClr val="FF0066"/>
                </a:buClr>
                <a:buSzPct val="75000"/>
                <a:buFont typeface="Arial" pitchFamily="34" charset="0"/>
                <a:buNone/>
              </a:pPr>
              <a:r>
                <a:rPr lang="zh-CN" altLang="en-US" sz="1800" b="1">
                  <a:solidFill>
                    <a:srgbClr val="080808"/>
                  </a:solidFill>
                  <a:latin typeface="楷体" panose="02010609060101010101" pitchFamily="49" charset="-122"/>
                </a:rPr>
                <a:t>并购重组</a:t>
              </a:r>
              <a:endParaRPr lang="en-US" altLang="zh-CN" sz="1800" b="1">
                <a:solidFill>
                  <a:srgbClr val="080808"/>
                </a:solidFill>
                <a:latin typeface="楷体" panose="02010609060101010101" pitchFamily="49" charset="-122"/>
              </a:endParaRPr>
            </a:p>
          </p:txBody>
        </p:sp>
      </p:grpSp>
      <p:grpSp>
        <p:nvGrpSpPr>
          <p:cNvPr id="10" name="组合 53"/>
          <p:cNvGrpSpPr/>
          <p:nvPr/>
        </p:nvGrpSpPr>
        <p:grpSpPr bwMode="auto">
          <a:xfrm>
            <a:off x="5715008" y="2143116"/>
            <a:ext cx="1571636" cy="1651000"/>
            <a:chOff x="2571750" y="1978786"/>
            <a:chExt cx="1809254" cy="1924044"/>
          </a:xfrm>
        </p:grpSpPr>
        <p:grpSp>
          <p:nvGrpSpPr>
            <p:cNvPr id="11" name="Group 33"/>
            <p:cNvGrpSpPr/>
            <p:nvPr/>
          </p:nvGrpSpPr>
          <p:grpSpPr bwMode="auto">
            <a:xfrm>
              <a:off x="2571750" y="1978786"/>
              <a:ext cx="1809254" cy="1924044"/>
              <a:chOff x="192" y="1917"/>
              <a:chExt cx="1042" cy="1102"/>
            </a:xfrm>
          </p:grpSpPr>
          <p:grpSp>
            <p:nvGrpSpPr>
              <p:cNvPr id="12" name="Group 34"/>
              <p:cNvGrpSpPr/>
              <p:nvPr/>
            </p:nvGrpSpPr>
            <p:grpSpPr bwMode="auto">
              <a:xfrm>
                <a:off x="192" y="1917"/>
                <a:ext cx="1042" cy="1102"/>
                <a:chOff x="192" y="1917"/>
                <a:chExt cx="1042" cy="1102"/>
              </a:xfrm>
            </p:grpSpPr>
            <p:pic>
              <p:nvPicPr>
                <p:cNvPr id="79889" name="Picture 35" descr="light_shadow"/>
                <p:cNvPicPr>
                  <a:picLocks noChangeAspect="1" noChangeArrowheads="1"/>
                </p:cNvPicPr>
                <p:nvPr/>
              </p:nvPicPr>
              <p:blipFill>
                <a:blip r:embed="rId4" cstate="print">
                  <a:lum bright="-78000" contrast="-78000"/>
                </a:blip>
                <a:srcRect/>
                <a:stretch>
                  <a:fillRect/>
                </a:stretch>
              </p:blipFill>
              <p:spPr bwMode="gray">
                <a:xfrm>
                  <a:off x="291" y="2781"/>
                  <a:ext cx="858" cy="238"/>
                </a:xfrm>
                <a:prstGeom prst="rect">
                  <a:avLst/>
                </a:prstGeom>
                <a:noFill/>
                <a:ln w="9525">
                  <a:noFill/>
                  <a:miter lim="800000"/>
                  <a:headEnd/>
                  <a:tailEnd/>
                </a:ln>
              </p:spPr>
            </p:pic>
            <p:pic>
              <p:nvPicPr>
                <p:cNvPr id="79890" name="Picture 36" descr="circuler_1"/>
                <p:cNvPicPr>
                  <a:picLocks noChangeAspect="1" noChangeArrowheads="1"/>
                </p:cNvPicPr>
                <p:nvPr/>
              </p:nvPicPr>
              <p:blipFill>
                <a:blip r:embed="rId5" cstate="print"/>
                <a:srcRect/>
                <a:stretch>
                  <a:fillRect/>
                </a:stretch>
              </p:blipFill>
              <p:spPr bwMode="gray">
                <a:xfrm>
                  <a:off x="192" y="1917"/>
                  <a:ext cx="1042" cy="1016"/>
                </a:xfrm>
                <a:prstGeom prst="rect">
                  <a:avLst/>
                </a:prstGeom>
                <a:noFill/>
                <a:ln w="9525">
                  <a:noFill/>
                  <a:miter lim="800000"/>
                  <a:headEnd/>
                  <a:tailEnd/>
                </a:ln>
              </p:spPr>
            </p:pic>
            <p:sp>
              <p:nvSpPr>
                <p:cNvPr id="41" name="Oval 37"/>
                <p:cNvSpPr>
                  <a:spLocks noChangeArrowheads="1"/>
                </p:cNvSpPr>
                <p:nvPr/>
              </p:nvSpPr>
              <p:spPr bwMode="gray">
                <a:xfrm>
                  <a:off x="192" y="1917"/>
                  <a:ext cx="1035" cy="1019"/>
                </a:xfrm>
                <a:prstGeom prst="ellipse">
                  <a:avLst/>
                </a:prstGeom>
                <a:gradFill rotWithShape="1">
                  <a:gsLst>
                    <a:gs pos="0">
                      <a:srgbClr val="6FF775">
                        <a:gamma/>
                        <a:shade val="46275"/>
                        <a:invGamma/>
                        <a:alpha val="89999"/>
                      </a:srgbClr>
                    </a:gs>
                    <a:gs pos="50000">
                      <a:srgbClr val="6FF775">
                        <a:alpha val="55000"/>
                      </a:srgbClr>
                    </a:gs>
                    <a:gs pos="100000">
                      <a:srgbClr val="6FF775">
                        <a:gamma/>
                        <a:shade val="46275"/>
                        <a:invGamma/>
                        <a:alpha val="89999"/>
                      </a:srgbClr>
                    </a:gs>
                  </a:gsLst>
                  <a:lin ang="5400000" scaled="1"/>
                </a:gradFill>
                <a:ln w="9525" algn="ctr">
                  <a:noFill/>
                  <a:round/>
                </a:ln>
                <a:effectLst/>
              </p:spPr>
              <p:txBody>
                <a:bodyPr wrap="none" anchor="ctr"/>
                <a:lstStyle/>
                <a:p>
                  <a:pPr fontAlgn="ctr">
                    <a:defRPr/>
                  </a:pPr>
                  <a:endParaRPr lang="zh-CN" altLang="en-US" sz="1800" b="1">
                    <a:latin typeface="楷体" panose="02010609060101010101" pitchFamily="49" charset="-122"/>
                  </a:endParaRPr>
                </a:p>
              </p:txBody>
            </p:sp>
          </p:grpSp>
          <p:pic>
            <p:nvPicPr>
              <p:cNvPr id="79888" name="Picture 38" descr="Picture2"/>
              <p:cNvPicPr>
                <a:picLocks noChangeAspect="1" noChangeArrowheads="1"/>
              </p:cNvPicPr>
              <p:nvPr/>
            </p:nvPicPr>
            <p:blipFill>
              <a:blip r:embed="rId3" cstate="print"/>
              <a:srcRect/>
              <a:stretch>
                <a:fillRect/>
              </a:stretch>
            </p:blipFill>
            <p:spPr bwMode="gray">
              <a:xfrm>
                <a:off x="296" y="1927"/>
                <a:ext cx="823" cy="360"/>
              </a:xfrm>
              <a:prstGeom prst="rect">
                <a:avLst/>
              </a:prstGeom>
              <a:noFill/>
              <a:ln w="9525">
                <a:noFill/>
                <a:miter lim="800000"/>
                <a:headEnd/>
                <a:tailEnd/>
              </a:ln>
            </p:spPr>
          </p:pic>
        </p:grpSp>
        <p:sp>
          <p:nvSpPr>
            <p:cNvPr id="79886" name="Rectangle 45"/>
            <p:cNvSpPr>
              <a:spLocks noChangeArrowheads="1"/>
            </p:cNvSpPr>
            <p:nvPr/>
          </p:nvSpPr>
          <p:spPr bwMode="gray">
            <a:xfrm>
              <a:off x="2714626" y="2659550"/>
              <a:ext cx="1509613" cy="753253"/>
            </a:xfrm>
            <a:prstGeom prst="rect">
              <a:avLst/>
            </a:prstGeom>
            <a:noFill/>
            <a:ln w="9525">
              <a:noFill/>
              <a:miter lim="800000"/>
            </a:ln>
          </p:spPr>
          <p:txBody>
            <a:bodyPr>
              <a:spAutoFit/>
            </a:bodyPr>
            <a:lstStyle/>
            <a:p>
              <a:pPr algn="ctr" fontAlgn="ctr">
                <a:buClr>
                  <a:srgbClr val="FF0066"/>
                </a:buClr>
                <a:buSzPct val="75000"/>
                <a:buFont typeface="Arial" pitchFamily="34" charset="0"/>
                <a:buNone/>
              </a:pPr>
              <a:r>
                <a:rPr lang="zh-CN" altLang="en-US" sz="1800" b="1">
                  <a:solidFill>
                    <a:srgbClr val="080808"/>
                  </a:solidFill>
                  <a:latin typeface="楷体" panose="02010609060101010101" pitchFamily="49" charset="-122"/>
                </a:rPr>
                <a:t>交易和运作机制</a:t>
              </a:r>
              <a:endParaRPr lang="en-US" altLang="zh-CN" sz="1800" b="1">
                <a:solidFill>
                  <a:srgbClr val="080808"/>
                </a:solidFill>
                <a:latin typeface="楷体" panose="02010609060101010101" pitchFamily="49" charset="-122"/>
              </a:endParaRPr>
            </a:p>
          </p:txBody>
        </p:sp>
      </p:grpSp>
      <p:sp>
        <p:nvSpPr>
          <p:cNvPr id="79880" name="AutoShape 32">
            <a:hlinkClick r:id="rId6" action="ppaction://hlinksldjump" highlightClick="1">
              <a:snd r:embed="rId7" name="camera.wav"/>
            </a:hlinkClick>
          </p:cNvPr>
          <p:cNvSpPr>
            <a:spLocks noChangeArrowheads="1"/>
          </p:cNvSpPr>
          <p:nvPr/>
        </p:nvSpPr>
        <p:spPr bwMode="auto">
          <a:xfrm>
            <a:off x="152449" y="19812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79881" name="AutoShape 120">
            <a:hlinkClick r:id="rId6" action="ppaction://hlinksldjump" highlightClick="1">
              <a:snd r:embed="rId7"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79882" name="AutoShape 120">
            <a:hlinkClick r:id="rId6" action="ppaction://hlinksldjump" highlightClick="1">
              <a:snd r:embed="rId7"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规范治理</a:t>
            </a:r>
          </a:p>
        </p:txBody>
      </p:sp>
      <p:sp>
        <p:nvSpPr>
          <p:cNvPr id="79883" name="AutoShape 120">
            <a:hlinkClick r:id="rId6" action="ppaction://hlinksldjump" highlightClick="1">
              <a:snd r:embed="rId7" name="camera.wav"/>
            </a:hlinkClick>
          </p:cNvPr>
          <p:cNvSpPr>
            <a:spLocks noChangeArrowheads="1"/>
          </p:cNvSpPr>
          <p:nvPr/>
        </p:nvSpPr>
        <p:spPr bwMode="auto">
          <a:xfrm>
            <a:off x="152449" y="4694238"/>
            <a:ext cx="1666677" cy="411162"/>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rPr>
              <a:t>资本运作</a:t>
            </a:r>
          </a:p>
        </p:txBody>
      </p:sp>
      <p:sp>
        <p:nvSpPr>
          <p:cNvPr id="45" name="矩形 44"/>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80899"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5F297160-F852-412B-B09F-090807142520}" type="slidenum">
              <a:rPr lang="zh-CN" altLang="en-US" sz="1600" b="1">
                <a:solidFill>
                  <a:srgbClr val="9966FF"/>
                </a:solidFill>
                <a:latin typeface="黑体" pitchFamily="2" charset="-122"/>
                <a:ea typeface="黑体" pitchFamily="2" charset="-122"/>
              </a:rPr>
            </a:fld>
            <a:endParaRPr lang="en-US" altLang="zh-CN" sz="1600" b="1">
              <a:solidFill>
                <a:srgbClr val="9966FF"/>
              </a:solidFill>
              <a:latin typeface="黑体" pitchFamily="2" charset="-122"/>
              <a:ea typeface="黑体" pitchFamily="2" charset="-122"/>
            </a:endParaRPr>
          </a:p>
        </p:txBody>
      </p:sp>
      <p:sp>
        <p:nvSpPr>
          <p:cNvPr id="63" name="Text Box 17"/>
          <p:cNvSpPr txBox="1">
            <a:spLocks noChangeArrowheads="1"/>
          </p:cNvSpPr>
          <p:nvPr/>
        </p:nvSpPr>
        <p:spPr bwMode="auto">
          <a:xfrm>
            <a:off x="1986233" y="2041525"/>
            <a:ext cx="6319298" cy="457200"/>
          </a:xfrm>
          <a:prstGeom prst="rect">
            <a:avLst/>
          </a:prstGeom>
          <a:noFill/>
          <a:ln w="9525">
            <a:noFill/>
            <a:miter lim="800000"/>
          </a:ln>
        </p:spPr>
        <p:txBody>
          <a:bodyPr lIns="0" rIns="0"/>
          <a:lstStyle/>
          <a:p>
            <a:pPr marL="182880" indent="-182880">
              <a:buFont typeface="Wingdings" pitchFamily="2" charset="2"/>
              <a:buChar char="Ø"/>
            </a:pPr>
            <a:r>
              <a:rPr lang="zh-CN" altLang="en-US" sz="1800">
                <a:solidFill>
                  <a:srgbClr val="000000"/>
                </a:solidFill>
                <a:latin typeface="黑体" pitchFamily="2" charset="-122"/>
                <a:ea typeface="黑体" pitchFamily="2" charset="-122"/>
              </a:rPr>
              <a:t> </a:t>
            </a:r>
            <a:r>
              <a:rPr lang="zh-CN" altLang="en-US" sz="1800">
                <a:solidFill>
                  <a:srgbClr val="000000"/>
                </a:solidFill>
                <a:latin typeface="楷体" panose="02010609060101010101" pitchFamily="49" charset="-122"/>
              </a:rPr>
              <a:t>多样化的交易方式</a:t>
            </a:r>
            <a:r>
              <a:rPr lang="en-US" altLang="zh-CN" sz="1800">
                <a:solidFill>
                  <a:srgbClr val="000000"/>
                </a:solidFill>
                <a:latin typeface="楷体" panose="02010609060101010101" pitchFamily="49" charset="-122"/>
              </a:rPr>
              <a:t>—</a:t>
            </a:r>
            <a:r>
              <a:rPr lang="zh-CN" altLang="en-US" sz="1800">
                <a:solidFill>
                  <a:srgbClr val="000000"/>
                </a:solidFill>
                <a:latin typeface="楷体" panose="02010609060101010101" pitchFamily="49" charset="-122"/>
              </a:rPr>
              <a:t>协议转让、集合竞价、做市商制度</a:t>
            </a:r>
          </a:p>
        </p:txBody>
      </p:sp>
      <p:sp>
        <p:nvSpPr>
          <p:cNvPr id="64" name="Text Box 17"/>
          <p:cNvSpPr txBox="1">
            <a:spLocks noChangeArrowheads="1"/>
          </p:cNvSpPr>
          <p:nvPr/>
        </p:nvSpPr>
        <p:spPr bwMode="auto">
          <a:xfrm>
            <a:off x="2008221" y="2514600"/>
            <a:ext cx="5709504" cy="350838"/>
          </a:xfrm>
          <a:prstGeom prst="rect">
            <a:avLst/>
          </a:prstGeom>
          <a:noFill/>
          <a:ln w="9525">
            <a:noFill/>
            <a:miter lim="800000"/>
          </a:ln>
        </p:spPr>
        <p:txBody>
          <a:bodyPr lIns="0" rIns="0"/>
          <a:lstStyle/>
          <a:p>
            <a:pPr>
              <a:buFont typeface="Wingdings" pitchFamily="2" charset="2"/>
              <a:buChar char="Ø"/>
            </a:pPr>
            <a:r>
              <a:rPr lang="zh-CN" altLang="en-US" sz="1800">
                <a:latin typeface="楷体" panose="02010609060101010101" pitchFamily="49" charset="-122"/>
              </a:rPr>
              <a:t> 合格的个人投资者入场</a:t>
            </a:r>
            <a:endParaRPr lang="zh-CN" altLang="en-US" sz="2000">
              <a:latin typeface="楷体" panose="02010609060101010101" pitchFamily="49" charset="-122"/>
            </a:endParaRPr>
          </a:p>
        </p:txBody>
      </p:sp>
      <p:sp>
        <p:nvSpPr>
          <p:cNvPr id="65" name="Text Box 17"/>
          <p:cNvSpPr txBox="1">
            <a:spLocks noChangeArrowheads="1"/>
          </p:cNvSpPr>
          <p:nvPr/>
        </p:nvSpPr>
        <p:spPr bwMode="auto">
          <a:xfrm>
            <a:off x="2034606" y="3100389"/>
            <a:ext cx="5710969" cy="350837"/>
          </a:xfrm>
          <a:prstGeom prst="rect">
            <a:avLst/>
          </a:prstGeom>
          <a:noFill/>
          <a:ln w="9525">
            <a:noFill/>
            <a:miter lim="800000"/>
          </a:ln>
        </p:spPr>
        <p:txBody>
          <a:bodyPr lIns="0" rIns="0"/>
          <a:lstStyle/>
          <a:p>
            <a:pPr>
              <a:buFont typeface="Wingdings" pitchFamily="2" charset="2"/>
              <a:buChar char="Ø"/>
            </a:pPr>
            <a:r>
              <a:rPr lang="zh-CN" altLang="en-US" sz="1800">
                <a:latin typeface="黑体" pitchFamily="2" charset="-122"/>
                <a:ea typeface="黑体" pitchFamily="2" charset="-122"/>
              </a:rPr>
              <a:t> </a:t>
            </a:r>
            <a:r>
              <a:rPr lang="zh-CN" altLang="en-US" sz="1800">
                <a:latin typeface="楷体" panose="02010609060101010101" pitchFamily="49" charset="-122"/>
              </a:rPr>
              <a:t>不设涨跌幅度限制，</a:t>
            </a:r>
            <a:r>
              <a:rPr lang="zh-CN" altLang="en-US" sz="1800">
                <a:latin typeface="楷体" panose="02010609060101010101" pitchFamily="49" charset="-122"/>
                <a:cs typeface="Times New Roman" pitchFamily="18" charset="0"/>
              </a:rPr>
              <a:t>单笔报价委托最低股数从</a:t>
            </a:r>
            <a:r>
              <a:rPr lang="en-US" altLang="zh-CN" sz="1800">
                <a:latin typeface="楷体" panose="02010609060101010101" pitchFamily="49" charset="-122"/>
                <a:cs typeface="Times New Roman" pitchFamily="18" charset="0"/>
              </a:rPr>
              <a:t>30000</a:t>
            </a:r>
            <a:r>
              <a:rPr lang="zh-CN" altLang="en-US" sz="1800">
                <a:latin typeface="楷体" panose="02010609060101010101" pitchFamily="49" charset="-122"/>
                <a:cs typeface="Times New Roman" pitchFamily="18" charset="0"/>
              </a:rPr>
              <a:t>股调整为</a:t>
            </a:r>
            <a:r>
              <a:rPr lang="en-US" altLang="zh-CN" sz="1800">
                <a:latin typeface="楷体" panose="02010609060101010101" pitchFamily="49" charset="-122"/>
                <a:cs typeface="Times New Roman" pitchFamily="18" charset="0"/>
              </a:rPr>
              <a:t>1000</a:t>
            </a:r>
            <a:r>
              <a:rPr lang="zh-CN" altLang="en-US" sz="1800">
                <a:latin typeface="楷体" panose="02010609060101010101" pitchFamily="49" charset="-122"/>
                <a:cs typeface="Times New Roman" pitchFamily="18" charset="0"/>
              </a:rPr>
              <a:t>股</a:t>
            </a:r>
            <a:endParaRPr lang="en-US" altLang="zh-CN" sz="1800">
              <a:latin typeface="楷体" panose="02010609060101010101" pitchFamily="49" charset="-122"/>
              <a:cs typeface="Times New Roman" pitchFamily="18" charset="0"/>
            </a:endParaRPr>
          </a:p>
          <a:p>
            <a:pPr>
              <a:buFont typeface="Wingdings" pitchFamily="2" charset="2"/>
              <a:buChar char="Ø"/>
            </a:pPr>
            <a:endParaRPr lang="zh-CN" altLang="en-US" sz="1800">
              <a:latin typeface="黑体" pitchFamily="2" charset="-122"/>
              <a:ea typeface="黑体" pitchFamily="2" charset="-122"/>
            </a:endParaRPr>
          </a:p>
          <a:p>
            <a:r>
              <a:rPr lang="zh-CN" altLang="en-US" sz="1600" b="1">
                <a:solidFill>
                  <a:srgbClr val="CC0000"/>
                </a:solidFill>
                <a:latin typeface="黑体" pitchFamily="2" charset="-122"/>
                <a:ea typeface="黑体" pitchFamily="2" charset="-122"/>
              </a:rPr>
              <a:t> </a:t>
            </a:r>
            <a:endParaRPr lang="zh-CN" altLang="en-US" sz="1600" b="1">
              <a:latin typeface="黑体" pitchFamily="2" charset="-122"/>
              <a:ea typeface="黑体" pitchFamily="2" charset="-122"/>
            </a:endParaRPr>
          </a:p>
        </p:txBody>
      </p:sp>
      <p:sp>
        <p:nvSpPr>
          <p:cNvPr id="66" name="Text Box 17"/>
          <p:cNvSpPr txBox="1">
            <a:spLocks noChangeArrowheads="1"/>
          </p:cNvSpPr>
          <p:nvPr/>
        </p:nvSpPr>
        <p:spPr bwMode="auto">
          <a:xfrm>
            <a:off x="2030209" y="3657601"/>
            <a:ext cx="6719477" cy="760413"/>
          </a:xfrm>
          <a:prstGeom prst="rect">
            <a:avLst/>
          </a:prstGeom>
          <a:noFill/>
          <a:ln w="9525">
            <a:noFill/>
            <a:miter lim="800000"/>
          </a:ln>
        </p:spPr>
        <p:txBody>
          <a:bodyPr lIns="0" rIns="0"/>
          <a:lstStyle/>
          <a:p>
            <a:pPr>
              <a:buFont typeface="Wingdings" pitchFamily="2" charset="2"/>
              <a:buChar char="Ø"/>
            </a:pPr>
            <a:r>
              <a:rPr lang="zh-CN" altLang="en-US" sz="1800">
                <a:latin typeface="黑体" pitchFamily="2" charset="-122"/>
                <a:ea typeface="黑体" pitchFamily="2" charset="-122"/>
              </a:rPr>
              <a:t> </a:t>
            </a:r>
            <a:r>
              <a:rPr lang="zh-CN" altLang="en-US" sz="1800">
                <a:latin typeface="楷体" panose="02010609060101010101" pitchFamily="49" charset="-122"/>
              </a:rPr>
              <a:t>挂牌公司股东人数可突破200人上限</a:t>
            </a:r>
            <a:endParaRPr lang="zh-CN" altLang="en-US" sz="1800">
              <a:latin typeface="楷体" panose="02010609060101010101" pitchFamily="49" charset="-122"/>
            </a:endParaRPr>
          </a:p>
          <a:p>
            <a:pPr>
              <a:buFont typeface="Wingdings" pitchFamily="2" charset="2"/>
              <a:buChar char="Ø"/>
            </a:pPr>
            <a:endParaRPr lang="zh-CN" altLang="en-US" sz="1600">
              <a:latin typeface="黑体" pitchFamily="2" charset="-122"/>
              <a:ea typeface="黑体" pitchFamily="2" charset="-122"/>
            </a:endParaRPr>
          </a:p>
        </p:txBody>
      </p:sp>
      <p:sp>
        <p:nvSpPr>
          <p:cNvPr id="80904" name="Text Box 15"/>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latin typeface="黑体" pitchFamily="2" charset="-122"/>
                <a:ea typeface="黑体" pitchFamily="2" charset="-122"/>
              </a:rPr>
              <a:t>交易制度突破</a:t>
            </a:r>
          </a:p>
        </p:txBody>
      </p:sp>
      <p:sp>
        <p:nvSpPr>
          <p:cNvPr id="80905"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80906" name="AutoShape 32">
            <a:hlinkClick r:id="rId1" action="ppaction://hlinksldjump" highlightClick="1">
              <a:snd r:embed="rId2" name="camera.wav"/>
            </a:hlinkClick>
          </p:cNvPr>
          <p:cNvSpPr>
            <a:spLocks noChangeArrowheads="1"/>
          </p:cNvSpPr>
          <p:nvPr/>
        </p:nvSpPr>
        <p:spPr bwMode="auto">
          <a:xfrm>
            <a:off x="211083" y="1965325"/>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80907"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80908"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规范治理</a:t>
            </a:r>
          </a:p>
        </p:txBody>
      </p:sp>
      <p:sp>
        <p:nvSpPr>
          <p:cNvPr id="80909"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rPr>
              <a:t>资本运作</a:t>
            </a:r>
          </a:p>
        </p:txBody>
      </p:sp>
      <p:sp>
        <p:nvSpPr>
          <p:cNvPr id="20" name="Text Box 17"/>
          <p:cNvSpPr txBox="1">
            <a:spLocks noChangeArrowheads="1"/>
          </p:cNvSpPr>
          <p:nvPr/>
        </p:nvSpPr>
        <p:spPr bwMode="auto">
          <a:xfrm>
            <a:off x="2047799" y="4191000"/>
            <a:ext cx="5710969" cy="350838"/>
          </a:xfrm>
          <a:prstGeom prst="rect">
            <a:avLst/>
          </a:prstGeom>
          <a:noFill/>
          <a:ln w="9525">
            <a:noFill/>
            <a:miter lim="800000"/>
          </a:ln>
        </p:spPr>
        <p:txBody>
          <a:bodyPr lIns="0" rIns="0"/>
          <a:lstStyle/>
          <a:p>
            <a:pPr>
              <a:buFont typeface="Wingdings" pitchFamily="2" charset="2"/>
              <a:buChar char="Ø"/>
            </a:pPr>
            <a:r>
              <a:rPr lang="zh-CN" altLang="en-US" sz="1800">
                <a:latin typeface="黑体" pitchFamily="2" charset="-122"/>
                <a:ea typeface="黑体" pitchFamily="2" charset="-122"/>
              </a:rPr>
              <a:t> </a:t>
            </a:r>
            <a:r>
              <a:rPr lang="zh-CN" altLang="en-US" sz="1800">
                <a:latin typeface="楷体" panose="02010609060101010101" pitchFamily="49" charset="-122"/>
              </a:rPr>
              <a:t>宽松的分类限售制度</a:t>
            </a:r>
            <a:r>
              <a:rPr lang="en-US" altLang="zh-CN" sz="1800">
                <a:latin typeface="楷体" panose="02010609060101010101" pitchFamily="49" charset="-122"/>
              </a:rPr>
              <a:t>—--</a:t>
            </a:r>
            <a:r>
              <a:rPr lang="zh-CN" altLang="en-US" sz="1800">
                <a:solidFill>
                  <a:srgbClr val="FF0000"/>
                </a:solidFill>
                <a:latin typeface="楷体" panose="02010609060101010101" pitchFamily="49" charset="-122"/>
              </a:rPr>
              <a:t>流通套现</a:t>
            </a:r>
            <a:r>
              <a:rPr lang="zh-CN" altLang="en-US" sz="1800">
                <a:latin typeface="楷体" panose="02010609060101010101" pitchFamily="49" charset="-122"/>
              </a:rPr>
              <a:t>的制度优势</a:t>
            </a:r>
            <a:endParaRPr lang="zh-CN" altLang="en-US" sz="2000">
              <a:latin typeface="楷体" panose="02010609060101010101" pitchFamily="49" charset="-122"/>
            </a:endParaRPr>
          </a:p>
        </p:txBody>
      </p:sp>
      <p:sp>
        <p:nvSpPr>
          <p:cNvPr id="21" name="Text Box 17"/>
          <p:cNvSpPr txBox="1">
            <a:spLocks noChangeArrowheads="1"/>
          </p:cNvSpPr>
          <p:nvPr/>
        </p:nvSpPr>
        <p:spPr bwMode="auto">
          <a:xfrm>
            <a:off x="2058060" y="4719639"/>
            <a:ext cx="5709504" cy="350837"/>
          </a:xfrm>
          <a:prstGeom prst="rect">
            <a:avLst/>
          </a:prstGeom>
          <a:noFill/>
          <a:ln w="9525">
            <a:noFill/>
            <a:miter lim="800000"/>
          </a:ln>
        </p:spPr>
        <p:txBody>
          <a:bodyPr lIns="0" rIns="0"/>
          <a:lstStyle/>
          <a:p>
            <a:pPr>
              <a:buFont typeface="Wingdings" pitchFamily="2" charset="2"/>
              <a:buChar char="Ø"/>
            </a:pPr>
            <a:r>
              <a:rPr lang="zh-CN" altLang="en-US" sz="1800">
                <a:latin typeface="黑体" pitchFamily="2" charset="-122"/>
                <a:ea typeface="黑体" pitchFamily="2" charset="-122"/>
              </a:rPr>
              <a:t> </a:t>
            </a:r>
            <a:r>
              <a:rPr lang="zh-CN" altLang="en-US" sz="1800">
                <a:latin typeface="楷体" panose="02010609060101010101" pitchFamily="49" charset="-122"/>
              </a:rPr>
              <a:t>做市商制度的引入</a:t>
            </a:r>
            <a:endParaRPr lang="zh-CN" altLang="en-US" sz="2000">
              <a:latin typeface="楷体" panose="02010609060101010101" pitchFamily="49" charset="-122"/>
            </a:endParaRPr>
          </a:p>
        </p:txBody>
      </p:sp>
      <p:sp>
        <p:nvSpPr>
          <p:cNvPr id="16" name="矩形 15"/>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P spid="64" grpId="0" autoUpdateAnimBg="0"/>
      <p:bldP spid="65" grpId="0" autoUpdateAnimBg="0"/>
      <p:bldP spid="66" grpId="0" autoUpdateAnimBg="0"/>
      <p:bldP spid="20" grpId="0" autoUpdateAnimBg="0"/>
      <p:bldP spid="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6715125" y="2772638"/>
            <a:ext cx="1300163" cy="3170099"/>
          </a:xfrm>
        </p:spPr>
        <p:txBody>
          <a:bodyPr/>
          <a:lstStyle/>
          <a:p>
            <a:r>
              <a:rPr lang="en-US" altLang="zh-CN" dirty="0" smtClean="0">
                <a:latin typeface="HelveticaNeueLT Pro 45 Lt"/>
              </a:rPr>
              <a:t>2</a:t>
            </a:r>
            <a:endParaRPr lang="zh-CN" altLang="en-US" dirty="0" smtClean="0">
              <a:latin typeface="HelveticaNeueLT Pro 45 Lt"/>
            </a:endParaRPr>
          </a:p>
        </p:txBody>
      </p:sp>
      <p:sp>
        <p:nvSpPr>
          <p:cNvPr id="3" name="内容占位符 2"/>
          <p:cNvSpPr>
            <a:spLocks noGrp="1"/>
          </p:cNvSpPr>
          <p:nvPr>
            <p:ph sz="quarter" idx="10"/>
          </p:nvPr>
        </p:nvSpPr>
        <p:spPr>
          <a:xfrm>
            <a:off x="179512" y="4500563"/>
            <a:ext cx="6696743" cy="500062"/>
          </a:xfrm>
        </p:spPr>
        <p:txBody>
          <a:bodyPr/>
          <a:lstStyle/>
          <a:p>
            <a:pPr>
              <a:buFont typeface="Arial" charset="0"/>
              <a:buNone/>
              <a:defRPr/>
            </a:pPr>
            <a:r>
              <a:rPr lang="zh-CN" altLang="en-US" dirty="0" smtClean="0">
                <a:latin typeface="黑体" pitchFamily="49" charset="-122"/>
                <a:ea typeface="黑体" pitchFamily="49" charset="-122"/>
              </a:rPr>
              <a:t>全国中小企业股份转让系统（新三板）业务简介</a:t>
            </a:r>
            <a:endParaRPr lang="zh-CN" altLang="en-US" dirty="0">
              <a:latin typeface="黑体" pitchFamily="49" charset="-122"/>
              <a:ea typeface="黑体" pitchFamily="49" charset="-122"/>
            </a:endParaRPr>
          </a:p>
        </p:txBody>
      </p:sp>
      <p:cxnSp>
        <p:nvCxnSpPr>
          <p:cNvPr id="5" name="直接连接符 4"/>
          <p:cNvCxnSpPr/>
          <p:nvPr/>
        </p:nvCxnSpPr>
        <p:spPr>
          <a:xfrm>
            <a:off x="571500" y="4929188"/>
            <a:ext cx="614362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81923"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A8085ED6-1E8A-4479-9411-E7D4E370AB2F}"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81924" name="Text Box 15"/>
          <p:cNvSpPr txBox="1">
            <a:spLocks noChangeArrowheads="1"/>
          </p:cNvSpPr>
          <p:nvPr/>
        </p:nvSpPr>
        <p:spPr bwMode="auto">
          <a:xfrm>
            <a:off x="1986233" y="1479550"/>
            <a:ext cx="5709503" cy="369888"/>
          </a:xfrm>
          <a:prstGeom prst="rect">
            <a:avLst/>
          </a:prstGeom>
          <a:noFill/>
          <a:ln w="9525">
            <a:noFill/>
            <a:miter lim="800000"/>
          </a:ln>
        </p:spPr>
        <p:txBody>
          <a:bodyPr>
            <a:spAutoFit/>
          </a:bodyPr>
          <a:lstStyle/>
          <a:p>
            <a:r>
              <a:rPr lang="zh-CN" altLang="en-US" sz="1800" b="1">
                <a:latin typeface="楷体" panose="02010609060101010101" pitchFamily="49" charset="-122"/>
              </a:rPr>
              <a:t>做市商制度</a:t>
            </a:r>
          </a:p>
        </p:txBody>
      </p:sp>
      <p:sp>
        <p:nvSpPr>
          <p:cNvPr id="81925" name="Line 7"/>
          <p:cNvSpPr>
            <a:spLocks noChangeShapeType="1"/>
          </p:cNvSpPr>
          <p:nvPr/>
        </p:nvSpPr>
        <p:spPr bwMode="auto">
          <a:xfrm>
            <a:off x="1986233" y="1844675"/>
            <a:ext cx="6766384" cy="1588"/>
          </a:xfrm>
          <a:prstGeom prst="line">
            <a:avLst/>
          </a:prstGeom>
          <a:noFill/>
          <a:ln w="19050">
            <a:solidFill>
              <a:srgbClr val="17375E"/>
            </a:solidFill>
            <a:round/>
          </a:ln>
        </p:spPr>
        <p:txBody>
          <a:bodyPr wrap="none" anchor="ctr"/>
          <a:lstStyle/>
          <a:p>
            <a:endParaRPr lang="zh-CN" altLang="en-US"/>
          </a:p>
        </p:txBody>
      </p:sp>
      <p:sp>
        <p:nvSpPr>
          <p:cNvPr id="16" name="Rectangle 17"/>
          <p:cNvSpPr>
            <a:spLocks noChangeArrowheads="1"/>
          </p:cNvSpPr>
          <p:nvPr/>
        </p:nvSpPr>
        <p:spPr bwMode="auto">
          <a:xfrm>
            <a:off x="1986233" y="2389188"/>
            <a:ext cx="6624196" cy="2640012"/>
          </a:xfrm>
          <a:prstGeom prst="rect">
            <a:avLst/>
          </a:prstGeom>
          <a:noFill/>
          <a:ln w="9525">
            <a:noFill/>
            <a:miter lim="800000"/>
          </a:ln>
        </p:spPr>
        <p:txBody>
          <a:bodyPr>
            <a:spAutoFit/>
          </a:bodyPr>
          <a:lstStyle/>
          <a:p>
            <a:pPr marL="95250" indent="-95250">
              <a:spcBef>
                <a:spcPct val="20000"/>
              </a:spcBef>
              <a:buFont typeface="Wingdings" pitchFamily="2" charset="2"/>
              <a:buChar char="Ø"/>
              <a:defRPr/>
            </a:pPr>
            <a:r>
              <a:rPr lang="zh-CN" altLang="en-US" sz="1800" dirty="0">
                <a:latin typeface="楷体" panose="02010609060101010101" pitchFamily="49" charset="-122"/>
              </a:rPr>
              <a:t>必须两家以上具有做市商资格的证券公司参与做市</a:t>
            </a:r>
            <a:endParaRPr lang="zh-CN" altLang="en-US" sz="1800" dirty="0">
              <a:latin typeface="楷体" panose="02010609060101010101" pitchFamily="49" charset="-122"/>
            </a:endParaRPr>
          </a:p>
          <a:p>
            <a:pPr>
              <a:spcBef>
                <a:spcPct val="20000"/>
              </a:spcBef>
              <a:defRPr/>
            </a:pPr>
            <a:endParaRPr lang="zh-CN" altLang="en-US" sz="1200" b="1" dirty="0">
              <a:latin typeface="楷体" panose="02010609060101010101" pitchFamily="49" charset="-122"/>
            </a:endParaRPr>
          </a:p>
          <a:p>
            <a:pPr marL="95250" indent="-95250">
              <a:spcBef>
                <a:spcPct val="20000"/>
              </a:spcBef>
              <a:buFont typeface="Wingdings" pitchFamily="2" charset="2"/>
              <a:buChar char="Ø"/>
              <a:defRPr/>
            </a:pPr>
            <a:r>
              <a:rPr lang="zh-CN" altLang="en-US" sz="1800" dirty="0">
                <a:latin typeface="楷体" panose="02010609060101010101" pitchFamily="49" charset="-122"/>
              </a:rPr>
              <a:t>必须取得原始股份和持续的库存股</a:t>
            </a:r>
            <a:r>
              <a:rPr lang="en-US" altLang="zh-CN" sz="1800" dirty="0">
                <a:latin typeface="楷体" panose="02010609060101010101" pitchFamily="49" charset="-122"/>
              </a:rPr>
              <a:t>,</a:t>
            </a:r>
            <a:r>
              <a:rPr lang="zh-CN" altLang="en-US" sz="1800" dirty="0">
                <a:latin typeface="楷体" panose="02010609060101010101" pitchFamily="49" charset="-122"/>
              </a:rPr>
              <a:t>或者是从大股东存量股份的转让，或者是挂牌时做定向发行</a:t>
            </a:r>
            <a:r>
              <a:rPr lang="en-US" altLang="zh-CN" sz="1800" dirty="0">
                <a:latin typeface="楷体" panose="02010609060101010101" pitchFamily="49" charset="-122"/>
              </a:rPr>
              <a:t>----</a:t>
            </a:r>
            <a:r>
              <a:rPr lang="zh-CN" altLang="en-US" sz="1800" dirty="0">
                <a:latin typeface="楷体" panose="02010609060101010101" pitchFamily="49" charset="-122"/>
              </a:rPr>
              <a:t>通过做市，光大成为所推荐挂牌企业的股东，对增强企业股东背景大有裨益。</a:t>
            </a:r>
            <a:endParaRPr lang="zh-CN" altLang="en-US" sz="1800" dirty="0">
              <a:latin typeface="楷体" panose="02010609060101010101" pitchFamily="49" charset="-122"/>
            </a:endParaRPr>
          </a:p>
          <a:p>
            <a:pPr>
              <a:spcBef>
                <a:spcPct val="20000"/>
              </a:spcBef>
              <a:buFont typeface="Wingdings" pitchFamily="2" charset="2"/>
              <a:buChar char="Ø"/>
              <a:defRPr/>
            </a:pPr>
            <a:endParaRPr lang="zh-CN" altLang="en-US" sz="1200" dirty="0">
              <a:latin typeface="楷体" panose="02010609060101010101" pitchFamily="49" charset="-122"/>
            </a:endParaRPr>
          </a:p>
          <a:p>
            <a:pPr marL="95250" indent="-95250">
              <a:spcBef>
                <a:spcPct val="20000"/>
              </a:spcBef>
              <a:buFont typeface="Wingdings" pitchFamily="2" charset="2"/>
              <a:buChar char="Ø"/>
              <a:defRPr/>
            </a:pPr>
            <a:r>
              <a:rPr lang="zh-CN" altLang="en-US" sz="1800" dirty="0">
                <a:latin typeface="楷体" panose="02010609060101010101" pitchFamily="49" charset="-122"/>
              </a:rPr>
              <a:t>要向买卖双方作出持续的连续报价，必须按照它报价的价格区间和报价的量，履行和市场的成交义务，维持市场的流动性</a:t>
            </a:r>
            <a:endParaRPr lang="zh-CN" altLang="en-US" sz="1800" dirty="0">
              <a:latin typeface="楷体" panose="02010609060101010101" pitchFamily="49" charset="-122"/>
            </a:endParaRPr>
          </a:p>
          <a:p>
            <a:pPr>
              <a:spcBef>
                <a:spcPct val="20000"/>
              </a:spcBef>
              <a:buFont typeface="Wingdings" pitchFamily="2" charset="2"/>
              <a:buNone/>
              <a:defRPr/>
            </a:pPr>
            <a:r>
              <a:rPr lang="zh-CN" altLang="en-US" sz="1800" b="1" dirty="0">
                <a:latin typeface="楷体" panose="02010609060101010101" pitchFamily="49" charset="-122"/>
              </a:rPr>
              <a:t>  </a:t>
            </a:r>
            <a:r>
              <a:rPr lang="zh-CN" altLang="en-US" sz="1800" dirty="0">
                <a:latin typeface="楷体" panose="02010609060101010101" pitchFamily="49" charset="-122"/>
              </a:rPr>
              <a:t>  </a:t>
            </a:r>
          </a:p>
        </p:txBody>
      </p:sp>
      <p:sp>
        <p:nvSpPr>
          <p:cNvPr id="81927"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81928"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81929"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规范治理</a:t>
            </a:r>
          </a:p>
        </p:txBody>
      </p:sp>
      <p:sp>
        <p:nvSpPr>
          <p:cNvPr id="81930"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rgbClr val="9966FF"/>
          </a:solidFill>
          <a:ln w="9525">
            <a:noFill/>
            <a:miter lim="800000"/>
          </a:ln>
        </p:spPr>
        <p:txBody>
          <a:bodyPr wrap="none" anchor="ctr"/>
          <a:lstStyle/>
          <a:p>
            <a:pPr algn="ctr"/>
            <a:r>
              <a:rPr lang="zh-CN" altLang="en-US" sz="1800" b="1">
                <a:solidFill>
                  <a:schemeClr val="bg1"/>
                </a:solidFill>
                <a:latin typeface="楷体" panose="02010609060101010101" pitchFamily="49" charset="-122"/>
              </a:rPr>
              <a:t>资本运作</a:t>
            </a:r>
          </a:p>
        </p:txBody>
      </p:sp>
      <p:sp>
        <p:nvSpPr>
          <p:cNvPr id="11" name="矩形 10"/>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7"/>
          <p:cNvSpPr>
            <a:spLocks noChangeArrowheads="1"/>
          </p:cNvSpPr>
          <p:nvPr/>
        </p:nvSpPr>
        <p:spPr bwMode="gray">
          <a:xfrm flipV="1">
            <a:off x="2307256" y="1447800"/>
            <a:ext cx="6184440" cy="59848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w="9525" algn="ctr">
            <a:noFill/>
            <a:miter lim="800000"/>
          </a:ln>
          <a:effectLst/>
        </p:spPr>
        <p:txBody>
          <a:bodyPr wrap="none" anchor="ctr"/>
          <a:lstStyle/>
          <a:p>
            <a:pPr fontAlgn="ctr">
              <a:defRPr/>
            </a:pPr>
            <a:endParaRPr lang="zh-CN" altLang="en-US" sz="1800" b="1">
              <a:latin typeface="楷体" panose="02010609060101010101" pitchFamily="49" charset="-122"/>
            </a:endParaRPr>
          </a:p>
        </p:txBody>
      </p:sp>
      <p:sp>
        <p:nvSpPr>
          <p:cNvPr id="83971"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sp>
        <p:nvSpPr>
          <p:cNvPr id="83972"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C6C98D7D-71DF-4457-9659-6B9675429395}"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11" name="AutoShape 3"/>
          <p:cNvSpPr>
            <a:spLocks noChangeArrowheads="1"/>
          </p:cNvSpPr>
          <p:nvPr/>
        </p:nvSpPr>
        <p:spPr bwMode="gray">
          <a:xfrm>
            <a:off x="1967177" y="1905000"/>
            <a:ext cx="6877789" cy="4267200"/>
          </a:xfrm>
          <a:prstGeom prst="roundRect">
            <a:avLst>
              <a:gd name="adj" fmla="val 11921"/>
            </a:avLst>
          </a:prstGeom>
          <a:gradFill rotWithShape="1">
            <a:gsLst>
              <a:gs pos="0">
                <a:srgbClr val="62BBE8"/>
              </a:gs>
              <a:gs pos="100000">
                <a:schemeClr val="accent1">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fontAlgn="ctr">
              <a:defRPr/>
            </a:pPr>
            <a:endParaRPr lang="zh-CN" altLang="en-US" sz="1800" b="1">
              <a:latin typeface="楷体" panose="02010609060101010101" pitchFamily="49" charset="-122"/>
            </a:endParaRPr>
          </a:p>
        </p:txBody>
      </p:sp>
      <p:sp>
        <p:nvSpPr>
          <p:cNvPr id="83974" name="AutoShape 12"/>
          <p:cNvSpPr>
            <a:spLocks noChangeArrowheads="1"/>
          </p:cNvSpPr>
          <p:nvPr/>
        </p:nvSpPr>
        <p:spPr bwMode="gray">
          <a:xfrm>
            <a:off x="3199960" y="1600201"/>
            <a:ext cx="4344793" cy="485775"/>
          </a:xfrm>
          <a:prstGeom prst="roundRect">
            <a:avLst>
              <a:gd name="adj" fmla="val 16667"/>
            </a:avLst>
          </a:prstGeom>
          <a:solidFill>
            <a:srgbClr val="FEFFFF"/>
          </a:solidFill>
          <a:ln w="28575">
            <a:solidFill>
              <a:schemeClr val="accent1"/>
            </a:solidFill>
            <a:round/>
          </a:ln>
        </p:spPr>
        <p:txBody>
          <a:bodyPr wrap="none" anchor="ctr"/>
          <a:lstStyle/>
          <a:p>
            <a:pPr fontAlgn="ctr"/>
            <a:endParaRPr lang="zh-CN" altLang="en-US" sz="1800" b="1">
              <a:latin typeface="楷体" panose="02010609060101010101" pitchFamily="49" charset="-122"/>
            </a:endParaRPr>
          </a:p>
        </p:txBody>
      </p:sp>
      <p:sp>
        <p:nvSpPr>
          <p:cNvPr id="16" name="Text Box 15"/>
          <p:cNvSpPr txBox="1">
            <a:spLocks noChangeArrowheads="1"/>
          </p:cNvSpPr>
          <p:nvPr/>
        </p:nvSpPr>
        <p:spPr bwMode="gray">
          <a:xfrm>
            <a:off x="2187055" y="2151064"/>
            <a:ext cx="6429238" cy="4478337"/>
          </a:xfrm>
          <a:prstGeom prst="rect">
            <a:avLst/>
          </a:prstGeom>
          <a:noFill/>
          <a:ln w="9525" algn="ctr">
            <a:noFill/>
            <a:miter lim="800000"/>
          </a:ln>
        </p:spPr>
        <p:txBody>
          <a:bodyPr>
            <a:spAutoFit/>
          </a:bodyPr>
          <a:lstStyle/>
          <a:p>
            <a:pPr fontAlgn="ctr">
              <a:lnSpc>
                <a:spcPts val="2700"/>
              </a:lnSpc>
              <a:spcBef>
                <a:spcPts val="1200"/>
              </a:spcBef>
              <a:defRPr/>
            </a:pPr>
            <a:r>
              <a:rPr lang="zh-CN" altLang="en-US" sz="1600" b="1" dirty="0">
                <a:solidFill>
                  <a:srgbClr val="FEFFFF"/>
                </a:solidFill>
                <a:latin typeface="楷体" panose="02010609060101010101" pitchFamily="49" charset="-122"/>
              </a:rPr>
              <a:t>*市场好的时候适合发行股票，市场不好时，适合并购重组；</a:t>
            </a:r>
            <a:endParaRPr lang="en-US" altLang="zh-CN" sz="1600" b="1" dirty="0">
              <a:solidFill>
                <a:srgbClr val="FEFFFF"/>
              </a:solidFill>
              <a:latin typeface="楷体" panose="02010609060101010101" pitchFamily="49" charset="-122"/>
            </a:endParaRPr>
          </a:p>
          <a:p>
            <a:pPr marL="95250" indent="-95250" fontAlgn="ctr">
              <a:lnSpc>
                <a:spcPts val="2700"/>
              </a:lnSpc>
              <a:spcBef>
                <a:spcPts val="1200"/>
              </a:spcBef>
              <a:defRPr/>
            </a:pPr>
            <a:r>
              <a:rPr lang="zh-CN" altLang="en-US" sz="1600" b="1" dirty="0">
                <a:solidFill>
                  <a:srgbClr val="FEFFFF"/>
                </a:solidFill>
                <a:latin typeface="楷体" panose="02010609060101010101" pitchFamily="49" charset="-122"/>
              </a:rPr>
              <a:t>*通过并购，公司从局限在产业当中的细分领域，向上向下延伸到整个产业链，或者横向收购成为细分领域的行业龙头；</a:t>
            </a:r>
            <a:endParaRPr lang="zh-CN" altLang="en-US" sz="1600" b="1" dirty="0">
              <a:solidFill>
                <a:srgbClr val="FEFFFF"/>
              </a:solidFill>
              <a:latin typeface="楷体" panose="02010609060101010101" pitchFamily="49" charset="-122"/>
            </a:endParaRPr>
          </a:p>
          <a:p>
            <a:pPr marL="95250" indent="-95250" fontAlgn="ctr">
              <a:lnSpc>
                <a:spcPts val="2700"/>
              </a:lnSpc>
              <a:spcBef>
                <a:spcPts val="1200"/>
              </a:spcBef>
              <a:defRPr/>
            </a:pPr>
            <a:r>
              <a:rPr lang="zh-CN" altLang="en-US" sz="1600" b="1" dirty="0">
                <a:solidFill>
                  <a:srgbClr val="FEFFFF"/>
                </a:solidFill>
                <a:latin typeface="楷体" panose="02010609060101010101" pitchFamily="49" charset="-122"/>
              </a:rPr>
              <a:t>*中小企业凭借其卓越的创新能力和突出的创新机制，通过并购重组，与产业体系相联系，创造出市场价值；</a:t>
            </a:r>
            <a:endParaRPr lang="en-US" altLang="zh-CN" sz="1600" b="1" dirty="0">
              <a:solidFill>
                <a:srgbClr val="FEFFFF"/>
              </a:solidFill>
              <a:latin typeface="楷体" panose="02010609060101010101" pitchFamily="49" charset="-122"/>
            </a:endParaRPr>
          </a:p>
          <a:p>
            <a:pPr marL="95250" indent="-95250" fontAlgn="ctr">
              <a:lnSpc>
                <a:spcPts val="2700"/>
              </a:lnSpc>
              <a:spcBef>
                <a:spcPts val="1200"/>
              </a:spcBef>
              <a:defRPr/>
            </a:pPr>
            <a:r>
              <a:rPr lang="zh-CN" altLang="en-US" sz="1600" b="1" dirty="0">
                <a:solidFill>
                  <a:srgbClr val="FEFFFF"/>
                </a:solidFill>
                <a:latin typeface="楷体" panose="02010609060101010101" pitchFamily="49" charset="-122"/>
              </a:rPr>
              <a:t>*并购的核心问题是定价，在股转公司，通过市场化的定价机制发现企业的真实价值；</a:t>
            </a:r>
            <a:endParaRPr lang="en-US" altLang="zh-CN" sz="1600" b="1" dirty="0">
              <a:solidFill>
                <a:srgbClr val="FEFFFF"/>
              </a:solidFill>
              <a:latin typeface="楷体" panose="02010609060101010101" pitchFamily="49" charset="-122"/>
            </a:endParaRPr>
          </a:p>
          <a:p>
            <a:pPr marL="95250" indent="-95250" fontAlgn="ctr">
              <a:lnSpc>
                <a:spcPts val="2700"/>
              </a:lnSpc>
              <a:spcBef>
                <a:spcPts val="1200"/>
              </a:spcBef>
              <a:defRPr/>
            </a:pPr>
            <a:r>
              <a:rPr lang="zh-CN" altLang="en-US" sz="1600" b="1" dirty="0">
                <a:solidFill>
                  <a:srgbClr val="FEFFFF"/>
                </a:solidFill>
                <a:latin typeface="楷体" panose="02010609060101010101" pitchFamily="49" charset="-122"/>
              </a:rPr>
              <a:t>案例：诺斯兰德 股份代码 </a:t>
            </a:r>
            <a:r>
              <a:rPr lang="en-US" altLang="zh-CN" sz="1600" b="1" dirty="0">
                <a:solidFill>
                  <a:srgbClr val="FEFFFF"/>
                </a:solidFill>
                <a:latin typeface="楷体" panose="02010609060101010101" pitchFamily="49" charset="-122"/>
              </a:rPr>
              <a:t>430047</a:t>
            </a:r>
            <a:endParaRPr lang="zh-CN" altLang="en-US" sz="1600" b="1" dirty="0">
              <a:solidFill>
                <a:srgbClr val="FEFFFF"/>
              </a:solidFill>
              <a:latin typeface="楷体" panose="02010609060101010101" pitchFamily="49" charset="-122"/>
            </a:endParaRPr>
          </a:p>
          <a:p>
            <a:pPr marL="95250" indent="-95250" fontAlgn="ctr">
              <a:lnSpc>
                <a:spcPts val="2700"/>
              </a:lnSpc>
              <a:spcBef>
                <a:spcPts val="1200"/>
              </a:spcBef>
              <a:defRPr/>
            </a:pPr>
            <a:endParaRPr lang="zh-CN" altLang="en-US" sz="1600" b="1" dirty="0">
              <a:solidFill>
                <a:srgbClr val="FEFFFF"/>
              </a:solidFill>
              <a:latin typeface="楷体" panose="02010609060101010101" pitchFamily="49" charset="-122"/>
            </a:endParaRPr>
          </a:p>
          <a:p>
            <a:pPr fontAlgn="ctr">
              <a:lnSpc>
                <a:spcPts val="2700"/>
              </a:lnSpc>
              <a:spcBef>
                <a:spcPts val="1200"/>
              </a:spcBef>
              <a:defRPr/>
            </a:pPr>
            <a:endParaRPr lang="en-US" altLang="zh-CN" sz="1600" b="1" dirty="0">
              <a:solidFill>
                <a:srgbClr val="FEFFFF"/>
              </a:solidFill>
              <a:latin typeface="楷体" panose="02010609060101010101" pitchFamily="49" charset="-122"/>
            </a:endParaRPr>
          </a:p>
        </p:txBody>
      </p:sp>
      <p:sp>
        <p:nvSpPr>
          <p:cNvPr id="83976" name="Rectangle 18"/>
          <p:cNvSpPr>
            <a:spLocks noChangeArrowheads="1"/>
          </p:cNvSpPr>
          <p:nvPr/>
        </p:nvSpPr>
        <p:spPr bwMode="gray">
          <a:xfrm>
            <a:off x="3428634" y="1704975"/>
            <a:ext cx="4324271" cy="369888"/>
          </a:xfrm>
          <a:prstGeom prst="rect">
            <a:avLst/>
          </a:prstGeom>
          <a:noFill/>
          <a:ln w="9525">
            <a:noFill/>
            <a:miter lim="800000"/>
          </a:ln>
        </p:spPr>
        <p:txBody>
          <a:bodyPr>
            <a:spAutoFit/>
          </a:bodyPr>
          <a:lstStyle/>
          <a:p>
            <a:r>
              <a:rPr lang="zh-CN" altLang="en-US" sz="1800" b="1">
                <a:latin typeface="楷体" panose="02010609060101010101" pitchFamily="49" charset="-122"/>
              </a:rPr>
              <a:t>市场化的定价机制助力企业并购重组</a:t>
            </a:r>
          </a:p>
        </p:txBody>
      </p:sp>
      <p:sp>
        <p:nvSpPr>
          <p:cNvPr id="83977" name="AutoShape 32">
            <a:hlinkClick r:id="rId1" action="ppaction://hlinksldjump" highlightClick="1">
              <a:snd r:embed="rId2" name="camera.wav"/>
            </a:hlinkClick>
          </p:cNvPr>
          <p:cNvSpPr>
            <a:spLocks noChangeArrowheads="1"/>
          </p:cNvSpPr>
          <p:nvPr/>
        </p:nvSpPr>
        <p:spPr bwMode="auto">
          <a:xfrm>
            <a:off x="152449" y="1981200"/>
            <a:ext cx="1666677" cy="304800"/>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便利融资</a:t>
            </a:r>
          </a:p>
        </p:txBody>
      </p:sp>
      <p:sp>
        <p:nvSpPr>
          <p:cNvPr id="83978" name="AutoShape 120">
            <a:hlinkClick r:id="rId1" action="ppaction://hlinksldjump" highlightClick="1">
              <a:snd r:embed="rId2" name="camera.wav"/>
            </a:hlinkClick>
          </p:cNvPr>
          <p:cNvSpPr>
            <a:spLocks noChangeArrowheads="1"/>
          </p:cNvSpPr>
          <p:nvPr/>
        </p:nvSpPr>
        <p:spPr bwMode="auto">
          <a:xfrm>
            <a:off x="152449" y="2865438"/>
            <a:ext cx="1666677" cy="411162"/>
          </a:xfrm>
          <a:prstGeom prst="actionButtonBlank">
            <a:avLst/>
          </a:prstGeom>
          <a:solidFill>
            <a:schemeClr val="bg1"/>
          </a:solidFill>
          <a:ln w="9525">
            <a:noFill/>
            <a:miter lim="800000"/>
          </a:ln>
        </p:spPr>
        <p:txBody>
          <a:bodyPr wrap="none" anchor="ctr"/>
          <a:lstStyle/>
          <a:p>
            <a:pPr algn="ctr"/>
            <a:r>
              <a:rPr lang="zh-CN" altLang="en-US" sz="1800" b="1">
                <a:latin typeface="楷体" panose="02010609060101010101" pitchFamily="49" charset="-122"/>
                <a:sym typeface="Arial" pitchFamily="34" charset="0"/>
              </a:rPr>
              <a:t>人员激励</a:t>
            </a:r>
          </a:p>
        </p:txBody>
      </p:sp>
      <p:sp>
        <p:nvSpPr>
          <p:cNvPr id="83979" name="AutoShape 120">
            <a:hlinkClick r:id="rId1" action="ppaction://hlinksldjump" highlightClick="1">
              <a:snd r:embed="rId2" name="camera.wav"/>
            </a:hlinkClick>
          </p:cNvPr>
          <p:cNvSpPr>
            <a:spLocks noChangeArrowheads="1"/>
          </p:cNvSpPr>
          <p:nvPr/>
        </p:nvSpPr>
        <p:spPr bwMode="auto">
          <a:xfrm>
            <a:off x="152449" y="3779838"/>
            <a:ext cx="1666677" cy="411162"/>
          </a:xfrm>
          <a:prstGeom prst="actionButtonBlank">
            <a:avLst/>
          </a:prstGeom>
          <a:solidFill>
            <a:schemeClr val="bg1"/>
          </a:solidFill>
          <a:ln w="9525">
            <a:noFill/>
            <a:miter lim="800000"/>
          </a:ln>
        </p:spPr>
        <p:txBody>
          <a:bodyPr wrap="none" anchor="ctr"/>
          <a:lstStyle/>
          <a:p>
            <a:pPr algn="ctr"/>
            <a:r>
              <a:rPr lang="zh-CN" altLang="en-US" sz="1800" b="1">
                <a:solidFill>
                  <a:srgbClr val="000000"/>
                </a:solidFill>
                <a:latin typeface="楷体" panose="02010609060101010101" pitchFamily="49" charset="-122"/>
              </a:rPr>
              <a:t>规范治理</a:t>
            </a:r>
          </a:p>
        </p:txBody>
      </p:sp>
      <p:sp>
        <p:nvSpPr>
          <p:cNvPr id="83980" name="AutoShape 120">
            <a:hlinkClick r:id="rId1" action="ppaction://hlinksldjump" highlightClick="1">
              <a:snd r:embed="rId2" name="camera.wav"/>
            </a:hlinkClick>
          </p:cNvPr>
          <p:cNvSpPr>
            <a:spLocks noChangeArrowheads="1"/>
          </p:cNvSpPr>
          <p:nvPr/>
        </p:nvSpPr>
        <p:spPr bwMode="auto">
          <a:xfrm>
            <a:off x="152449" y="4694238"/>
            <a:ext cx="1666677" cy="411162"/>
          </a:xfrm>
          <a:prstGeom prst="actionButtonBlank">
            <a:avLst/>
          </a:prstGeom>
          <a:solidFill>
            <a:srgbClr val="9966FF"/>
          </a:solidFill>
          <a:ln w="9525">
            <a:noFill/>
            <a:miter lim="800000"/>
          </a:ln>
        </p:spPr>
        <p:txBody>
          <a:bodyPr wrap="none" anchor="ctr"/>
          <a:lstStyle/>
          <a:p>
            <a:pPr algn="ctr"/>
            <a:r>
              <a:rPr lang="zh-CN" altLang="en-US" sz="1800" b="1" dirty="0">
                <a:solidFill>
                  <a:schemeClr val="bg1"/>
                </a:solidFill>
                <a:latin typeface="楷体" panose="02010609060101010101" pitchFamily="49" charset="-122"/>
              </a:rPr>
              <a:t>资本运作</a:t>
            </a:r>
          </a:p>
        </p:txBody>
      </p:sp>
      <p:sp>
        <p:nvSpPr>
          <p:cNvPr id="13" name="矩形 12"/>
          <p:cNvSpPr/>
          <p:nvPr/>
        </p:nvSpPr>
        <p:spPr>
          <a:xfrm>
            <a:off x="611560" y="548680"/>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2.4 </a:t>
            </a:r>
            <a:r>
              <a:rPr lang="zh-CN" altLang="en-US" sz="2400" b="1" dirty="0" smtClean="0">
                <a:latin typeface="黑体" pitchFamily="49" charset="-122"/>
                <a:ea typeface="黑体" pitchFamily="49" charset="-122"/>
              </a:rPr>
              <a:t>挂牌全国股转系统对企业的好处</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990918" y="2590801"/>
            <a:ext cx="762244" cy="665163"/>
            <a:chOff x="0" y="0"/>
            <a:chExt cx="1549" cy="1351"/>
          </a:xfrm>
        </p:grpSpPr>
        <p:sp>
          <p:nvSpPr>
            <p:cNvPr id="84999"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85000"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85001"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84995" name="Line 7"/>
          <p:cNvSpPr>
            <a:spLocks noChangeShapeType="1"/>
          </p:cNvSpPr>
          <p:nvPr/>
        </p:nvSpPr>
        <p:spPr bwMode="auto">
          <a:xfrm>
            <a:off x="1753162" y="3200400"/>
            <a:ext cx="6952548" cy="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84996" name="Text Box 8"/>
          <p:cNvSpPr txBox="1">
            <a:spLocks noChangeArrowheads="1"/>
          </p:cNvSpPr>
          <p:nvPr/>
        </p:nvSpPr>
        <p:spPr bwMode="auto">
          <a:xfrm>
            <a:off x="1753163" y="2514600"/>
            <a:ext cx="5952270" cy="584775"/>
          </a:xfrm>
          <a:prstGeom prst="rect">
            <a:avLst/>
          </a:prstGeom>
          <a:noFill/>
          <a:ln w="9525">
            <a:noFill/>
            <a:miter lim="800000"/>
          </a:ln>
        </p:spPr>
        <p:txBody>
          <a:bodyPr wrap="none">
            <a:spAutoFit/>
          </a:bodyPr>
          <a:lstStyle/>
          <a:p>
            <a:pPr eaLnBrk="0" hangingPunct="0"/>
            <a:r>
              <a:rPr lang="zh-CN" altLang="en-US" sz="3200" b="1" dirty="0">
                <a:latin typeface="楷体" panose="02010609060101010101" pitchFamily="49" charset="-122"/>
              </a:rPr>
              <a:t>挂牌全国股转系统的标准和流程</a:t>
            </a:r>
            <a:endParaRPr lang="zh-CN" altLang="en-US" sz="1800" dirty="0">
              <a:latin typeface="楷体" panose="02010609060101010101" pitchFamily="49" charset="-122"/>
            </a:endParaRPr>
          </a:p>
        </p:txBody>
      </p:sp>
      <p:sp>
        <p:nvSpPr>
          <p:cNvPr id="84997" name="Text Box 9"/>
          <p:cNvSpPr txBox="1">
            <a:spLocks noChangeArrowheads="1"/>
          </p:cNvSpPr>
          <p:nvPr/>
        </p:nvSpPr>
        <p:spPr bwMode="auto">
          <a:xfrm>
            <a:off x="1116981" y="2670176"/>
            <a:ext cx="545298" cy="523875"/>
          </a:xfrm>
          <a:prstGeom prst="rect">
            <a:avLst/>
          </a:prstGeom>
          <a:noFill/>
          <a:ln w="9525">
            <a:noFill/>
            <a:miter lim="800000"/>
          </a:ln>
        </p:spPr>
        <p:txBody>
          <a:bodyPr wrap="none">
            <a:spAutoFit/>
          </a:bodyPr>
          <a:lstStyle/>
          <a:p>
            <a:pPr algn="ctr" eaLnBrk="0" hangingPunct="0"/>
            <a:r>
              <a:rPr lang="zh-CN" altLang="en-US" sz="2800" b="1">
                <a:solidFill>
                  <a:srgbClr val="FFFFFF"/>
                </a:solidFill>
                <a:latin typeface="楷体" panose="02010609060101010101" pitchFamily="49" charset="-122"/>
              </a:rPr>
              <a:t>五</a:t>
            </a:r>
            <a:endParaRPr lang="zh-CN" altLang="en-US" sz="2800">
              <a:solidFill>
                <a:srgbClr val="FFFFFF"/>
              </a:solidFill>
              <a:latin typeface="楷体" panose="02010609060101010101" pitchFamily="49" charset="-122"/>
            </a:endParaRPr>
          </a:p>
        </p:txBody>
      </p:sp>
      <p:sp>
        <p:nvSpPr>
          <p:cNvPr id="84998"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088F845B-0B28-4102-97B2-62BAEEFA900E}"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6"/>
          <p:cNvSpPr txBox="1">
            <a:spLocks noChangeArrowheads="1"/>
          </p:cNvSpPr>
          <p:nvPr/>
        </p:nvSpPr>
        <p:spPr bwMode="auto">
          <a:xfrm>
            <a:off x="2210509" y="1463676"/>
            <a:ext cx="6495201" cy="5294313"/>
          </a:xfrm>
          <a:prstGeom prst="rect">
            <a:avLst/>
          </a:prstGeom>
          <a:noFill/>
          <a:ln w="9525">
            <a:noFill/>
            <a:miter lim="800000"/>
          </a:ln>
        </p:spPr>
        <p:txBody>
          <a:bodyPr>
            <a:spAutoFit/>
          </a:bodyPr>
          <a:lstStyle/>
          <a:p>
            <a:r>
              <a:rPr lang="zh-CN" altLang="en-US" sz="1800" b="1">
                <a:latin typeface="楷体" panose="02010609060101010101" pitchFamily="49" charset="-122"/>
              </a:rPr>
              <a:t>《全国中小企业股份转让系统业务规则（试行）》规定条件：</a:t>
            </a:r>
            <a:endParaRPr lang="zh-CN" altLang="en-US" sz="1800" b="1">
              <a:latin typeface="楷体" panose="02010609060101010101" pitchFamily="49" charset="-122"/>
            </a:endParaRPr>
          </a:p>
          <a:p>
            <a:endParaRPr lang="zh-CN" altLang="en-US" sz="2400">
              <a:latin typeface="楷体" panose="02010609060101010101" pitchFamily="49" charset="-122"/>
            </a:endParaRPr>
          </a:p>
          <a:p>
            <a:r>
              <a:rPr lang="zh-CN" altLang="en-US" sz="1800">
                <a:latin typeface="楷体" panose="02010609060101010101" pitchFamily="49" charset="-122"/>
              </a:rPr>
              <a:t>（一）设立满两年</a:t>
            </a:r>
            <a:endParaRPr lang="zh-CN" altLang="en-US" sz="1800">
              <a:latin typeface="楷体" panose="02010609060101010101" pitchFamily="49" charset="-122"/>
            </a:endParaRPr>
          </a:p>
          <a:p>
            <a:endParaRPr lang="zh-CN" altLang="en-US" sz="1800">
              <a:latin typeface="楷体" panose="02010609060101010101" pitchFamily="49" charset="-122"/>
            </a:endParaRPr>
          </a:p>
          <a:p>
            <a:r>
              <a:rPr lang="zh-CN" altLang="en-US" sz="1800">
                <a:latin typeface="楷体" panose="02010609060101010101" pitchFamily="49" charset="-122"/>
              </a:rPr>
              <a:t>（二）业务明确，具有持续经营能力</a:t>
            </a:r>
            <a:endParaRPr lang="zh-CN" altLang="en-US" sz="1800">
              <a:latin typeface="楷体" panose="02010609060101010101" pitchFamily="49" charset="-122"/>
            </a:endParaRPr>
          </a:p>
          <a:p>
            <a:endParaRPr lang="zh-CN" altLang="en-US" sz="1800">
              <a:latin typeface="楷体" panose="02010609060101010101" pitchFamily="49" charset="-122"/>
            </a:endParaRPr>
          </a:p>
          <a:p>
            <a:r>
              <a:rPr lang="zh-CN" altLang="en-US" sz="1800">
                <a:latin typeface="楷体" panose="02010609060101010101" pitchFamily="49" charset="-122"/>
              </a:rPr>
              <a:t>（三）公司治理机制健全，合法规范经营</a:t>
            </a:r>
            <a:endParaRPr lang="zh-CN" altLang="en-US" sz="1800">
              <a:latin typeface="楷体" panose="02010609060101010101" pitchFamily="49" charset="-122"/>
            </a:endParaRPr>
          </a:p>
          <a:p>
            <a:endParaRPr lang="zh-CN" altLang="en-US" sz="1800">
              <a:latin typeface="楷体" panose="02010609060101010101" pitchFamily="49" charset="-122"/>
            </a:endParaRPr>
          </a:p>
          <a:p>
            <a:r>
              <a:rPr lang="zh-CN" altLang="en-US" sz="1800">
                <a:latin typeface="楷体" panose="02010609060101010101" pitchFamily="49" charset="-122"/>
              </a:rPr>
              <a:t>（四）股权明晰，股票发行和转让行为合法合规</a:t>
            </a:r>
            <a:endParaRPr lang="zh-CN" altLang="en-US" sz="1800">
              <a:latin typeface="楷体" panose="02010609060101010101" pitchFamily="49" charset="-122"/>
            </a:endParaRPr>
          </a:p>
          <a:p>
            <a:endParaRPr lang="zh-CN" altLang="en-US" sz="1800">
              <a:latin typeface="楷体" panose="02010609060101010101" pitchFamily="49" charset="-122"/>
            </a:endParaRPr>
          </a:p>
          <a:p>
            <a:r>
              <a:rPr lang="zh-CN" altLang="en-US" sz="1800">
                <a:latin typeface="楷体" panose="02010609060101010101" pitchFamily="49" charset="-122"/>
              </a:rPr>
              <a:t>（五）主办券商推荐并持续督导</a:t>
            </a:r>
            <a:endParaRPr lang="zh-CN" altLang="en-US" sz="1800">
              <a:latin typeface="楷体" panose="02010609060101010101" pitchFamily="49" charset="-122"/>
            </a:endParaRPr>
          </a:p>
          <a:p>
            <a:endParaRPr lang="zh-CN" altLang="en-US" sz="1800">
              <a:latin typeface="楷体" panose="02010609060101010101" pitchFamily="49" charset="-122"/>
            </a:endParaRPr>
          </a:p>
          <a:p>
            <a:r>
              <a:rPr lang="zh-CN" altLang="en-US" sz="1800">
                <a:latin typeface="楷体" panose="02010609060101010101" pitchFamily="49" charset="-122"/>
              </a:rPr>
              <a:t>（六）全国股份转让系统公司要求的其他条件</a:t>
            </a:r>
            <a:endParaRPr lang="zh-CN" altLang="en-US" sz="1800">
              <a:latin typeface="楷体" panose="02010609060101010101" pitchFamily="49" charset="-122"/>
            </a:endParaRPr>
          </a:p>
          <a:p>
            <a:endParaRPr lang="zh-CN" altLang="en-US" sz="1800">
              <a:latin typeface="楷体" panose="02010609060101010101" pitchFamily="49" charset="-122"/>
            </a:endParaRPr>
          </a:p>
          <a:p>
            <a:endParaRPr lang="zh-CN" altLang="en-US" sz="1800">
              <a:latin typeface="楷体" panose="02010609060101010101" pitchFamily="49" charset="-122"/>
            </a:endParaRPr>
          </a:p>
          <a:p>
            <a:pPr>
              <a:buSzPct val="100000"/>
              <a:buFont typeface="Wingdings" pitchFamily="2" charset="2"/>
              <a:buChar char="Ø"/>
            </a:pPr>
            <a:r>
              <a:rPr lang="zh-CN" altLang="en-US" sz="2000">
                <a:latin typeface="楷体" panose="02010609060101010101" pitchFamily="49" charset="-122"/>
              </a:rPr>
              <a:t>不受股东所有制限制，不要求是高新技术企业。</a:t>
            </a:r>
            <a:endParaRPr lang="zh-CN" altLang="en-US" sz="2000">
              <a:latin typeface="楷体" panose="02010609060101010101" pitchFamily="49" charset="-122"/>
            </a:endParaRPr>
          </a:p>
          <a:p>
            <a:endParaRPr lang="zh-CN" altLang="en-US" sz="2400">
              <a:latin typeface="楷体" panose="02010609060101010101" pitchFamily="49" charset="-122"/>
            </a:endParaRPr>
          </a:p>
          <a:p>
            <a:r>
              <a:rPr lang="zh-CN" altLang="en-US" sz="1800">
                <a:latin typeface="楷体" panose="02010609060101010101" pitchFamily="49" charset="-122"/>
              </a:rPr>
              <a:t>      </a:t>
            </a:r>
            <a:endParaRPr lang="zh-CN" altLang="en-US" sz="1800">
              <a:latin typeface="楷体" panose="02010609060101010101" pitchFamily="49" charset="-122"/>
              <a:sym typeface="Arial" pitchFamily="34" charset="0"/>
            </a:endParaRPr>
          </a:p>
        </p:txBody>
      </p:sp>
      <p:sp>
        <p:nvSpPr>
          <p:cNvPr id="86019"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24608519-7EE5-43BC-9E56-0D5A4D2B8CE0}"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86020"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grpSp>
        <p:nvGrpSpPr>
          <p:cNvPr id="2" name="Group 6"/>
          <p:cNvGrpSpPr/>
          <p:nvPr/>
        </p:nvGrpSpPr>
        <p:grpSpPr bwMode="auto">
          <a:xfrm>
            <a:off x="133394" y="1504951"/>
            <a:ext cx="1695993" cy="415925"/>
            <a:chOff x="0" y="0"/>
            <a:chExt cx="1068" cy="262"/>
          </a:xfrm>
        </p:grpSpPr>
        <p:sp>
          <p:nvSpPr>
            <p:cNvPr id="86032" name="AutoShape 32">
              <a:hlinkClick r:id="" action="ppaction://noaction" highlightClick="1">
                <a:snd r:embed="rId1" name="camera.wav"/>
              </a:hlinkClick>
            </p:cNvPr>
            <p:cNvSpPr>
              <a:spLocks noChangeArrowheads="1"/>
            </p:cNvSpPr>
            <p:nvPr/>
          </p:nvSpPr>
          <p:spPr bwMode="auto">
            <a:xfrm>
              <a:off x="0" y="0"/>
              <a:ext cx="1068" cy="262"/>
            </a:xfrm>
            <a:prstGeom prst="rect">
              <a:avLst/>
            </a:prstGeom>
            <a:noFill/>
            <a:ln w="9525">
              <a:noFill/>
              <a:miter lim="800000"/>
            </a:ln>
          </p:spPr>
          <p:txBody>
            <a:bodyPr/>
            <a:lstStyle/>
            <a:p>
              <a:pPr fontAlgn="ctr"/>
              <a:endParaRPr lang="zh-CN" altLang="en-US" sz="1800" b="1">
                <a:latin typeface="Arial" pitchFamily="34" charset="0"/>
                <a:ea typeface="宋体" pitchFamily="2" charset="-122"/>
              </a:endParaRPr>
            </a:p>
          </p:txBody>
        </p:sp>
        <p:sp>
          <p:nvSpPr>
            <p:cNvPr id="86033" name="Text Box 8"/>
            <p:cNvSpPr txBox="1">
              <a:spLocks noChangeArrowheads="1"/>
            </p:cNvSpPr>
            <p:nvPr/>
          </p:nvSpPr>
          <p:spPr bwMode="auto">
            <a:xfrm>
              <a:off x="12" y="12"/>
              <a:ext cx="1050" cy="240"/>
            </a:xfrm>
            <a:prstGeom prst="rect">
              <a:avLst/>
            </a:prstGeom>
            <a:no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基本条件</a:t>
              </a:r>
            </a:p>
          </p:txBody>
        </p:sp>
      </p:grpSp>
      <p:grpSp>
        <p:nvGrpSpPr>
          <p:cNvPr id="3" name="Group 9"/>
          <p:cNvGrpSpPr/>
          <p:nvPr/>
        </p:nvGrpSpPr>
        <p:grpSpPr bwMode="auto">
          <a:xfrm>
            <a:off x="146585" y="3413126"/>
            <a:ext cx="1694528" cy="409575"/>
            <a:chOff x="0" y="0"/>
            <a:chExt cx="1068" cy="258"/>
          </a:xfrm>
        </p:grpSpPr>
        <p:pic>
          <p:nvPicPr>
            <p:cNvPr id="86030" name="AutoShape 32">
              <a:hlinkClick r:id="" action="ppaction://noaction" highlightClick="1">
                <a:snd r:embed="rId1" name="camera.wav"/>
              </a:hlinkClick>
            </p:cNvPr>
            <p:cNvPicPr>
              <a:picLocks noChangeArrowheads="1"/>
            </p:cNvPicPr>
            <p:nvPr/>
          </p:nvPicPr>
          <p:blipFill>
            <a:blip r:embed="rId2" cstate="print"/>
            <a:srcRect/>
            <a:stretch>
              <a:fillRect/>
            </a:stretch>
          </p:blipFill>
          <p:spPr bwMode="auto">
            <a:xfrm>
              <a:off x="0" y="0"/>
              <a:ext cx="1068" cy="258"/>
            </a:xfrm>
            <a:prstGeom prst="rect">
              <a:avLst/>
            </a:prstGeom>
            <a:noFill/>
            <a:ln w="9525">
              <a:noFill/>
              <a:miter lim="800000"/>
              <a:headEnd/>
              <a:tailEnd/>
            </a:ln>
          </p:spPr>
        </p:pic>
        <p:sp>
          <p:nvSpPr>
            <p:cNvPr id="86031" name="Text Box 11"/>
            <p:cNvSpPr txBox="1">
              <a:spLocks noChangeArrowheads="1"/>
            </p:cNvSpPr>
            <p:nvPr/>
          </p:nvSpPr>
          <p:spPr bwMode="auto">
            <a:xfrm>
              <a:off x="10" y="10"/>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重点行业</a:t>
              </a:r>
            </a:p>
          </p:txBody>
        </p:sp>
      </p:grpSp>
      <p:grpSp>
        <p:nvGrpSpPr>
          <p:cNvPr id="4" name="Group 12"/>
          <p:cNvGrpSpPr/>
          <p:nvPr/>
        </p:nvGrpSpPr>
        <p:grpSpPr bwMode="auto">
          <a:xfrm>
            <a:off x="133394" y="5241926"/>
            <a:ext cx="1695993" cy="409575"/>
            <a:chOff x="0" y="0"/>
            <a:chExt cx="1068" cy="258"/>
          </a:xfrm>
        </p:grpSpPr>
        <p:pic>
          <p:nvPicPr>
            <p:cNvPr id="86028" name="AutoShape 32">
              <a:hlinkClick r:id="" action="ppaction://noaction" highlightClick="1">
                <a:snd r:embed="rId1" name="camera.wav"/>
              </a:hlinkClick>
            </p:cNvPr>
            <p:cNvPicPr>
              <a:picLocks noChangeArrowheads="1"/>
            </p:cNvPicPr>
            <p:nvPr/>
          </p:nvPicPr>
          <p:blipFill>
            <a:blip r:embed="rId2" cstate="print"/>
            <a:srcRect/>
            <a:stretch>
              <a:fillRect/>
            </a:stretch>
          </p:blipFill>
          <p:spPr bwMode="auto">
            <a:xfrm>
              <a:off x="0" y="0"/>
              <a:ext cx="1068" cy="258"/>
            </a:xfrm>
            <a:prstGeom prst="rect">
              <a:avLst/>
            </a:prstGeom>
            <a:noFill/>
            <a:ln w="9525">
              <a:noFill/>
              <a:miter lim="800000"/>
              <a:headEnd/>
              <a:tailEnd/>
            </a:ln>
          </p:spPr>
        </p:pic>
        <p:sp>
          <p:nvSpPr>
            <p:cNvPr id="86029" name="Text Box 14"/>
            <p:cNvSpPr txBox="1">
              <a:spLocks noChangeArrowheads="1"/>
            </p:cNvSpPr>
            <p:nvPr/>
          </p:nvSpPr>
          <p:spPr bwMode="auto">
            <a:xfrm>
              <a:off x="12" y="10"/>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项目流程</a:t>
              </a:r>
            </a:p>
          </p:txBody>
        </p:sp>
      </p:grpSp>
      <p:grpSp>
        <p:nvGrpSpPr>
          <p:cNvPr id="5" name="Group 9"/>
          <p:cNvGrpSpPr/>
          <p:nvPr/>
        </p:nvGrpSpPr>
        <p:grpSpPr bwMode="auto">
          <a:xfrm>
            <a:off x="126063" y="1524001"/>
            <a:ext cx="1694528" cy="409575"/>
            <a:chOff x="0" y="0"/>
            <a:chExt cx="1068" cy="258"/>
          </a:xfrm>
        </p:grpSpPr>
        <p:pic>
          <p:nvPicPr>
            <p:cNvPr id="86026" name="AutoShape 32">
              <a:hlinkClick r:id="" action="ppaction://noaction" highlightClick="1">
                <a:snd r:embed="rId1" name="camera.wav"/>
              </a:hlinkClick>
            </p:cNvPr>
            <p:cNvPicPr>
              <a:picLocks noChangeArrowheads="1"/>
            </p:cNvPicPr>
            <p:nvPr/>
          </p:nvPicPr>
          <p:blipFill>
            <a:blip r:embed="rId2" cstate="print"/>
            <a:srcRect/>
            <a:stretch>
              <a:fillRect/>
            </a:stretch>
          </p:blipFill>
          <p:spPr bwMode="auto">
            <a:xfrm>
              <a:off x="0" y="0"/>
              <a:ext cx="1068" cy="258"/>
            </a:xfrm>
            <a:prstGeom prst="rect">
              <a:avLst/>
            </a:prstGeom>
            <a:noFill/>
            <a:ln w="9525">
              <a:noFill/>
              <a:miter lim="800000"/>
              <a:headEnd/>
              <a:tailEnd/>
            </a:ln>
          </p:spPr>
        </p:pic>
        <p:sp>
          <p:nvSpPr>
            <p:cNvPr id="86027" name="Text Box 11"/>
            <p:cNvSpPr txBox="1">
              <a:spLocks noChangeArrowheads="1"/>
            </p:cNvSpPr>
            <p:nvPr/>
          </p:nvSpPr>
          <p:spPr bwMode="auto">
            <a:xfrm>
              <a:off x="10" y="10"/>
              <a:ext cx="1050" cy="240"/>
            </a:xfrm>
            <a:prstGeom prst="rect">
              <a:avLst/>
            </a:prstGeom>
            <a:noFill/>
            <a:ln w="9525">
              <a:noFill/>
              <a:miter lim="800000"/>
            </a:ln>
          </p:spPr>
          <p:txBody>
            <a:bodyPr wrap="none" anchor="ctr"/>
            <a:lstStyle/>
            <a:p>
              <a:pPr algn="ctr"/>
              <a:r>
                <a:rPr lang="zh-CN" altLang="en-US" sz="1800" b="1">
                  <a:solidFill>
                    <a:srgbClr val="6666FF"/>
                  </a:solidFill>
                  <a:latin typeface="楷体" panose="02010609060101010101" pitchFamily="49" charset="-122"/>
                  <a:sym typeface="Arial" pitchFamily="34" charset="0"/>
                </a:rPr>
                <a:t>基本条件</a:t>
              </a:r>
            </a:p>
          </p:txBody>
        </p:sp>
      </p:grpSp>
      <p:sp>
        <p:nvSpPr>
          <p:cNvPr id="18" name="矩形 17"/>
          <p:cNvSpPr/>
          <p:nvPr/>
        </p:nvSpPr>
        <p:spPr>
          <a:xfrm>
            <a:off x="514175" y="519063"/>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2.5 </a:t>
            </a:r>
            <a:r>
              <a:rPr lang="zh-CN" altLang="en-US" sz="2400" b="1" dirty="0" smtClean="0">
                <a:latin typeface="黑体" pitchFamily="49" charset="-122"/>
                <a:ea typeface="黑体" pitchFamily="49" charset="-122"/>
              </a:rPr>
              <a:t>挂牌全国股转系统的标准和流程</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txBox="1">
            <a:spLocks noGrp="1" noChangeArrowheads="1"/>
          </p:cNvSpPr>
          <p:nvPr/>
        </p:nvSpPr>
        <p:spPr bwMode="auto">
          <a:xfrm>
            <a:off x="6858733" y="6429375"/>
            <a:ext cx="2132818" cy="241300"/>
          </a:xfrm>
          <a:prstGeom prst="rect">
            <a:avLst/>
          </a:prstGeom>
          <a:noFill/>
          <a:ln w="9525">
            <a:noFill/>
            <a:miter lim="800000"/>
          </a:ln>
        </p:spPr>
        <p:txBody>
          <a:bodyPr/>
          <a:lstStyle/>
          <a:p>
            <a:fld id="{F3B41F91-CEC0-47AB-8270-13DD9C827600}" type="slidenum">
              <a:rPr lang="zh-CN" altLang="en-US" sz="1200">
                <a:solidFill>
                  <a:schemeClr val="bg1"/>
                </a:solidFill>
                <a:latin typeface="楷体" panose="02010609060101010101" pitchFamily="49" charset="-122"/>
              </a:rPr>
            </a:fld>
            <a:endParaRPr lang="en-US" altLang="zh-CN" sz="1200">
              <a:solidFill>
                <a:schemeClr val="bg1"/>
              </a:solidFill>
              <a:latin typeface="楷体" panose="02010609060101010101" pitchFamily="49" charset="-122"/>
            </a:endParaRPr>
          </a:p>
        </p:txBody>
      </p:sp>
      <p:sp>
        <p:nvSpPr>
          <p:cNvPr id="87044"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6EA0F8C3-C93E-4FAF-B885-F149DC7C538C}"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87045" name="TextBox 7"/>
          <p:cNvSpPr txBox="1">
            <a:spLocks noChangeArrowheads="1"/>
          </p:cNvSpPr>
          <p:nvPr/>
        </p:nvSpPr>
        <p:spPr bwMode="auto">
          <a:xfrm>
            <a:off x="2091775" y="2408239"/>
            <a:ext cx="6289981" cy="1830387"/>
          </a:xfrm>
          <a:prstGeom prst="rect">
            <a:avLst/>
          </a:prstGeom>
          <a:noFill/>
          <a:ln w="9525">
            <a:noFill/>
            <a:miter lim="800000"/>
          </a:ln>
        </p:spPr>
        <p:txBody>
          <a:bodyPr>
            <a:spAutoFit/>
          </a:bodyPr>
          <a:lstStyle/>
          <a:p>
            <a:pPr marL="358775" lvl="1" indent="-285750">
              <a:spcBef>
                <a:spcPct val="20000"/>
              </a:spcBef>
              <a:buClr>
                <a:srgbClr val="DE8848"/>
              </a:buClr>
            </a:pPr>
            <a:r>
              <a:rPr lang="zh-CN" altLang="en-US" sz="1800">
                <a:latin typeface="楷体" panose="02010609060101010101" pitchFamily="49" charset="-122"/>
              </a:rPr>
              <a:t>       符合国家经济发展战略和产业政策导向，符合国家战略性新兴产业发展方向的企业，特别是</a:t>
            </a:r>
            <a:r>
              <a:rPr lang="zh-CN" altLang="en-US" sz="1800" b="1">
                <a:latin typeface="楷体" panose="02010609060101010101" pitchFamily="49" charset="-122"/>
              </a:rPr>
              <a:t>新能源、新材料、信息、生物与新医药、节能环保、航空航天、海洋、先进制造、高技术服务</a:t>
            </a:r>
            <a:r>
              <a:rPr lang="zh-CN" altLang="en-US" sz="1800">
                <a:latin typeface="楷体" panose="02010609060101010101" pitchFamily="49" charset="-122"/>
              </a:rPr>
              <a:t>等领域的企业，以及其他领域中具有</a:t>
            </a:r>
            <a:r>
              <a:rPr lang="zh-CN" altLang="en-US" sz="1800" b="1">
                <a:latin typeface="楷体" panose="02010609060101010101" pitchFamily="49" charset="-122"/>
              </a:rPr>
              <a:t>自主创新能力、成长性强</a:t>
            </a:r>
            <a:r>
              <a:rPr lang="zh-CN" altLang="en-US" sz="1800">
                <a:latin typeface="楷体" panose="02010609060101010101" pitchFamily="49" charset="-122"/>
              </a:rPr>
              <a:t>的企业。</a:t>
            </a:r>
            <a:endParaRPr lang="zh-CN" altLang="en-US" sz="2000" b="1">
              <a:solidFill>
                <a:srgbClr val="002060"/>
              </a:solidFill>
              <a:latin typeface="楷体" panose="02010609060101010101" pitchFamily="49" charset="-122"/>
            </a:endParaRPr>
          </a:p>
          <a:p>
            <a:pPr marL="358775" lvl="1" indent="-285750">
              <a:spcBef>
                <a:spcPct val="20000"/>
              </a:spcBef>
              <a:buClr>
                <a:srgbClr val="DE8848"/>
              </a:buClr>
            </a:pPr>
            <a:r>
              <a:rPr lang="zh-CN" altLang="en-US" sz="2000" b="1">
                <a:solidFill>
                  <a:srgbClr val="002060"/>
                </a:solidFill>
                <a:latin typeface="楷体" panose="02010609060101010101" pitchFamily="49" charset="-122"/>
              </a:rPr>
              <a:t>    </a:t>
            </a:r>
            <a:endParaRPr lang="zh-CN" altLang="en-US" sz="2000" b="1">
              <a:latin typeface="楷体" panose="02010609060101010101" pitchFamily="49" charset="-122"/>
            </a:endParaRPr>
          </a:p>
        </p:txBody>
      </p:sp>
      <p:sp>
        <p:nvSpPr>
          <p:cNvPr id="87046" name="Line 7"/>
          <p:cNvSpPr>
            <a:spLocks noChangeShapeType="1"/>
          </p:cNvSpPr>
          <p:nvPr/>
        </p:nvSpPr>
        <p:spPr bwMode="auto">
          <a:xfrm>
            <a:off x="1904145" y="1755775"/>
            <a:ext cx="6764918" cy="1588"/>
          </a:xfrm>
          <a:prstGeom prst="line">
            <a:avLst/>
          </a:prstGeom>
          <a:noFill/>
          <a:ln w="19050">
            <a:solidFill>
              <a:srgbClr val="17375E"/>
            </a:solidFill>
            <a:round/>
          </a:ln>
        </p:spPr>
        <p:txBody>
          <a:bodyPr wrap="none" anchor="ctr"/>
          <a:lstStyle/>
          <a:p>
            <a:endParaRPr lang="zh-CN" altLang="en-US"/>
          </a:p>
        </p:txBody>
      </p:sp>
      <p:sp>
        <p:nvSpPr>
          <p:cNvPr id="87047"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grpSp>
        <p:nvGrpSpPr>
          <p:cNvPr id="2" name="Group 9"/>
          <p:cNvGrpSpPr/>
          <p:nvPr/>
        </p:nvGrpSpPr>
        <p:grpSpPr bwMode="auto">
          <a:xfrm>
            <a:off x="133394" y="1504951"/>
            <a:ext cx="1695993" cy="415925"/>
            <a:chOff x="0" y="0"/>
            <a:chExt cx="1068" cy="262"/>
          </a:xfrm>
        </p:grpSpPr>
        <p:pic>
          <p:nvPicPr>
            <p:cNvPr id="87056" name="AutoShape 32">
              <a:hlinkClick r:id="" action="ppaction://noaction" highlightClick="1">
                <a:snd r:embed="rId1" name="camera.wav"/>
              </a:hlinkClick>
            </p:cNvPr>
            <p:cNvPicPr>
              <a:picLocks noChangeArrowheads="1"/>
            </p:cNvPicPr>
            <p:nvPr/>
          </p:nvPicPr>
          <p:blipFill>
            <a:blip r:embed="rId2" cstate="print"/>
            <a:srcRect/>
            <a:stretch>
              <a:fillRect/>
            </a:stretch>
          </p:blipFill>
          <p:spPr bwMode="auto">
            <a:xfrm>
              <a:off x="0" y="0"/>
              <a:ext cx="1068" cy="262"/>
            </a:xfrm>
            <a:prstGeom prst="rect">
              <a:avLst/>
            </a:prstGeom>
            <a:noFill/>
            <a:ln w="9525">
              <a:noFill/>
              <a:miter lim="800000"/>
              <a:headEnd/>
              <a:tailEnd/>
            </a:ln>
          </p:spPr>
        </p:pic>
        <p:sp>
          <p:nvSpPr>
            <p:cNvPr id="87057" name="Text Box 11"/>
            <p:cNvSpPr txBox="1">
              <a:spLocks noChangeArrowheads="1"/>
            </p:cNvSpPr>
            <p:nvPr/>
          </p:nvSpPr>
          <p:spPr bwMode="auto">
            <a:xfrm>
              <a:off x="12" y="12"/>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基本条件</a:t>
              </a:r>
            </a:p>
          </p:txBody>
        </p:sp>
      </p:grpSp>
      <p:grpSp>
        <p:nvGrpSpPr>
          <p:cNvPr id="3" name="Group 12"/>
          <p:cNvGrpSpPr/>
          <p:nvPr/>
        </p:nvGrpSpPr>
        <p:grpSpPr bwMode="auto">
          <a:xfrm>
            <a:off x="146585" y="3413126"/>
            <a:ext cx="1694528" cy="409575"/>
            <a:chOff x="0" y="0"/>
            <a:chExt cx="1068" cy="258"/>
          </a:xfrm>
        </p:grpSpPr>
        <p:pic>
          <p:nvPicPr>
            <p:cNvPr id="87054" name="AutoShape 32">
              <a:hlinkClick r:id="" action="ppaction://noaction" highlightClick="1">
                <a:snd r:embed="rId1" name="camera.wav"/>
              </a:hlinkClick>
            </p:cNvPr>
            <p:cNvPicPr>
              <a:picLocks noChangeArrowheads="1"/>
            </p:cNvPicPr>
            <p:nvPr/>
          </p:nvPicPr>
          <p:blipFill>
            <a:blip r:embed="rId3" cstate="print"/>
            <a:srcRect/>
            <a:stretch>
              <a:fillRect/>
            </a:stretch>
          </p:blipFill>
          <p:spPr bwMode="auto">
            <a:xfrm>
              <a:off x="0" y="0"/>
              <a:ext cx="1068" cy="258"/>
            </a:xfrm>
            <a:prstGeom prst="rect">
              <a:avLst/>
            </a:prstGeom>
            <a:noFill/>
            <a:ln w="9525">
              <a:noFill/>
              <a:miter lim="800000"/>
              <a:headEnd/>
              <a:tailEnd/>
            </a:ln>
          </p:spPr>
        </p:pic>
        <p:sp>
          <p:nvSpPr>
            <p:cNvPr id="87055" name="Text Box 14"/>
            <p:cNvSpPr txBox="1">
              <a:spLocks noChangeArrowheads="1"/>
            </p:cNvSpPr>
            <p:nvPr/>
          </p:nvSpPr>
          <p:spPr bwMode="auto">
            <a:xfrm>
              <a:off x="10" y="10"/>
              <a:ext cx="1050" cy="240"/>
            </a:xfrm>
            <a:prstGeom prst="rect">
              <a:avLst/>
            </a:prstGeom>
            <a:no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重点行业</a:t>
              </a:r>
            </a:p>
          </p:txBody>
        </p:sp>
      </p:grpSp>
      <p:grpSp>
        <p:nvGrpSpPr>
          <p:cNvPr id="4" name="Group 15"/>
          <p:cNvGrpSpPr/>
          <p:nvPr/>
        </p:nvGrpSpPr>
        <p:grpSpPr bwMode="auto">
          <a:xfrm>
            <a:off x="133394" y="5241926"/>
            <a:ext cx="1695993" cy="409575"/>
            <a:chOff x="0" y="0"/>
            <a:chExt cx="1068" cy="258"/>
          </a:xfrm>
        </p:grpSpPr>
        <p:pic>
          <p:nvPicPr>
            <p:cNvPr id="87052" name="AutoShape 32">
              <a:hlinkClick r:id="" action="ppaction://noaction" highlightClick="1">
                <a:snd r:embed="rId1" name="camera.wav"/>
              </a:hlinkClick>
            </p:cNvPr>
            <p:cNvPicPr>
              <a:picLocks noChangeArrowheads="1"/>
            </p:cNvPicPr>
            <p:nvPr/>
          </p:nvPicPr>
          <p:blipFill>
            <a:blip r:embed="rId4" cstate="print"/>
            <a:srcRect/>
            <a:stretch>
              <a:fillRect/>
            </a:stretch>
          </p:blipFill>
          <p:spPr bwMode="auto">
            <a:xfrm>
              <a:off x="0" y="0"/>
              <a:ext cx="1068" cy="258"/>
            </a:xfrm>
            <a:prstGeom prst="rect">
              <a:avLst/>
            </a:prstGeom>
            <a:noFill/>
            <a:ln w="9525">
              <a:noFill/>
              <a:miter lim="800000"/>
              <a:headEnd/>
              <a:tailEnd/>
            </a:ln>
          </p:spPr>
        </p:pic>
        <p:sp>
          <p:nvSpPr>
            <p:cNvPr id="87053" name="Text Box 17"/>
            <p:cNvSpPr txBox="1">
              <a:spLocks noChangeArrowheads="1"/>
            </p:cNvSpPr>
            <p:nvPr/>
          </p:nvSpPr>
          <p:spPr bwMode="auto">
            <a:xfrm>
              <a:off x="12" y="10"/>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项目流程</a:t>
              </a:r>
            </a:p>
          </p:txBody>
        </p:sp>
      </p:grpSp>
      <p:sp>
        <p:nvSpPr>
          <p:cNvPr id="87051" name="TextBox 9"/>
          <p:cNvSpPr txBox="1">
            <a:spLocks noChangeArrowheads="1"/>
          </p:cNvSpPr>
          <p:nvPr/>
        </p:nvSpPr>
        <p:spPr bwMode="auto">
          <a:xfrm>
            <a:off x="1904146" y="1295400"/>
            <a:ext cx="3333353" cy="427038"/>
          </a:xfrm>
          <a:prstGeom prst="rect">
            <a:avLst/>
          </a:prstGeom>
          <a:noFill/>
          <a:ln w="9525">
            <a:noFill/>
            <a:miter lim="800000"/>
          </a:ln>
        </p:spPr>
        <p:txBody>
          <a:bodyPr>
            <a:spAutoFit/>
          </a:bodyPr>
          <a:lstStyle/>
          <a:p>
            <a:r>
              <a:rPr lang="zh-CN" altLang="en-US" sz="2200" b="1">
                <a:latin typeface="楷体" panose="02010609060101010101" pitchFamily="49" charset="-122"/>
              </a:rPr>
              <a:t>重点行业</a:t>
            </a:r>
          </a:p>
        </p:txBody>
      </p:sp>
      <p:sp>
        <p:nvSpPr>
          <p:cNvPr id="20" name="矩形 19"/>
          <p:cNvSpPr/>
          <p:nvPr/>
        </p:nvSpPr>
        <p:spPr>
          <a:xfrm>
            <a:off x="514175" y="519063"/>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2.5 </a:t>
            </a:r>
            <a:r>
              <a:rPr lang="zh-CN" altLang="en-US" sz="2400" b="1" dirty="0" smtClean="0">
                <a:latin typeface="黑体" pitchFamily="49" charset="-122"/>
                <a:ea typeface="黑体" pitchFamily="49" charset="-122"/>
              </a:rPr>
              <a:t>挂牌全国股转系统的标准和流程</a:t>
            </a:r>
            <a:endParaRPr lang="zh-CN" altLang="en-US" sz="2400"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5991311" y="4640263"/>
            <a:ext cx="2542409" cy="1600200"/>
            <a:chOff x="0" y="0"/>
            <a:chExt cx="1602" cy="1008"/>
          </a:xfrm>
          <a:solidFill>
            <a:srgbClr val="9966FF"/>
          </a:solidFill>
        </p:grpSpPr>
        <p:sp>
          <p:nvSpPr>
            <p:cNvPr id="55328" name="AutoShape 3"/>
            <p:cNvSpPr>
              <a:spLocks noChangeArrowheads="1"/>
            </p:cNvSpPr>
            <p:nvPr/>
          </p:nvSpPr>
          <p:spPr bwMode="auto">
            <a:xfrm>
              <a:off x="0" y="0"/>
              <a:ext cx="1602" cy="1008"/>
            </a:xfrm>
            <a:prstGeom prst="roundRect">
              <a:avLst>
                <a:gd name="adj" fmla="val 12699"/>
              </a:avLst>
            </a:prstGeom>
            <a:grpFill/>
            <a:ln>
              <a:noFill/>
            </a:ln>
          </p:spPr>
          <p:txBody>
            <a:bodyPr wrap="none" anchor="ctr"/>
            <a:lstStyle/>
            <a:p>
              <a:pPr algn="r">
                <a:defRPr/>
              </a:pPr>
              <a:endParaRPr lang="zh-CN" altLang="en-US" sz="1800" b="1">
                <a:solidFill>
                  <a:schemeClr val="bg1"/>
                </a:solidFill>
                <a:latin typeface="楷体" panose="02010609060101010101" pitchFamily="49" charset="-122"/>
              </a:endParaRPr>
            </a:p>
          </p:txBody>
        </p:sp>
        <p:sp>
          <p:nvSpPr>
            <p:cNvPr id="55329" name="Text Box 18"/>
            <p:cNvSpPr txBox="1">
              <a:spLocks noChangeArrowheads="1"/>
            </p:cNvSpPr>
            <p:nvPr/>
          </p:nvSpPr>
          <p:spPr bwMode="auto">
            <a:xfrm>
              <a:off x="286" y="54"/>
              <a:ext cx="1040" cy="250"/>
            </a:xfrm>
            <a:prstGeom prst="rect">
              <a:avLst/>
            </a:prstGeom>
            <a:grpFill/>
            <a:ln>
              <a:noFill/>
            </a:ln>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ctr" hangingPunct="0">
                <a:spcBef>
                  <a:spcPct val="0"/>
                </a:spcBef>
                <a:spcAft>
                  <a:spcPct val="0"/>
                </a:spcAft>
                <a:defRPr b="1">
                  <a:solidFill>
                    <a:schemeClr val="tx1"/>
                  </a:solidFill>
                  <a:latin typeface="Arial" pitchFamily="34" charset="0"/>
                  <a:ea typeface="宋体" pitchFamily="2" charset="-122"/>
                </a:defRPr>
              </a:lvl6pPr>
              <a:lvl7pPr marL="2971800" indent="-228600" eaLnBrk="0" fontAlgn="ctr" hangingPunct="0">
                <a:spcBef>
                  <a:spcPct val="0"/>
                </a:spcBef>
                <a:spcAft>
                  <a:spcPct val="0"/>
                </a:spcAft>
                <a:defRPr b="1">
                  <a:solidFill>
                    <a:schemeClr val="tx1"/>
                  </a:solidFill>
                  <a:latin typeface="Arial" pitchFamily="34" charset="0"/>
                  <a:ea typeface="宋体" pitchFamily="2" charset="-122"/>
                </a:defRPr>
              </a:lvl7pPr>
              <a:lvl8pPr marL="3429000" indent="-228600" eaLnBrk="0" fontAlgn="ctr" hangingPunct="0">
                <a:spcBef>
                  <a:spcPct val="0"/>
                </a:spcBef>
                <a:spcAft>
                  <a:spcPct val="0"/>
                </a:spcAft>
                <a:defRPr b="1">
                  <a:solidFill>
                    <a:schemeClr val="tx1"/>
                  </a:solidFill>
                  <a:latin typeface="Arial" pitchFamily="34" charset="0"/>
                  <a:ea typeface="宋体" pitchFamily="2" charset="-122"/>
                </a:defRPr>
              </a:lvl8pPr>
              <a:lvl9pPr marL="3886200" indent="-228600" eaLnBrk="0" fontAlgn="ctr" hangingPunct="0">
                <a:spcBef>
                  <a:spcPct val="0"/>
                </a:spcBef>
                <a:spcAft>
                  <a:spcPct val="0"/>
                </a:spcAft>
                <a:defRPr b="1">
                  <a:solidFill>
                    <a:schemeClr val="tx1"/>
                  </a:solidFill>
                  <a:latin typeface="Arial" pitchFamily="34" charset="0"/>
                  <a:ea typeface="宋体" pitchFamily="2" charset="-122"/>
                </a:defRPr>
              </a:lvl9pPr>
            </a:lstStyle>
            <a:p>
              <a:pPr algn="ctr" eaLnBrk="1" hangingPunct="1">
                <a:spcBef>
                  <a:spcPct val="50000"/>
                </a:spcBef>
                <a:defRPr/>
              </a:pPr>
              <a:r>
                <a:rPr lang="zh-CN" altLang="en-US" sz="2000" dirty="0" smtClean="0">
                  <a:solidFill>
                    <a:schemeClr val="bg1"/>
                  </a:solidFill>
                  <a:latin typeface="楷体" panose="02010609060101010101" pitchFamily="49" charset="-122"/>
                  <a:ea typeface="楷体" panose="02010609060101010101" pitchFamily="49" charset="-122"/>
                  <a:cs typeface="Arial" pitchFamily="34" charset="0"/>
                </a:rPr>
                <a:t>内核阶段</a:t>
              </a:r>
            </a:p>
          </p:txBody>
        </p:sp>
        <p:sp>
          <p:nvSpPr>
            <p:cNvPr id="55330" name="Text Box 9"/>
            <p:cNvSpPr txBox="1">
              <a:spLocks noChangeArrowheads="1"/>
            </p:cNvSpPr>
            <p:nvPr/>
          </p:nvSpPr>
          <p:spPr bwMode="auto">
            <a:xfrm>
              <a:off x="91" y="363"/>
              <a:ext cx="1459" cy="577"/>
            </a:xfrm>
            <a:prstGeom prst="rect">
              <a:avLst/>
            </a:prstGeom>
            <a:grpFill/>
            <a:ln>
              <a:noFill/>
            </a:ln>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ctr" hangingPunct="0">
                <a:spcBef>
                  <a:spcPct val="0"/>
                </a:spcBef>
                <a:spcAft>
                  <a:spcPct val="0"/>
                </a:spcAft>
                <a:defRPr b="1">
                  <a:solidFill>
                    <a:schemeClr val="tx1"/>
                  </a:solidFill>
                  <a:latin typeface="Arial" pitchFamily="34" charset="0"/>
                  <a:ea typeface="宋体" pitchFamily="2" charset="-122"/>
                </a:defRPr>
              </a:lvl6pPr>
              <a:lvl7pPr marL="2971800" indent="-228600" eaLnBrk="0" fontAlgn="ctr" hangingPunct="0">
                <a:spcBef>
                  <a:spcPct val="0"/>
                </a:spcBef>
                <a:spcAft>
                  <a:spcPct val="0"/>
                </a:spcAft>
                <a:defRPr b="1">
                  <a:solidFill>
                    <a:schemeClr val="tx1"/>
                  </a:solidFill>
                  <a:latin typeface="Arial" pitchFamily="34" charset="0"/>
                  <a:ea typeface="宋体" pitchFamily="2" charset="-122"/>
                </a:defRPr>
              </a:lvl7pPr>
              <a:lvl8pPr marL="3429000" indent="-228600" eaLnBrk="0" fontAlgn="ctr" hangingPunct="0">
                <a:spcBef>
                  <a:spcPct val="0"/>
                </a:spcBef>
                <a:spcAft>
                  <a:spcPct val="0"/>
                </a:spcAft>
                <a:defRPr b="1">
                  <a:solidFill>
                    <a:schemeClr val="tx1"/>
                  </a:solidFill>
                  <a:latin typeface="Arial" pitchFamily="34" charset="0"/>
                  <a:ea typeface="宋体" pitchFamily="2" charset="-122"/>
                </a:defRPr>
              </a:lvl8pPr>
              <a:lvl9pPr marL="3886200" indent="-228600" eaLnBrk="0" fontAlgn="ctr" hangingPunct="0">
                <a:spcBef>
                  <a:spcPct val="0"/>
                </a:spcBef>
                <a:spcAft>
                  <a:spcPct val="0"/>
                </a:spcAft>
                <a:defRPr b="1">
                  <a:solidFill>
                    <a:schemeClr val="tx1"/>
                  </a:solidFill>
                  <a:latin typeface="Arial" pitchFamily="34" charset="0"/>
                  <a:ea typeface="宋体" pitchFamily="2" charset="-122"/>
                </a:defRPr>
              </a:lvl9pPr>
            </a:lstStyle>
            <a:p>
              <a:pPr algn="ctr">
                <a:defRPr/>
              </a:pPr>
              <a:r>
                <a:rPr lang="zh-CN" altLang="en-US" sz="1800" b="0" smtClean="0">
                  <a:solidFill>
                    <a:schemeClr val="bg1"/>
                  </a:solidFill>
                  <a:latin typeface="楷体" panose="02010609060101010101" pitchFamily="49" charset="-122"/>
                  <a:ea typeface="楷体" panose="02010609060101010101" pitchFamily="49" charset="-122"/>
                  <a:cs typeface="Arial" pitchFamily="34" charset="0"/>
                </a:rPr>
                <a:t>提交公司内核，内核委员同意推荐后方可申报材料</a:t>
              </a:r>
            </a:p>
          </p:txBody>
        </p:sp>
      </p:grpSp>
      <p:grpSp>
        <p:nvGrpSpPr>
          <p:cNvPr id="3" name="Group 6"/>
          <p:cNvGrpSpPr/>
          <p:nvPr/>
        </p:nvGrpSpPr>
        <p:grpSpPr bwMode="auto">
          <a:xfrm>
            <a:off x="2402536" y="2386013"/>
            <a:ext cx="2543257" cy="1600200"/>
            <a:chOff x="2475" y="277"/>
            <a:chExt cx="1602" cy="1008"/>
          </a:xfrm>
        </p:grpSpPr>
        <p:sp>
          <p:nvSpPr>
            <p:cNvPr id="88090" name="AutoShape 8"/>
            <p:cNvSpPr>
              <a:spLocks noChangeArrowheads="1"/>
            </p:cNvSpPr>
            <p:nvPr/>
          </p:nvSpPr>
          <p:spPr bwMode="auto">
            <a:xfrm>
              <a:off x="2475" y="277"/>
              <a:ext cx="1602" cy="1008"/>
            </a:xfrm>
            <a:prstGeom prst="roundRect">
              <a:avLst>
                <a:gd name="adj" fmla="val 12699"/>
              </a:avLst>
            </a:prstGeom>
            <a:solidFill>
              <a:srgbClr val="9966FF"/>
            </a:solidFill>
            <a:ln w="9525">
              <a:noFill/>
              <a:round/>
            </a:ln>
          </p:spPr>
          <p:txBody>
            <a:bodyPr wrap="none" anchor="ctr"/>
            <a:lstStyle/>
            <a:p>
              <a:pPr algn="ctr" eaLnBrk="0" hangingPunct="0"/>
              <a:endParaRPr lang="zh-CN" altLang="en-US" sz="1800">
                <a:solidFill>
                  <a:schemeClr val="bg1"/>
                </a:solidFill>
                <a:latin typeface="楷体" panose="02010609060101010101" pitchFamily="49" charset="-122"/>
              </a:endParaRPr>
            </a:p>
            <a:p>
              <a:pPr algn="ctr" eaLnBrk="0" hangingPunct="0"/>
              <a:endParaRPr lang="zh-CN" altLang="en-US" sz="1800">
                <a:solidFill>
                  <a:schemeClr val="bg1"/>
                </a:solidFill>
                <a:latin typeface="楷体" panose="02010609060101010101" pitchFamily="49" charset="-122"/>
              </a:endParaRPr>
            </a:p>
            <a:p>
              <a:pPr algn="ctr" eaLnBrk="0" hangingPunct="0"/>
              <a:r>
                <a:rPr lang="zh-CN" altLang="en-US" sz="1800">
                  <a:solidFill>
                    <a:schemeClr val="bg1"/>
                  </a:solidFill>
                  <a:latin typeface="楷体" panose="02010609060101010101" pitchFamily="49" charset="-122"/>
                </a:rPr>
                <a:t>有限公司改制为</a:t>
              </a:r>
              <a:endParaRPr lang="zh-CN" altLang="en-US" sz="1800">
                <a:solidFill>
                  <a:schemeClr val="bg1"/>
                </a:solidFill>
                <a:latin typeface="楷体" panose="02010609060101010101" pitchFamily="49" charset="-122"/>
              </a:endParaRPr>
            </a:p>
            <a:p>
              <a:pPr algn="ctr" eaLnBrk="0" hangingPunct="0"/>
              <a:r>
                <a:rPr lang="zh-CN" altLang="en-US" sz="1800">
                  <a:solidFill>
                    <a:schemeClr val="bg1"/>
                  </a:solidFill>
                  <a:latin typeface="楷体" panose="02010609060101010101" pitchFamily="49" charset="-122"/>
                </a:rPr>
                <a:t>股份公司</a:t>
              </a:r>
              <a:endParaRPr lang="zh-CN" altLang="en-US" sz="1800">
                <a:solidFill>
                  <a:schemeClr val="bg1"/>
                </a:solidFill>
                <a:latin typeface="楷体" panose="02010609060101010101" pitchFamily="49" charset="-122"/>
              </a:endParaRPr>
            </a:p>
            <a:p>
              <a:pPr algn="ctr"/>
              <a:endParaRPr lang="zh-CN" altLang="en-US" sz="1800" b="1">
                <a:solidFill>
                  <a:schemeClr val="bg1"/>
                </a:solidFill>
                <a:latin typeface="楷体" panose="02010609060101010101" pitchFamily="49" charset="-122"/>
              </a:endParaRPr>
            </a:p>
          </p:txBody>
        </p:sp>
        <p:sp>
          <p:nvSpPr>
            <p:cNvPr id="88091" name="Text Box 18"/>
            <p:cNvSpPr txBox="1">
              <a:spLocks noChangeArrowheads="1"/>
            </p:cNvSpPr>
            <p:nvPr/>
          </p:nvSpPr>
          <p:spPr bwMode="auto">
            <a:xfrm>
              <a:off x="2745" y="388"/>
              <a:ext cx="1040" cy="250"/>
            </a:xfrm>
            <a:prstGeom prst="rect">
              <a:avLst/>
            </a:prstGeom>
            <a:solidFill>
              <a:srgbClr val="9966FF"/>
            </a:solidFill>
            <a:ln w="9525">
              <a:noFill/>
              <a:miter lim="800000"/>
            </a:ln>
          </p:spPr>
          <p:txBody>
            <a:bodyPr>
              <a:spAutoFit/>
            </a:bodyPr>
            <a:lstStyle/>
            <a:p>
              <a:pPr algn="ctr">
                <a:spcBef>
                  <a:spcPct val="50000"/>
                </a:spcBef>
              </a:pPr>
              <a:r>
                <a:rPr lang="zh-CN" altLang="en-US" sz="2000" b="1">
                  <a:solidFill>
                    <a:schemeClr val="bg1"/>
                  </a:solidFill>
                  <a:latin typeface="楷体" panose="02010609060101010101" pitchFamily="49" charset="-122"/>
                  <a:cs typeface="Arial" pitchFamily="34" charset="0"/>
                </a:rPr>
                <a:t>改制阶段</a:t>
              </a:r>
            </a:p>
          </p:txBody>
        </p:sp>
      </p:grpSp>
      <p:sp>
        <p:nvSpPr>
          <p:cNvPr id="88068" name="AutoShape 12"/>
          <p:cNvSpPr>
            <a:spLocks noChangeArrowheads="1"/>
          </p:cNvSpPr>
          <p:nvPr/>
        </p:nvSpPr>
        <p:spPr bwMode="auto">
          <a:xfrm>
            <a:off x="2384946" y="4640263"/>
            <a:ext cx="2543257" cy="1600200"/>
          </a:xfrm>
          <a:prstGeom prst="roundRect">
            <a:avLst>
              <a:gd name="adj" fmla="val 12699"/>
            </a:avLst>
          </a:prstGeom>
          <a:solidFill>
            <a:srgbClr val="9966FF"/>
          </a:solidFill>
          <a:ln w="9525">
            <a:noFill/>
            <a:round/>
          </a:ln>
        </p:spPr>
        <p:txBody>
          <a:bodyPr wrap="none" anchor="ctr"/>
          <a:lstStyle/>
          <a:p>
            <a:pPr algn="ctr" eaLnBrk="0" hangingPunct="0"/>
            <a:endParaRPr lang="zh-CN" altLang="en-US" sz="1800">
              <a:solidFill>
                <a:schemeClr val="bg1"/>
              </a:solidFill>
              <a:latin typeface="楷体" panose="02010609060101010101" pitchFamily="49" charset="-122"/>
            </a:endParaRPr>
          </a:p>
          <a:p>
            <a:pPr algn="ctr" eaLnBrk="0" hangingPunct="0"/>
            <a:r>
              <a:rPr lang="zh-CN" altLang="en-US" sz="1800">
                <a:solidFill>
                  <a:schemeClr val="bg1"/>
                </a:solidFill>
                <a:latin typeface="楷体" panose="02010609060101010101" pitchFamily="49" charset="-122"/>
              </a:rPr>
              <a:t>根据系统的反馈意见</a:t>
            </a:r>
            <a:endParaRPr lang="zh-CN" altLang="en-US" sz="1800">
              <a:solidFill>
                <a:schemeClr val="bg1"/>
              </a:solidFill>
              <a:latin typeface="楷体" panose="02010609060101010101" pitchFamily="49" charset="-122"/>
            </a:endParaRPr>
          </a:p>
          <a:p>
            <a:pPr algn="ctr" eaLnBrk="0" hangingPunct="0"/>
            <a:r>
              <a:rPr lang="zh-CN" altLang="en-US" sz="1800">
                <a:solidFill>
                  <a:schemeClr val="bg1"/>
                </a:solidFill>
                <a:latin typeface="楷体" panose="02010609060101010101" pitchFamily="49" charset="-122"/>
              </a:rPr>
              <a:t>进行回复，股转公司根据</a:t>
            </a:r>
            <a:endParaRPr lang="zh-CN" altLang="en-US" sz="1800">
              <a:solidFill>
                <a:schemeClr val="bg1"/>
              </a:solidFill>
              <a:latin typeface="楷体" panose="02010609060101010101" pitchFamily="49" charset="-122"/>
            </a:endParaRPr>
          </a:p>
          <a:p>
            <a:pPr algn="ctr" eaLnBrk="0" hangingPunct="0"/>
            <a:r>
              <a:rPr lang="zh-CN" altLang="en-US" sz="1800">
                <a:solidFill>
                  <a:schemeClr val="bg1"/>
                </a:solidFill>
                <a:latin typeface="楷体" panose="02010609060101010101" pitchFamily="49" charset="-122"/>
              </a:rPr>
              <a:t>回复情况作出决定</a:t>
            </a:r>
          </a:p>
        </p:txBody>
      </p:sp>
      <p:sp>
        <p:nvSpPr>
          <p:cNvPr id="88069" name="Text Box 18"/>
          <p:cNvSpPr txBox="1">
            <a:spLocks noChangeArrowheads="1"/>
          </p:cNvSpPr>
          <p:nvPr/>
        </p:nvSpPr>
        <p:spPr bwMode="auto">
          <a:xfrm>
            <a:off x="2500748" y="4703764"/>
            <a:ext cx="2231030" cy="396875"/>
          </a:xfrm>
          <a:prstGeom prst="rect">
            <a:avLst/>
          </a:prstGeom>
          <a:noFill/>
          <a:ln w="9525">
            <a:noFill/>
            <a:miter lim="800000"/>
          </a:ln>
        </p:spPr>
        <p:txBody>
          <a:bodyPr>
            <a:spAutoFit/>
          </a:bodyPr>
          <a:lstStyle/>
          <a:p>
            <a:pPr algn="ctr">
              <a:spcBef>
                <a:spcPct val="50000"/>
              </a:spcBef>
            </a:pPr>
            <a:r>
              <a:rPr lang="zh-CN" altLang="en-US" sz="2000" b="1">
                <a:solidFill>
                  <a:srgbClr val="FFFFFF"/>
                </a:solidFill>
                <a:latin typeface="楷体" panose="02010609060101010101" pitchFamily="49" charset="-122"/>
                <a:cs typeface="Arial" pitchFamily="34" charset="0"/>
              </a:rPr>
              <a:t>报送及反馈阶段</a:t>
            </a:r>
          </a:p>
        </p:txBody>
      </p:sp>
      <p:grpSp>
        <p:nvGrpSpPr>
          <p:cNvPr id="4" name="Group 11"/>
          <p:cNvGrpSpPr/>
          <p:nvPr/>
        </p:nvGrpSpPr>
        <p:grpSpPr bwMode="auto">
          <a:xfrm>
            <a:off x="5990948" y="2362200"/>
            <a:ext cx="2543257" cy="1600200"/>
            <a:chOff x="0" y="0"/>
            <a:chExt cx="1602" cy="1008"/>
          </a:xfrm>
        </p:grpSpPr>
        <p:sp>
          <p:nvSpPr>
            <p:cNvPr id="88087" name="AutoShape 16"/>
            <p:cNvSpPr>
              <a:spLocks noChangeArrowheads="1"/>
            </p:cNvSpPr>
            <p:nvPr/>
          </p:nvSpPr>
          <p:spPr bwMode="auto">
            <a:xfrm>
              <a:off x="0" y="0"/>
              <a:ext cx="1602" cy="1008"/>
            </a:xfrm>
            <a:prstGeom prst="roundRect">
              <a:avLst>
                <a:gd name="adj" fmla="val 12699"/>
              </a:avLst>
            </a:prstGeom>
            <a:solidFill>
              <a:srgbClr val="9966FF"/>
            </a:solidFill>
            <a:ln w="9525">
              <a:noFill/>
              <a:round/>
            </a:ln>
          </p:spPr>
          <p:txBody>
            <a:bodyPr wrap="none" anchor="ctr"/>
            <a:lstStyle/>
            <a:p>
              <a:pPr algn="r"/>
              <a:endParaRPr lang="zh-CN" altLang="en-US" sz="1800" b="1">
                <a:solidFill>
                  <a:schemeClr val="bg1"/>
                </a:solidFill>
                <a:latin typeface="楷体" panose="02010609060101010101" pitchFamily="49" charset="-122"/>
              </a:endParaRPr>
            </a:p>
          </p:txBody>
        </p:sp>
        <p:sp>
          <p:nvSpPr>
            <p:cNvPr id="88088" name="Text Box 18"/>
            <p:cNvSpPr txBox="1">
              <a:spLocks noChangeArrowheads="1"/>
            </p:cNvSpPr>
            <p:nvPr/>
          </p:nvSpPr>
          <p:spPr bwMode="auto">
            <a:xfrm>
              <a:off x="75" y="111"/>
              <a:ext cx="1475" cy="252"/>
            </a:xfrm>
            <a:prstGeom prst="rect">
              <a:avLst/>
            </a:prstGeom>
            <a:solidFill>
              <a:srgbClr val="9966FF"/>
            </a:solidFill>
            <a:ln w="9525">
              <a:noFill/>
              <a:miter lim="800000"/>
            </a:ln>
          </p:spPr>
          <p:txBody>
            <a:bodyPr>
              <a:spAutoFit/>
            </a:bodyPr>
            <a:lstStyle/>
            <a:p>
              <a:pPr algn="ctr">
                <a:spcBef>
                  <a:spcPct val="50000"/>
                </a:spcBef>
              </a:pPr>
              <a:r>
                <a:rPr lang="zh-CN" altLang="en-US" sz="2000" b="1">
                  <a:solidFill>
                    <a:schemeClr val="bg1"/>
                  </a:solidFill>
                  <a:latin typeface="楷体" panose="02010609060101010101" pitchFamily="49" charset="-122"/>
                  <a:cs typeface="Arial" pitchFamily="34" charset="0"/>
                </a:rPr>
                <a:t>制作申报材料阶段</a:t>
              </a:r>
            </a:p>
          </p:txBody>
        </p:sp>
        <p:sp>
          <p:nvSpPr>
            <p:cNvPr id="88089" name="Text Box 9"/>
            <p:cNvSpPr txBox="1">
              <a:spLocks noChangeArrowheads="1"/>
            </p:cNvSpPr>
            <p:nvPr/>
          </p:nvSpPr>
          <p:spPr bwMode="auto">
            <a:xfrm>
              <a:off x="89" y="365"/>
              <a:ext cx="1459" cy="577"/>
            </a:xfrm>
            <a:prstGeom prst="rect">
              <a:avLst/>
            </a:prstGeom>
            <a:solidFill>
              <a:srgbClr val="9966FF"/>
            </a:solidFill>
            <a:ln w="9525">
              <a:noFill/>
              <a:miter lim="800000"/>
            </a:ln>
          </p:spPr>
          <p:txBody>
            <a:bodyPr>
              <a:spAutoFit/>
            </a:bodyPr>
            <a:lstStyle/>
            <a:p>
              <a:pPr algn="ctr" eaLnBrk="0" hangingPunct="0"/>
              <a:r>
                <a:rPr lang="zh-CN" altLang="en-US" sz="1800">
                  <a:solidFill>
                    <a:schemeClr val="bg1"/>
                  </a:solidFill>
                  <a:latin typeface="楷体" panose="02010609060101010101" pitchFamily="49" charset="-122"/>
                  <a:cs typeface="Arial" pitchFamily="34" charset="0"/>
                </a:rPr>
                <a:t>对公司财务状况、公司治理、合法合规、持续经营能力调查</a:t>
              </a:r>
            </a:p>
          </p:txBody>
        </p:sp>
      </p:grpSp>
      <p:grpSp>
        <p:nvGrpSpPr>
          <p:cNvPr id="5" name="Group 15"/>
          <p:cNvGrpSpPr/>
          <p:nvPr/>
        </p:nvGrpSpPr>
        <p:grpSpPr bwMode="auto">
          <a:xfrm>
            <a:off x="4844527" y="3795713"/>
            <a:ext cx="1156070" cy="1149350"/>
            <a:chOff x="0" y="0"/>
            <a:chExt cx="1776" cy="1766"/>
          </a:xfrm>
          <a:solidFill>
            <a:srgbClr val="9966FF"/>
          </a:solidFill>
        </p:grpSpPr>
        <p:sp>
          <p:nvSpPr>
            <p:cNvPr id="55319" name="AutoShape 21"/>
            <p:cNvSpPr/>
            <p:nvPr/>
          </p:nvSpPr>
          <p:spPr bwMode="auto">
            <a:xfrm rot="6774404">
              <a:off x="36" y="90"/>
              <a:ext cx="1688" cy="16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7 h 21600"/>
                <a:gd name="T32" fmla="*/ 18439 w 21600"/>
                <a:gd name="T33" fmla="*/ 1843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pFill/>
            <a:ln w="9525">
              <a:round/>
            </a:ln>
            <a:scene3d>
              <a:camera prst="legacyObliqueTopRight"/>
              <a:lightRig rig="legacyFlat3" dir="b"/>
            </a:scene3d>
            <a:sp3d extrusionH="176200" prstMaterial="legacyMatte">
              <a:bevelT w="13500" h="13500" prst="angle"/>
              <a:bevelB w="13500" h="13500" prst="angle"/>
              <a:extrusionClr>
                <a:schemeClr val="hlink"/>
              </a:extrusionClr>
            </a:sp3d>
          </p:spPr>
          <p:txBody>
            <a:bodyPr rot="10800000" vert="eaVert" wrap="none" anchor="ctr">
              <a:flatTx/>
            </a:bodyPr>
            <a:lstStyle/>
            <a:p>
              <a:pPr fontAlgn="ctr">
                <a:defRPr/>
              </a:pPr>
              <a:endParaRPr lang="zh-CN" altLang="en-US" sz="1800" b="1">
                <a:latin typeface="楷体" panose="02010609060101010101" pitchFamily="49" charset="-122"/>
              </a:endParaRPr>
            </a:p>
          </p:txBody>
        </p:sp>
        <p:sp>
          <p:nvSpPr>
            <p:cNvPr id="55320" name="AutoShape 22"/>
            <p:cNvSpPr/>
            <p:nvPr/>
          </p:nvSpPr>
          <p:spPr bwMode="auto">
            <a:xfrm rot="-9425596">
              <a:off x="0" y="79"/>
              <a:ext cx="1688" cy="16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7 h 21600"/>
                <a:gd name="T32" fmla="*/ 18439 w 21600"/>
                <a:gd name="T33" fmla="*/ 1843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pFill/>
            <a:ln w="9525">
              <a:round/>
            </a:ln>
            <a:scene3d>
              <a:camera prst="legacyObliqueTopRight"/>
              <a:lightRig rig="legacyFlat3" dir="b"/>
            </a:scene3d>
            <a:sp3d extrusionH="176200" prstMaterial="legacyMatte">
              <a:bevelT w="13500" h="13500" prst="angle"/>
              <a:bevelB w="13500" h="13500" prst="angle"/>
              <a:extrusionClr>
                <a:schemeClr val="accent1"/>
              </a:extrusionClr>
            </a:sp3d>
          </p:spPr>
          <p:txBody>
            <a:bodyPr rot="10800000" wrap="none" anchor="ctr">
              <a:flatTx/>
            </a:bodyPr>
            <a:lstStyle/>
            <a:p>
              <a:pPr fontAlgn="ctr">
                <a:defRPr/>
              </a:pPr>
              <a:endParaRPr lang="zh-CN" altLang="en-US" sz="1800" b="1">
                <a:latin typeface="楷体" panose="02010609060101010101" pitchFamily="49" charset="-122"/>
              </a:endParaRPr>
            </a:p>
          </p:txBody>
        </p:sp>
        <p:sp>
          <p:nvSpPr>
            <p:cNvPr id="55321" name="AutoShape 23"/>
            <p:cNvSpPr/>
            <p:nvPr/>
          </p:nvSpPr>
          <p:spPr bwMode="auto">
            <a:xfrm rot="-4025596">
              <a:off x="61" y="12"/>
              <a:ext cx="1688" cy="16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7 h 21600"/>
                <a:gd name="T32" fmla="*/ 18439 w 21600"/>
                <a:gd name="T33" fmla="*/ 1843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pFill/>
            <a:ln w="9525">
              <a:round/>
            </a:ln>
            <a:scene3d>
              <a:camera prst="legacyObliqueTopRight"/>
              <a:lightRig rig="legacyFlat3" dir="b"/>
            </a:scene3d>
            <a:sp3d extrusionH="176200" prstMaterial="legacyMatte">
              <a:bevelT w="13500" h="13500" prst="angle"/>
              <a:bevelB w="13500" h="13500" prst="angle"/>
              <a:extrusionClr>
                <a:schemeClr val="folHlink"/>
              </a:extrusionClr>
            </a:sp3d>
          </p:spPr>
          <p:txBody>
            <a:bodyPr vert="eaVert" wrap="none" anchor="ctr">
              <a:flatTx/>
            </a:bodyPr>
            <a:lstStyle/>
            <a:p>
              <a:pPr fontAlgn="ctr">
                <a:defRPr/>
              </a:pPr>
              <a:endParaRPr lang="zh-CN" altLang="en-US" sz="1800" b="1">
                <a:latin typeface="楷体" panose="02010609060101010101" pitchFamily="49" charset="-122"/>
              </a:endParaRPr>
            </a:p>
          </p:txBody>
        </p:sp>
        <p:sp>
          <p:nvSpPr>
            <p:cNvPr id="55322" name="AutoShape 24"/>
            <p:cNvSpPr/>
            <p:nvPr/>
          </p:nvSpPr>
          <p:spPr bwMode="auto">
            <a:xfrm rot="1374404">
              <a:off x="88" y="48"/>
              <a:ext cx="1688" cy="16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7 h 21600"/>
                <a:gd name="T32" fmla="*/ 18439 w 21600"/>
                <a:gd name="T33" fmla="*/ 1843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pFill/>
            <a:ln w="9525">
              <a:round/>
            </a:ln>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fontAlgn="ctr">
                <a:defRPr/>
              </a:pPr>
              <a:endParaRPr lang="zh-CN" altLang="en-US" sz="1800" b="1">
                <a:latin typeface="楷体" panose="02010609060101010101" pitchFamily="49" charset="-122"/>
              </a:endParaRPr>
            </a:p>
          </p:txBody>
        </p:sp>
      </p:grpSp>
      <p:sp>
        <p:nvSpPr>
          <p:cNvPr id="88072"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FA7EB750-2EE1-4AE1-BEA9-9AAEC0290447}"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88073" name="Line 7"/>
          <p:cNvSpPr>
            <a:spLocks noChangeShapeType="1"/>
          </p:cNvSpPr>
          <p:nvPr/>
        </p:nvSpPr>
        <p:spPr bwMode="auto">
          <a:xfrm>
            <a:off x="1904145" y="1755775"/>
            <a:ext cx="6764918" cy="1588"/>
          </a:xfrm>
          <a:prstGeom prst="line">
            <a:avLst/>
          </a:prstGeom>
          <a:noFill/>
          <a:ln w="19050">
            <a:solidFill>
              <a:srgbClr val="17375E"/>
            </a:solidFill>
            <a:round/>
          </a:ln>
        </p:spPr>
        <p:txBody>
          <a:bodyPr wrap="none" anchor="ctr"/>
          <a:lstStyle/>
          <a:p>
            <a:endParaRPr lang="zh-CN" altLang="en-US"/>
          </a:p>
        </p:txBody>
      </p:sp>
      <p:sp>
        <p:nvSpPr>
          <p:cNvPr id="88074" name="TextBox 9"/>
          <p:cNvSpPr txBox="1">
            <a:spLocks noChangeArrowheads="1"/>
          </p:cNvSpPr>
          <p:nvPr/>
        </p:nvSpPr>
        <p:spPr bwMode="auto">
          <a:xfrm>
            <a:off x="1904146" y="1295401"/>
            <a:ext cx="3333353" cy="430213"/>
          </a:xfrm>
          <a:prstGeom prst="rect">
            <a:avLst/>
          </a:prstGeom>
          <a:noFill/>
          <a:ln w="9525">
            <a:noFill/>
            <a:miter lim="800000"/>
          </a:ln>
        </p:spPr>
        <p:txBody>
          <a:bodyPr>
            <a:spAutoFit/>
          </a:bodyPr>
          <a:lstStyle/>
          <a:p>
            <a:r>
              <a:rPr lang="zh-CN" altLang="en-US" sz="2200" b="1">
                <a:latin typeface="楷体" panose="02010609060101010101" pitchFamily="49" charset="-122"/>
              </a:rPr>
              <a:t>项目流程</a:t>
            </a:r>
          </a:p>
        </p:txBody>
      </p:sp>
      <p:sp>
        <p:nvSpPr>
          <p:cNvPr id="88075" name="Rectangle 17"/>
          <p:cNvSpPr>
            <a:spLocks noGrp="1" noChangeArrowheads="1"/>
          </p:cNvSpPr>
          <p:nvPr/>
        </p:nvSpPr>
        <p:spPr bwMode="auto">
          <a:xfrm>
            <a:off x="2412796" y="1798638"/>
            <a:ext cx="5823840" cy="563562"/>
          </a:xfrm>
          <a:prstGeom prst="rect">
            <a:avLst/>
          </a:prstGeom>
          <a:noFill/>
          <a:ln w="9525">
            <a:noFill/>
            <a:miter lim="800000"/>
          </a:ln>
        </p:spPr>
        <p:txBody>
          <a:bodyPr anchor="ctr"/>
          <a:lstStyle/>
          <a:p>
            <a:pPr algn="ctr" eaLnBrk="0" hangingPunct="0"/>
            <a:r>
              <a:rPr lang="zh-CN" altLang="en-US" sz="2200" b="1">
                <a:latin typeface="楷体" panose="02010609060101010101" pitchFamily="49" charset="-122"/>
              </a:rPr>
              <a:t>项目承做阶段</a:t>
            </a:r>
          </a:p>
        </p:txBody>
      </p:sp>
      <p:sp>
        <p:nvSpPr>
          <p:cNvPr id="88076" name="Line 2"/>
          <p:cNvSpPr>
            <a:spLocks noChangeShapeType="1"/>
          </p:cNvSpPr>
          <p:nvPr/>
        </p:nvSpPr>
        <p:spPr bwMode="auto">
          <a:xfrm>
            <a:off x="1905611" y="1295400"/>
            <a:ext cx="0" cy="4933950"/>
          </a:xfrm>
          <a:prstGeom prst="line">
            <a:avLst/>
          </a:prstGeom>
          <a:noFill/>
          <a:ln w="25400">
            <a:solidFill>
              <a:srgbClr val="9966FF"/>
            </a:solidFill>
            <a:round/>
          </a:ln>
        </p:spPr>
        <p:txBody>
          <a:bodyPr/>
          <a:lstStyle/>
          <a:p>
            <a:endParaRPr lang="zh-CN" altLang="en-US"/>
          </a:p>
        </p:txBody>
      </p:sp>
      <p:grpSp>
        <p:nvGrpSpPr>
          <p:cNvPr id="6" name="Group 26"/>
          <p:cNvGrpSpPr/>
          <p:nvPr/>
        </p:nvGrpSpPr>
        <p:grpSpPr bwMode="auto">
          <a:xfrm>
            <a:off x="133394" y="1504951"/>
            <a:ext cx="1695993" cy="415925"/>
            <a:chOff x="0" y="0"/>
            <a:chExt cx="1068" cy="262"/>
          </a:xfrm>
        </p:grpSpPr>
        <p:pic>
          <p:nvPicPr>
            <p:cNvPr id="88085" name="AutoShape 32">
              <a:hlinkClick r:id="" action="ppaction://noaction" highlightClick="1">
                <a:snd r:embed="rId1" name="camera.wav"/>
              </a:hlinkClick>
            </p:cNvPr>
            <p:cNvPicPr>
              <a:picLocks noChangeArrowheads="1"/>
            </p:cNvPicPr>
            <p:nvPr/>
          </p:nvPicPr>
          <p:blipFill>
            <a:blip r:embed="rId2" cstate="print"/>
            <a:srcRect/>
            <a:stretch>
              <a:fillRect/>
            </a:stretch>
          </p:blipFill>
          <p:spPr bwMode="auto">
            <a:xfrm>
              <a:off x="0" y="0"/>
              <a:ext cx="1068" cy="262"/>
            </a:xfrm>
            <a:prstGeom prst="rect">
              <a:avLst/>
            </a:prstGeom>
            <a:noFill/>
            <a:ln w="9525">
              <a:noFill/>
              <a:miter lim="800000"/>
              <a:headEnd/>
              <a:tailEnd/>
            </a:ln>
          </p:spPr>
        </p:pic>
        <p:sp>
          <p:nvSpPr>
            <p:cNvPr id="88086" name="Text Box 28"/>
            <p:cNvSpPr txBox="1">
              <a:spLocks noChangeArrowheads="1"/>
            </p:cNvSpPr>
            <p:nvPr/>
          </p:nvSpPr>
          <p:spPr bwMode="auto">
            <a:xfrm>
              <a:off x="12" y="12"/>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基本条件</a:t>
              </a:r>
            </a:p>
          </p:txBody>
        </p:sp>
      </p:grpSp>
      <p:grpSp>
        <p:nvGrpSpPr>
          <p:cNvPr id="7" name="Group 29"/>
          <p:cNvGrpSpPr/>
          <p:nvPr/>
        </p:nvGrpSpPr>
        <p:grpSpPr bwMode="auto">
          <a:xfrm>
            <a:off x="146585" y="3413126"/>
            <a:ext cx="1694528" cy="409575"/>
            <a:chOff x="0" y="0"/>
            <a:chExt cx="1068" cy="258"/>
          </a:xfrm>
        </p:grpSpPr>
        <p:pic>
          <p:nvPicPr>
            <p:cNvPr id="88083" name="AutoShape 32">
              <a:hlinkClick r:id="" action="ppaction://noaction" highlightClick="1">
                <a:snd r:embed="rId1" name="camera.wav"/>
              </a:hlinkClick>
            </p:cNvPr>
            <p:cNvPicPr>
              <a:picLocks noChangeArrowheads="1"/>
            </p:cNvPicPr>
            <p:nvPr/>
          </p:nvPicPr>
          <p:blipFill>
            <a:blip r:embed="rId3" cstate="print"/>
            <a:srcRect/>
            <a:stretch>
              <a:fillRect/>
            </a:stretch>
          </p:blipFill>
          <p:spPr bwMode="auto">
            <a:xfrm>
              <a:off x="0" y="0"/>
              <a:ext cx="1068" cy="258"/>
            </a:xfrm>
            <a:prstGeom prst="rect">
              <a:avLst/>
            </a:prstGeom>
            <a:noFill/>
            <a:ln w="9525">
              <a:noFill/>
              <a:miter lim="800000"/>
              <a:headEnd/>
              <a:tailEnd/>
            </a:ln>
          </p:spPr>
        </p:pic>
        <p:sp>
          <p:nvSpPr>
            <p:cNvPr id="88084" name="Text Box 31"/>
            <p:cNvSpPr txBox="1">
              <a:spLocks noChangeArrowheads="1"/>
            </p:cNvSpPr>
            <p:nvPr/>
          </p:nvSpPr>
          <p:spPr bwMode="auto">
            <a:xfrm>
              <a:off x="10" y="10"/>
              <a:ext cx="1050" cy="240"/>
            </a:xfrm>
            <a:prstGeom prst="rect">
              <a:avLst/>
            </a:prstGeom>
            <a:noFill/>
            <a:ln w="9525">
              <a:noFill/>
              <a:miter lim="800000"/>
            </a:ln>
          </p:spPr>
          <p:txBody>
            <a:bodyPr wrap="none" anchor="ctr"/>
            <a:lstStyle/>
            <a:p>
              <a:pPr algn="ctr"/>
              <a:r>
                <a:rPr lang="zh-CN" altLang="en-US" sz="1800" b="1">
                  <a:latin typeface="楷体" panose="02010609060101010101" pitchFamily="49" charset="-122"/>
                  <a:sym typeface="Arial" pitchFamily="34" charset="0"/>
                </a:rPr>
                <a:t>重点行业</a:t>
              </a:r>
            </a:p>
          </p:txBody>
        </p:sp>
      </p:grpSp>
      <p:grpSp>
        <p:nvGrpSpPr>
          <p:cNvPr id="8" name="Group 32"/>
          <p:cNvGrpSpPr/>
          <p:nvPr/>
        </p:nvGrpSpPr>
        <p:grpSpPr bwMode="auto">
          <a:xfrm>
            <a:off x="133394" y="5241926"/>
            <a:ext cx="1695993" cy="409575"/>
            <a:chOff x="0" y="0"/>
            <a:chExt cx="1068" cy="258"/>
          </a:xfrm>
        </p:grpSpPr>
        <p:pic>
          <p:nvPicPr>
            <p:cNvPr id="88081" name="AutoShape 32">
              <a:hlinkClick r:id="" action="ppaction://noaction" highlightClick="1">
                <a:snd r:embed="rId1" name="camera.wav"/>
              </a:hlinkClick>
            </p:cNvPr>
            <p:cNvPicPr>
              <a:picLocks noChangeArrowheads="1"/>
            </p:cNvPicPr>
            <p:nvPr/>
          </p:nvPicPr>
          <p:blipFill>
            <a:blip r:embed="rId4" cstate="print"/>
            <a:srcRect/>
            <a:stretch>
              <a:fillRect/>
            </a:stretch>
          </p:blipFill>
          <p:spPr bwMode="auto">
            <a:xfrm>
              <a:off x="0" y="0"/>
              <a:ext cx="1068" cy="258"/>
            </a:xfrm>
            <a:prstGeom prst="rect">
              <a:avLst/>
            </a:prstGeom>
            <a:noFill/>
            <a:ln w="9525">
              <a:noFill/>
              <a:miter lim="800000"/>
              <a:headEnd/>
              <a:tailEnd/>
            </a:ln>
          </p:spPr>
        </p:pic>
        <p:sp>
          <p:nvSpPr>
            <p:cNvPr id="88082" name="Text Box 34"/>
            <p:cNvSpPr txBox="1">
              <a:spLocks noChangeArrowheads="1"/>
            </p:cNvSpPr>
            <p:nvPr/>
          </p:nvSpPr>
          <p:spPr bwMode="auto">
            <a:xfrm>
              <a:off x="12" y="10"/>
              <a:ext cx="1050" cy="240"/>
            </a:xfrm>
            <a:prstGeom prst="rect">
              <a:avLst/>
            </a:prstGeom>
            <a:noFill/>
            <a:ln w="9525">
              <a:noFill/>
              <a:miter lim="800000"/>
            </a:ln>
          </p:spPr>
          <p:txBody>
            <a:bodyPr wrap="none" anchor="ctr"/>
            <a:lstStyle/>
            <a:p>
              <a:pPr algn="ctr"/>
              <a:r>
                <a:rPr lang="zh-CN" altLang="en-US" sz="1800" b="1">
                  <a:solidFill>
                    <a:schemeClr val="bg1"/>
                  </a:solidFill>
                  <a:latin typeface="楷体" panose="02010609060101010101" pitchFamily="49" charset="-122"/>
                  <a:sym typeface="Arial" pitchFamily="34" charset="0"/>
                </a:rPr>
                <a:t>项目流程</a:t>
              </a:r>
            </a:p>
          </p:txBody>
        </p:sp>
      </p:grpSp>
      <p:sp>
        <p:nvSpPr>
          <p:cNvPr id="36" name="矩形 35"/>
          <p:cNvSpPr/>
          <p:nvPr/>
        </p:nvSpPr>
        <p:spPr>
          <a:xfrm>
            <a:off x="514175" y="519063"/>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2.5 </a:t>
            </a:r>
            <a:r>
              <a:rPr lang="zh-CN" altLang="en-US" sz="2400" b="1" dirty="0" smtClean="0">
                <a:latin typeface="黑体" pitchFamily="49" charset="-122"/>
                <a:ea typeface="黑体" pitchFamily="49" charset="-122"/>
              </a:rPr>
              <a:t>挂牌全国股转系统的标准和流程</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57" name="AutoShape 33"/>
          <p:cNvSpPr>
            <a:spLocks noChangeArrowheads="1"/>
          </p:cNvSpPr>
          <p:nvPr/>
        </p:nvSpPr>
        <p:spPr bwMode="auto">
          <a:xfrm>
            <a:off x="5436411" y="771985"/>
            <a:ext cx="1238516" cy="1434640"/>
          </a:xfrm>
          <a:prstGeom prst="cloudCallout">
            <a:avLst>
              <a:gd name="adj1" fmla="val -20069"/>
              <a:gd name="adj2" fmla="val 70921"/>
            </a:avLst>
          </a:prstGeom>
          <a:solidFill>
            <a:srgbClr val="CCFFCC"/>
          </a:solidFill>
          <a:ln w="9525">
            <a:solidFill>
              <a:schemeClr val="tx1"/>
            </a:solidFill>
            <a:round/>
          </a:ln>
        </p:spPr>
        <p:txBody>
          <a:bodyPr anchor="ctr"/>
          <a:lstStyle/>
          <a:p>
            <a:pPr eaLnBrk="0" hangingPunct="0"/>
            <a:r>
              <a:rPr lang="zh-CN" altLang="en-US" sz="1800">
                <a:latin typeface="Arial" pitchFamily="34" charset="0"/>
                <a:ea typeface="幼圆" pitchFamily="49" charset="-122"/>
              </a:rPr>
              <a:t>会计师律师、行业分析师</a:t>
            </a:r>
          </a:p>
        </p:txBody>
      </p:sp>
      <p:grpSp>
        <p:nvGrpSpPr>
          <p:cNvPr id="2" name="Group 39"/>
          <p:cNvGrpSpPr/>
          <p:nvPr/>
        </p:nvGrpSpPr>
        <p:grpSpPr bwMode="auto">
          <a:xfrm>
            <a:off x="899592" y="2348880"/>
            <a:ext cx="7751998" cy="4104308"/>
            <a:chOff x="249" y="1207"/>
            <a:chExt cx="5398" cy="2858"/>
          </a:xfrm>
        </p:grpSpPr>
        <p:sp>
          <p:nvSpPr>
            <p:cNvPr id="89095" name="Rectangle 6"/>
            <p:cNvSpPr>
              <a:spLocks noChangeArrowheads="1"/>
            </p:cNvSpPr>
            <p:nvPr/>
          </p:nvSpPr>
          <p:spPr bwMode="auto">
            <a:xfrm>
              <a:off x="930" y="1797"/>
              <a:ext cx="499" cy="318"/>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立项</a:t>
              </a:r>
              <a:endParaRPr lang="zh-CN" altLang="en-US" sz="1600">
                <a:latin typeface="Arial" pitchFamily="34" charset="0"/>
                <a:ea typeface="幼圆" pitchFamily="49" charset="-122"/>
              </a:endParaRPr>
            </a:p>
            <a:p>
              <a:pPr eaLnBrk="0" hangingPunct="0"/>
              <a:r>
                <a:rPr lang="zh-CN" altLang="en-US" sz="1600">
                  <a:latin typeface="Arial" pitchFamily="34" charset="0"/>
                  <a:ea typeface="幼圆" pitchFamily="49" charset="-122"/>
                </a:rPr>
                <a:t>签订协议</a:t>
              </a:r>
            </a:p>
          </p:txBody>
        </p:sp>
        <p:sp>
          <p:nvSpPr>
            <p:cNvPr id="89096" name="Rectangle 7"/>
            <p:cNvSpPr>
              <a:spLocks noChangeArrowheads="1"/>
            </p:cNvSpPr>
            <p:nvPr/>
          </p:nvSpPr>
          <p:spPr bwMode="auto">
            <a:xfrm>
              <a:off x="703" y="3203"/>
              <a:ext cx="680"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内核</a:t>
              </a:r>
            </a:p>
          </p:txBody>
        </p:sp>
        <p:sp>
          <p:nvSpPr>
            <p:cNvPr id="89097" name="Rectangle 8"/>
            <p:cNvSpPr>
              <a:spLocks noChangeArrowheads="1"/>
            </p:cNvSpPr>
            <p:nvPr/>
          </p:nvSpPr>
          <p:spPr bwMode="auto">
            <a:xfrm>
              <a:off x="249" y="1752"/>
              <a:ext cx="499" cy="408"/>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意向公司</a:t>
              </a:r>
              <a:endParaRPr lang="zh-CN" altLang="en-US" sz="1600">
                <a:latin typeface="Arial" pitchFamily="34" charset="0"/>
                <a:ea typeface="幼圆" pitchFamily="49" charset="-122"/>
              </a:endParaRPr>
            </a:p>
            <a:p>
              <a:pPr eaLnBrk="0" hangingPunct="0"/>
              <a:r>
                <a:rPr lang="zh-CN" altLang="en-US" sz="1600">
                  <a:latin typeface="Arial" pitchFamily="34" charset="0"/>
                  <a:ea typeface="幼圆" pitchFamily="49" charset="-122"/>
                </a:rPr>
                <a:t>考察</a:t>
              </a:r>
            </a:p>
          </p:txBody>
        </p:sp>
        <p:sp>
          <p:nvSpPr>
            <p:cNvPr id="89098" name="Rectangle 9"/>
            <p:cNvSpPr>
              <a:spLocks noChangeArrowheads="1"/>
            </p:cNvSpPr>
            <p:nvPr/>
          </p:nvSpPr>
          <p:spPr bwMode="auto">
            <a:xfrm>
              <a:off x="4921" y="1661"/>
              <a:ext cx="726"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备案</a:t>
              </a:r>
              <a:endParaRPr lang="zh-CN" altLang="en-US" sz="1800">
                <a:latin typeface="Arial" pitchFamily="34" charset="0"/>
                <a:ea typeface="幼圆" pitchFamily="49" charset="-122"/>
              </a:endParaRPr>
            </a:p>
            <a:p>
              <a:pPr eaLnBrk="0" hangingPunct="0"/>
              <a:r>
                <a:rPr lang="zh-CN" altLang="en-US" sz="1800">
                  <a:latin typeface="Arial" pitchFamily="34" charset="0"/>
                  <a:ea typeface="幼圆" pitchFamily="49" charset="-122"/>
                </a:rPr>
                <a:t>文件初稿</a:t>
              </a:r>
            </a:p>
          </p:txBody>
        </p:sp>
        <p:sp>
          <p:nvSpPr>
            <p:cNvPr id="89099" name="Rectangle 10"/>
            <p:cNvSpPr>
              <a:spLocks noChangeArrowheads="1"/>
            </p:cNvSpPr>
            <p:nvPr/>
          </p:nvSpPr>
          <p:spPr bwMode="auto">
            <a:xfrm>
              <a:off x="3969" y="2341"/>
              <a:ext cx="635" cy="272"/>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法律意见书</a:t>
              </a:r>
            </a:p>
          </p:txBody>
        </p:sp>
        <p:sp>
          <p:nvSpPr>
            <p:cNvPr id="89100" name="Rectangle 11"/>
            <p:cNvSpPr>
              <a:spLocks noChangeArrowheads="1"/>
            </p:cNvSpPr>
            <p:nvPr/>
          </p:nvSpPr>
          <p:spPr bwMode="auto">
            <a:xfrm>
              <a:off x="3016" y="1661"/>
              <a:ext cx="635" cy="454"/>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dirty="0">
                  <a:latin typeface="Arial" pitchFamily="34" charset="0"/>
                  <a:ea typeface="幼圆" pitchFamily="49" charset="-122"/>
                </a:rPr>
                <a:t>成立</a:t>
              </a:r>
              <a:endParaRPr lang="zh-CN" altLang="en-US" sz="1800" dirty="0">
                <a:latin typeface="Arial" pitchFamily="34" charset="0"/>
                <a:ea typeface="幼圆" pitchFamily="49" charset="-122"/>
              </a:endParaRPr>
            </a:p>
            <a:p>
              <a:pPr eaLnBrk="0" hangingPunct="0"/>
              <a:r>
                <a:rPr lang="zh-CN" altLang="en-US" sz="1800" dirty="0">
                  <a:latin typeface="Arial" pitchFamily="34" charset="0"/>
                  <a:ea typeface="幼圆" pitchFamily="49" charset="-122"/>
                </a:rPr>
                <a:t>尽职调查</a:t>
              </a:r>
              <a:endParaRPr lang="zh-CN" altLang="en-US" sz="1800" dirty="0">
                <a:latin typeface="Arial" pitchFamily="34" charset="0"/>
                <a:ea typeface="幼圆" pitchFamily="49" charset="-122"/>
              </a:endParaRPr>
            </a:p>
            <a:p>
              <a:pPr eaLnBrk="0" hangingPunct="0"/>
              <a:r>
                <a:rPr lang="zh-CN" altLang="en-US" sz="1800" dirty="0">
                  <a:latin typeface="Arial" pitchFamily="34" charset="0"/>
                  <a:ea typeface="幼圆" pitchFamily="49" charset="-122"/>
                </a:rPr>
                <a:t>项目小组</a:t>
              </a:r>
            </a:p>
          </p:txBody>
        </p:sp>
        <p:sp>
          <p:nvSpPr>
            <p:cNvPr id="89101" name="Rectangle 12"/>
            <p:cNvSpPr>
              <a:spLocks noChangeArrowheads="1"/>
            </p:cNvSpPr>
            <p:nvPr/>
          </p:nvSpPr>
          <p:spPr bwMode="auto">
            <a:xfrm>
              <a:off x="2381" y="1207"/>
              <a:ext cx="590" cy="317"/>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会计师</a:t>
              </a:r>
            </a:p>
          </p:txBody>
        </p:sp>
        <p:sp>
          <p:nvSpPr>
            <p:cNvPr id="89102" name="Rectangle 13"/>
            <p:cNvSpPr>
              <a:spLocks noChangeArrowheads="1"/>
            </p:cNvSpPr>
            <p:nvPr/>
          </p:nvSpPr>
          <p:spPr bwMode="auto">
            <a:xfrm>
              <a:off x="1610" y="1752"/>
              <a:ext cx="499" cy="363"/>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选择合作</a:t>
              </a:r>
              <a:endParaRPr lang="zh-CN" altLang="en-US" sz="1600">
                <a:latin typeface="Arial" pitchFamily="34" charset="0"/>
                <a:ea typeface="幼圆" pitchFamily="49" charset="-122"/>
              </a:endParaRPr>
            </a:p>
            <a:p>
              <a:pPr eaLnBrk="0" hangingPunct="0"/>
              <a:r>
                <a:rPr lang="zh-CN" altLang="en-US" sz="1600">
                  <a:latin typeface="Arial" pitchFamily="34" charset="0"/>
                  <a:ea typeface="幼圆" pitchFamily="49" charset="-122"/>
                </a:rPr>
                <a:t>伙伴</a:t>
              </a:r>
            </a:p>
          </p:txBody>
        </p:sp>
        <p:sp>
          <p:nvSpPr>
            <p:cNvPr id="89103" name="Rectangle 14"/>
            <p:cNvSpPr>
              <a:spLocks noChangeArrowheads="1"/>
            </p:cNvSpPr>
            <p:nvPr/>
          </p:nvSpPr>
          <p:spPr bwMode="auto">
            <a:xfrm>
              <a:off x="2381" y="2251"/>
              <a:ext cx="590" cy="317"/>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律师</a:t>
              </a:r>
            </a:p>
          </p:txBody>
        </p:sp>
        <p:sp>
          <p:nvSpPr>
            <p:cNvPr id="89104" name="Rectangle 15"/>
            <p:cNvSpPr>
              <a:spLocks noChangeArrowheads="1"/>
            </p:cNvSpPr>
            <p:nvPr/>
          </p:nvSpPr>
          <p:spPr bwMode="auto">
            <a:xfrm>
              <a:off x="3969" y="1207"/>
              <a:ext cx="590" cy="272"/>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审计报告</a:t>
              </a:r>
            </a:p>
          </p:txBody>
        </p:sp>
        <p:sp>
          <p:nvSpPr>
            <p:cNvPr id="89105" name="Rectangle 16"/>
            <p:cNvSpPr>
              <a:spLocks noChangeArrowheads="1"/>
            </p:cNvSpPr>
            <p:nvPr/>
          </p:nvSpPr>
          <p:spPr bwMode="auto">
            <a:xfrm>
              <a:off x="3833" y="1661"/>
              <a:ext cx="817"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dirty="0">
                  <a:latin typeface="Arial" pitchFamily="34" charset="0"/>
                  <a:ea typeface="幼圆" pitchFamily="49" charset="-122"/>
                </a:rPr>
                <a:t>尽职调查底稿</a:t>
              </a:r>
              <a:endParaRPr lang="zh-CN" altLang="en-US" sz="1600" dirty="0">
                <a:latin typeface="Arial" pitchFamily="34" charset="0"/>
                <a:ea typeface="幼圆" pitchFamily="49" charset="-122"/>
              </a:endParaRPr>
            </a:p>
            <a:p>
              <a:pPr eaLnBrk="0" hangingPunct="0"/>
              <a:r>
                <a:rPr lang="zh-CN" altLang="en-US" sz="1600" dirty="0">
                  <a:latin typeface="Arial" pitchFamily="34" charset="0"/>
                  <a:ea typeface="幼圆" pitchFamily="49" charset="-122"/>
                </a:rPr>
                <a:t>尽职调查报告</a:t>
              </a:r>
              <a:endParaRPr lang="zh-CN" altLang="en-US" sz="1600" dirty="0">
                <a:latin typeface="Arial" pitchFamily="34" charset="0"/>
                <a:ea typeface="幼圆" pitchFamily="49" charset="-122"/>
              </a:endParaRPr>
            </a:p>
            <a:p>
              <a:pPr eaLnBrk="0" hangingPunct="0"/>
              <a:r>
                <a:rPr lang="zh-CN" altLang="en-US" sz="1600" dirty="0">
                  <a:latin typeface="Arial" pitchFamily="34" charset="0"/>
                  <a:ea typeface="幼圆" pitchFamily="49" charset="-122"/>
                </a:rPr>
                <a:t>公开转让说明书</a:t>
              </a:r>
            </a:p>
          </p:txBody>
        </p:sp>
        <p:sp>
          <p:nvSpPr>
            <p:cNvPr id="89106" name="Rectangle 17"/>
            <p:cNvSpPr>
              <a:spLocks noChangeArrowheads="1"/>
            </p:cNvSpPr>
            <p:nvPr/>
          </p:nvSpPr>
          <p:spPr bwMode="auto">
            <a:xfrm>
              <a:off x="1610" y="3203"/>
              <a:ext cx="726"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内核意见、</a:t>
              </a:r>
              <a:endParaRPr lang="zh-CN" altLang="en-US" sz="1800">
                <a:latin typeface="Arial" pitchFamily="34" charset="0"/>
                <a:ea typeface="幼圆" pitchFamily="49" charset="-122"/>
              </a:endParaRPr>
            </a:p>
            <a:p>
              <a:pPr eaLnBrk="0" hangingPunct="0"/>
              <a:r>
                <a:rPr lang="zh-CN" altLang="en-US" sz="1800">
                  <a:latin typeface="Arial" pitchFamily="34" charset="0"/>
                  <a:ea typeface="幼圆" pitchFamily="49" charset="-122"/>
                </a:rPr>
                <a:t>推荐报告等</a:t>
              </a:r>
              <a:endParaRPr lang="zh-CN" altLang="en-US" sz="1800">
                <a:latin typeface="Arial" pitchFamily="34" charset="0"/>
                <a:ea typeface="幼圆" pitchFamily="49" charset="-122"/>
              </a:endParaRPr>
            </a:p>
            <a:p>
              <a:pPr eaLnBrk="0" hangingPunct="0"/>
              <a:r>
                <a:rPr lang="zh-CN" altLang="en-US" sz="1800">
                  <a:latin typeface="Arial" pitchFamily="34" charset="0"/>
                  <a:ea typeface="幼圆" pitchFamily="49" charset="-122"/>
                </a:rPr>
                <a:t>内核文件</a:t>
              </a:r>
            </a:p>
          </p:txBody>
        </p:sp>
        <p:sp>
          <p:nvSpPr>
            <p:cNvPr id="89107" name="Rectangle 18"/>
            <p:cNvSpPr>
              <a:spLocks noChangeArrowheads="1"/>
            </p:cNvSpPr>
            <p:nvPr/>
          </p:nvSpPr>
          <p:spPr bwMode="auto">
            <a:xfrm>
              <a:off x="2517" y="3203"/>
              <a:ext cx="726"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正式</a:t>
              </a:r>
              <a:endParaRPr lang="zh-CN" altLang="en-US" sz="1800">
                <a:latin typeface="Arial" pitchFamily="34" charset="0"/>
                <a:ea typeface="幼圆" pitchFamily="49" charset="-122"/>
              </a:endParaRPr>
            </a:p>
            <a:p>
              <a:pPr eaLnBrk="0" hangingPunct="0"/>
              <a:r>
                <a:rPr lang="zh-CN" altLang="en-US" sz="1800">
                  <a:latin typeface="Arial" pitchFamily="34" charset="0"/>
                  <a:ea typeface="幼圆" pitchFamily="49" charset="-122"/>
                </a:rPr>
                <a:t>申报文件</a:t>
              </a:r>
            </a:p>
          </p:txBody>
        </p:sp>
        <p:sp>
          <p:nvSpPr>
            <p:cNvPr id="89108" name="Rectangle 19"/>
            <p:cNvSpPr>
              <a:spLocks noChangeArrowheads="1"/>
            </p:cNvSpPr>
            <p:nvPr/>
          </p:nvSpPr>
          <p:spPr bwMode="auto">
            <a:xfrm>
              <a:off x="3424" y="3158"/>
              <a:ext cx="726" cy="499"/>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800">
                  <a:latin typeface="Arial" pitchFamily="34" charset="0"/>
                  <a:ea typeface="幼圆" pitchFamily="49" charset="-122"/>
                </a:rPr>
                <a:t>文件报送</a:t>
              </a:r>
              <a:endParaRPr lang="en-US" altLang="zh-CN" sz="1800">
                <a:latin typeface="Arial" pitchFamily="34" charset="0"/>
                <a:ea typeface="幼圆" pitchFamily="49" charset="-122"/>
              </a:endParaRPr>
            </a:p>
            <a:p>
              <a:pPr eaLnBrk="0" hangingPunct="0"/>
              <a:r>
                <a:rPr lang="zh-CN" altLang="en-US" sz="1800">
                  <a:latin typeface="Arial" pitchFamily="34" charset="0"/>
                  <a:ea typeface="幼圆" pitchFamily="49" charset="-122"/>
                </a:rPr>
                <a:t>股转系统</a:t>
              </a:r>
            </a:p>
          </p:txBody>
        </p:sp>
        <p:sp>
          <p:nvSpPr>
            <p:cNvPr id="89109" name="Rectangle 21"/>
            <p:cNvSpPr>
              <a:spLocks noChangeArrowheads="1"/>
            </p:cNvSpPr>
            <p:nvPr/>
          </p:nvSpPr>
          <p:spPr bwMode="auto">
            <a:xfrm>
              <a:off x="4286" y="3158"/>
              <a:ext cx="454" cy="454"/>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反馈意</a:t>
              </a:r>
              <a:endParaRPr lang="en-US" altLang="zh-CN" sz="1600">
                <a:latin typeface="Arial" pitchFamily="34" charset="0"/>
                <a:ea typeface="幼圆" pitchFamily="49" charset="-122"/>
              </a:endParaRPr>
            </a:p>
            <a:p>
              <a:pPr eaLnBrk="0" hangingPunct="0"/>
              <a:r>
                <a:rPr lang="zh-CN" altLang="en-US" sz="1600">
                  <a:latin typeface="Arial" pitchFamily="34" charset="0"/>
                  <a:ea typeface="幼圆" pitchFamily="49" charset="-122"/>
                </a:rPr>
                <a:t>见回复</a:t>
              </a:r>
            </a:p>
          </p:txBody>
        </p:sp>
        <p:sp>
          <p:nvSpPr>
            <p:cNvPr id="89110" name="Rectangle 22"/>
            <p:cNvSpPr>
              <a:spLocks noChangeArrowheads="1"/>
            </p:cNvSpPr>
            <p:nvPr/>
          </p:nvSpPr>
          <p:spPr bwMode="auto">
            <a:xfrm>
              <a:off x="4876" y="3158"/>
              <a:ext cx="589" cy="454"/>
            </a:xfrm>
            <a:prstGeom prst="rect">
              <a:avLst/>
            </a:prstGeom>
            <a:solidFill>
              <a:srgbClr val="CC99FF"/>
            </a:solidFill>
            <a:ln w="9525">
              <a:miter lim="800000"/>
            </a:ln>
            <a:scene3d>
              <a:camera prst="legacyPerspectiveBottom"/>
              <a:lightRig rig="legacyFlat3" dir="t"/>
            </a:scene3d>
            <a:sp3d extrusionH="887400" prstMaterial="legacyMatte">
              <a:bevelT w="13500" h="13500" prst="angle"/>
              <a:bevelB w="13500" h="13500" prst="angle"/>
              <a:extrusionClr>
                <a:srgbClr val="CC99FF"/>
              </a:extrusionClr>
            </a:sp3d>
          </p:spPr>
          <p:txBody>
            <a:bodyPr wrap="none" anchor="ctr">
              <a:flatTx/>
            </a:bodyPr>
            <a:lstStyle/>
            <a:p>
              <a:pPr eaLnBrk="0" hangingPunct="0"/>
              <a:r>
                <a:rPr lang="zh-CN" altLang="en-US" sz="1600">
                  <a:latin typeface="Arial" pitchFamily="34" charset="0"/>
                  <a:ea typeface="幼圆" pitchFamily="49" charset="-122"/>
                </a:rPr>
                <a:t>通过或</a:t>
              </a:r>
              <a:endParaRPr lang="en-US" altLang="zh-CN" sz="1600">
                <a:latin typeface="Arial" pitchFamily="34" charset="0"/>
                <a:ea typeface="幼圆" pitchFamily="49" charset="-122"/>
              </a:endParaRPr>
            </a:p>
            <a:p>
              <a:pPr eaLnBrk="0" hangingPunct="0"/>
              <a:r>
                <a:rPr lang="zh-CN" altLang="en-US" sz="1600">
                  <a:latin typeface="Arial" pitchFamily="34" charset="0"/>
                  <a:ea typeface="幼圆" pitchFamily="49" charset="-122"/>
                </a:rPr>
                <a:t>不予通过</a:t>
              </a:r>
            </a:p>
          </p:txBody>
        </p:sp>
        <p:sp>
          <p:nvSpPr>
            <p:cNvPr id="89111" name="AutoShape 24"/>
            <p:cNvSpPr>
              <a:spLocks noChangeArrowheads="1"/>
            </p:cNvSpPr>
            <p:nvPr/>
          </p:nvSpPr>
          <p:spPr bwMode="auto">
            <a:xfrm>
              <a:off x="295" y="2387"/>
              <a:ext cx="1587" cy="136"/>
            </a:xfrm>
            <a:prstGeom prst="rightArrow">
              <a:avLst>
                <a:gd name="adj1" fmla="val 50000"/>
                <a:gd name="adj2" fmla="val 291728"/>
              </a:avLst>
            </a:prstGeom>
            <a:gradFill rotWithShape="1">
              <a:gsLst>
                <a:gs pos="0">
                  <a:srgbClr val="767600"/>
                </a:gs>
                <a:gs pos="50000">
                  <a:srgbClr val="FFFF00"/>
                </a:gs>
                <a:gs pos="100000">
                  <a:srgbClr val="767600"/>
                </a:gs>
              </a:gsLst>
              <a:lin ang="5400000" scaled="1"/>
            </a:gradFill>
            <a:ln w="9525" algn="ctr">
              <a:solidFill>
                <a:schemeClr val="tx1"/>
              </a:solidFill>
              <a:miter lim="800000"/>
            </a:ln>
          </p:spPr>
          <p:txBody>
            <a:bodyPr wrap="none" anchor="ctr"/>
            <a:lstStyle/>
            <a:p>
              <a:pPr eaLnBrk="0" hangingPunct="0"/>
              <a:endParaRPr lang="zh-CN" altLang="en-US" sz="1800">
                <a:latin typeface="Arial" pitchFamily="34" charset="0"/>
                <a:ea typeface="幼圆" pitchFamily="49" charset="-122"/>
              </a:endParaRPr>
            </a:p>
          </p:txBody>
        </p:sp>
        <p:sp>
          <p:nvSpPr>
            <p:cNvPr id="89112" name="AutoShape 27"/>
            <p:cNvSpPr/>
            <p:nvPr/>
          </p:nvSpPr>
          <p:spPr bwMode="auto">
            <a:xfrm>
              <a:off x="2154" y="1344"/>
              <a:ext cx="91" cy="1179"/>
            </a:xfrm>
            <a:prstGeom prst="leftBrace">
              <a:avLst>
                <a:gd name="adj1" fmla="val 107967"/>
                <a:gd name="adj2" fmla="val 50000"/>
              </a:avLst>
            </a:prstGeom>
            <a:noFill/>
            <a:ln w="9525">
              <a:solidFill>
                <a:schemeClr val="tx1"/>
              </a:solidFill>
              <a:round/>
            </a:ln>
          </p:spPr>
          <p:txBody>
            <a:bodyPr wrap="none" anchor="ctr"/>
            <a:lstStyle/>
            <a:p>
              <a:pPr eaLnBrk="0" hangingPunct="0"/>
              <a:endParaRPr lang="zh-CN" altLang="en-US" sz="1800">
                <a:latin typeface="Arial" pitchFamily="34" charset="0"/>
                <a:ea typeface="幼圆" pitchFamily="49" charset="-122"/>
              </a:endParaRPr>
            </a:p>
          </p:txBody>
        </p:sp>
        <p:sp>
          <p:nvSpPr>
            <p:cNvPr id="89113" name="AutoShape 29"/>
            <p:cNvSpPr>
              <a:spLocks noChangeArrowheads="1"/>
            </p:cNvSpPr>
            <p:nvPr/>
          </p:nvSpPr>
          <p:spPr bwMode="auto">
            <a:xfrm>
              <a:off x="975" y="3884"/>
              <a:ext cx="4445" cy="181"/>
            </a:xfrm>
            <a:prstGeom prst="rightArrow">
              <a:avLst>
                <a:gd name="adj1" fmla="val 50000"/>
                <a:gd name="adj2" fmla="val 613950"/>
              </a:avLst>
            </a:prstGeom>
            <a:gradFill rotWithShape="1">
              <a:gsLst>
                <a:gs pos="0">
                  <a:srgbClr val="767600"/>
                </a:gs>
                <a:gs pos="50000">
                  <a:srgbClr val="FFFF00"/>
                </a:gs>
                <a:gs pos="100000">
                  <a:srgbClr val="767600"/>
                </a:gs>
              </a:gsLst>
              <a:lin ang="5400000" scaled="1"/>
            </a:gradFill>
            <a:ln w="9525" algn="ctr">
              <a:solidFill>
                <a:schemeClr val="bg2"/>
              </a:solidFill>
              <a:miter lim="800000"/>
            </a:ln>
          </p:spPr>
          <p:txBody>
            <a:bodyPr wrap="none" anchor="ctr"/>
            <a:lstStyle/>
            <a:p>
              <a:pPr eaLnBrk="0" hangingPunct="0"/>
              <a:endParaRPr lang="zh-CN" altLang="en-US" sz="1800">
                <a:latin typeface="Arial" pitchFamily="34" charset="0"/>
                <a:ea typeface="幼圆" pitchFamily="49" charset="-122"/>
              </a:endParaRPr>
            </a:p>
          </p:txBody>
        </p:sp>
        <p:sp>
          <p:nvSpPr>
            <p:cNvPr id="89114" name="AutoShape 31"/>
            <p:cNvSpPr>
              <a:spLocks noChangeArrowheads="1"/>
            </p:cNvSpPr>
            <p:nvPr/>
          </p:nvSpPr>
          <p:spPr bwMode="auto">
            <a:xfrm>
              <a:off x="3016" y="2432"/>
              <a:ext cx="907" cy="91"/>
            </a:xfrm>
            <a:prstGeom prst="rightArrow">
              <a:avLst>
                <a:gd name="adj1" fmla="val 50000"/>
                <a:gd name="adj2" fmla="val 249176"/>
              </a:avLst>
            </a:prstGeom>
            <a:gradFill rotWithShape="1">
              <a:gsLst>
                <a:gs pos="0">
                  <a:srgbClr val="765E47"/>
                </a:gs>
                <a:gs pos="50000">
                  <a:srgbClr val="FFCC99"/>
                </a:gs>
                <a:gs pos="100000">
                  <a:srgbClr val="765E47"/>
                </a:gs>
              </a:gsLst>
              <a:lin ang="5400000" scaled="1"/>
            </a:gradFill>
            <a:ln w="9525" algn="ctr">
              <a:solidFill>
                <a:schemeClr val="tx1"/>
              </a:solidFill>
              <a:miter lim="800000"/>
            </a:ln>
          </p:spPr>
          <p:txBody>
            <a:bodyPr wrap="none" anchor="ctr"/>
            <a:lstStyle/>
            <a:p>
              <a:pPr eaLnBrk="0" hangingPunct="0"/>
              <a:endParaRPr lang="zh-CN" altLang="en-US" sz="1800">
                <a:latin typeface="Arial" pitchFamily="34" charset="0"/>
                <a:ea typeface="幼圆" pitchFamily="49" charset="-122"/>
              </a:endParaRPr>
            </a:p>
          </p:txBody>
        </p:sp>
        <p:sp>
          <p:nvSpPr>
            <p:cNvPr id="89115" name="AutoShape 32"/>
            <p:cNvSpPr>
              <a:spLocks noChangeArrowheads="1"/>
            </p:cNvSpPr>
            <p:nvPr/>
          </p:nvSpPr>
          <p:spPr bwMode="auto">
            <a:xfrm>
              <a:off x="3016" y="1344"/>
              <a:ext cx="907" cy="90"/>
            </a:xfrm>
            <a:prstGeom prst="rightArrow">
              <a:avLst>
                <a:gd name="adj1" fmla="val 50000"/>
                <a:gd name="adj2" fmla="val 251944"/>
              </a:avLst>
            </a:prstGeom>
            <a:gradFill rotWithShape="1">
              <a:gsLst>
                <a:gs pos="0">
                  <a:srgbClr val="765E47"/>
                </a:gs>
                <a:gs pos="50000">
                  <a:srgbClr val="FFCC99"/>
                </a:gs>
                <a:gs pos="100000">
                  <a:srgbClr val="765E47"/>
                </a:gs>
              </a:gsLst>
              <a:lin ang="5400000" scaled="1"/>
            </a:gradFill>
            <a:ln w="9525" algn="ctr">
              <a:solidFill>
                <a:schemeClr val="tx1"/>
              </a:solidFill>
              <a:miter lim="800000"/>
            </a:ln>
          </p:spPr>
          <p:txBody>
            <a:bodyPr wrap="none" anchor="ctr"/>
            <a:lstStyle/>
            <a:p>
              <a:pPr eaLnBrk="0" hangingPunct="0"/>
              <a:endParaRPr lang="zh-CN" altLang="en-US" sz="1800">
                <a:latin typeface="Arial" pitchFamily="34" charset="0"/>
                <a:ea typeface="幼圆" pitchFamily="49" charset="-122"/>
              </a:endParaRPr>
            </a:p>
          </p:txBody>
        </p:sp>
        <p:sp>
          <p:nvSpPr>
            <p:cNvPr id="89116" name="Line 34"/>
            <p:cNvSpPr>
              <a:spLocks noChangeShapeType="1"/>
            </p:cNvSpPr>
            <p:nvPr/>
          </p:nvSpPr>
          <p:spPr bwMode="auto">
            <a:xfrm>
              <a:off x="4649" y="1344"/>
              <a:ext cx="227" cy="408"/>
            </a:xfrm>
            <a:prstGeom prst="line">
              <a:avLst/>
            </a:prstGeom>
            <a:noFill/>
            <a:ln w="9525">
              <a:solidFill>
                <a:srgbClr val="FFCC99"/>
              </a:solidFill>
              <a:round/>
            </a:ln>
            <a:scene3d>
              <a:camera prst="legacyPerspectiveBottom"/>
              <a:lightRig rig="legacyFlat3" dir="t"/>
            </a:scene3d>
            <a:sp3d extrusionH="887400" prstMaterial="legacyMatte">
              <a:bevelT w="13500" h="13500" prst="angle"/>
              <a:bevelB w="13500" h="13500" prst="angle"/>
              <a:extrusionClr>
                <a:srgbClr val="FFCC99"/>
              </a:extrusionClr>
            </a:sp3d>
          </p:spPr>
          <p:txBody>
            <a:bodyPr wrap="none" anchor="ctr">
              <a:flatTx/>
            </a:bodyPr>
            <a:lstStyle/>
            <a:p>
              <a:endParaRPr lang="zh-CN" altLang="en-US"/>
            </a:p>
          </p:txBody>
        </p:sp>
        <p:sp>
          <p:nvSpPr>
            <p:cNvPr id="89117" name="Line 35"/>
            <p:cNvSpPr>
              <a:spLocks noChangeShapeType="1"/>
            </p:cNvSpPr>
            <p:nvPr/>
          </p:nvSpPr>
          <p:spPr bwMode="auto">
            <a:xfrm flipV="1">
              <a:off x="4649" y="2069"/>
              <a:ext cx="227" cy="454"/>
            </a:xfrm>
            <a:prstGeom prst="line">
              <a:avLst/>
            </a:prstGeom>
            <a:noFill/>
            <a:ln w="9525">
              <a:solidFill>
                <a:srgbClr val="FFCC99"/>
              </a:solidFill>
              <a:round/>
            </a:ln>
            <a:scene3d>
              <a:camera prst="legacyPerspectiveBottom"/>
              <a:lightRig rig="legacyFlat3" dir="t"/>
            </a:scene3d>
            <a:sp3d extrusionH="887400" prstMaterial="legacyMatte">
              <a:bevelT w="13500" h="13500" prst="angle"/>
              <a:bevelB w="13500" h="13500" prst="angle"/>
              <a:extrusionClr>
                <a:srgbClr val="FFCC99"/>
              </a:extrusionClr>
            </a:sp3d>
          </p:spPr>
          <p:txBody>
            <a:bodyPr wrap="none" anchor="ctr">
              <a:flatTx/>
            </a:bodyPr>
            <a:lstStyle/>
            <a:p>
              <a:endParaRPr lang="zh-CN" altLang="en-US"/>
            </a:p>
          </p:txBody>
        </p:sp>
        <p:sp>
          <p:nvSpPr>
            <p:cNvPr id="89118" name="Line 36"/>
            <p:cNvSpPr>
              <a:spLocks noChangeShapeType="1"/>
            </p:cNvSpPr>
            <p:nvPr/>
          </p:nvSpPr>
          <p:spPr bwMode="auto">
            <a:xfrm>
              <a:off x="4740" y="1933"/>
              <a:ext cx="136" cy="0"/>
            </a:xfrm>
            <a:prstGeom prst="line">
              <a:avLst/>
            </a:prstGeom>
            <a:noFill/>
            <a:ln w="9525">
              <a:solidFill>
                <a:srgbClr val="FFCC99"/>
              </a:solidFill>
              <a:round/>
            </a:ln>
            <a:scene3d>
              <a:camera prst="legacyPerspectiveBottom"/>
              <a:lightRig rig="legacyFlat3" dir="t"/>
            </a:scene3d>
            <a:sp3d extrusionH="887400" prstMaterial="legacyMatte">
              <a:bevelT w="13500" h="13500" prst="angle"/>
              <a:bevelB w="13500" h="13500" prst="angle"/>
              <a:extrusionClr>
                <a:srgbClr val="FFCC99"/>
              </a:extrusionClr>
            </a:sp3d>
          </p:spPr>
          <p:txBody>
            <a:bodyPr wrap="none" anchor="ctr">
              <a:flatTx/>
            </a:bodyPr>
            <a:lstStyle/>
            <a:p>
              <a:endParaRPr lang="zh-CN" altLang="en-US"/>
            </a:p>
          </p:txBody>
        </p:sp>
      </p:grpSp>
      <p:sp>
        <p:nvSpPr>
          <p:cNvPr id="180261" name="AutoShape 37"/>
          <p:cNvSpPr>
            <a:spLocks noChangeArrowheads="1"/>
          </p:cNvSpPr>
          <p:nvPr/>
        </p:nvSpPr>
        <p:spPr bwMode="auto">
          <a:xfrm>
            <a:off x="2629299" y="1646526"/>
            <a:ext cx="1300841" cy="845849"/>
          </a:xfrm>
          <a:prstGeom prst="wedgeEllipseCallout">
            <a:avLst>
              <a:gd name="adj1" fmla="val 14606"/>
              <a:gd name="adj2" fmla="val 83106"/>
            </a:avLst>
          </a:prstGeom>
          <a:solidFill>
            <a:srgbClr val="ABFFAB"/>
          </a:solidFill>
          <a:ln w="9525" algn="ctr">
            <a:solidFill>
              <a:schemeClr val="tx1"/>
            </a:solidFill>
            <a:miter lim="800000"/>
          </a:ln>
        </p:spPr>
        <p:txBody>
          <a:bodyPr anchor="ctr"/>
          <a:lstStyle/>
          <a:p>
            <a:pPr eaLnBrk="0" hangingPunct="0"/>
            <a:r>
              <a:rPr lang="zh-CN" altLang="en-US" sz="1800" dirty="0">
                <a:latin typeface="Arial" pitchFamily="34" charset="0"/>
                <a:ea typeface="幼圆" pitchFamily="49" charset="-122"/>
              </a:rPr>
              <a:t>必须具备证券业务资格</a:t>
            </a:r>
          </a:p>
        </p:txBody>
      </p:sp>
      <p:sp>
        <p:nvSpPr>
          <p:cNvPr id="180262" name="AutoShape 38"/>
          <p:cNvSpPr>
            <a:spLocks noChangeArrowheads="1"/>
          </p:cNvSpPr>
          <p:nvPr/>
        </p:nvSpPr>
        <p:spPr bwMode="auto">
          <a:xfrm>
            <a:off x="1188365" y="1337009"/>
            <a:ext cx="1042263" cy="650542"/>
          </a:xfrm>
          <a:prstGeom prst="flowChartPunchedTape">
            <a:avLst/>
          </a:prstGeom>
          <a:gradFill rotWithShape="1">
            <a:gsLst>
              <a:gs pos="0">
                <a:srgbClr val="767600"/>
              </a:gs>
              <a:gs pos="50000">
                <a:srgbClr val="FFFF00"/>
              </a:gs>
              <a:gs pos="100000">
                <a:srgbClr val="767600"/>
              </a:gs>
            </a:gsLst>
            <a:lin ang="5400000" scaled="1"/>
          </a:gradFill>
          <a:ln w="9525">
            <a:miter lim="800000"/>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eaLnBrk="0" hangingPunct="0"/>
            <a:r>
              <a:rPr lang="zh-CN" altLang="en-US" sz="1800">
                <a:latin typeface="Arial" pitchFamily="34" charset="0"/>
                <a:ea typeface="幼圆" pitchFamily="49" charset="-122"/>
              </a:rPr>
              <a:t>基本流程</a:t>
            </a:r>
          </a:p>
        </p:txBody>
      </p:sp>
      <p:sp>
        <p:nvSpPr>
          <p:cNvPr id="32" name="矩形 31"/>
          <p:cNvSpPr/>
          <p:nvPr/>
        </p:nvSpPr>
        <p:spPr>
          <a:xfrm>
            <a:off x="514175" y="519063"/>
            <a:ext cx="5137945" cy="461665"/>
          </a:xfrm>
          <a:prstGeom prst="rect">
            <a:avLst/>
          </a:prstGeom>
        </p:spPr>
        <p:txBody>
          <a:bodyPr wrap="none">
            <a:spAutoFit/>
          </a:bodyPr>
          <a:lstStyle/>
          <a:p>
            <a:pPr eaLnBrk="0" hangingPunct="0"/>
            <a:r>
              <a:rPr lang="en-US" altLang="zh-CN" sz="2400" b="1" dirty="0" smtClean="0">
                <a:latin typeface="黑体" pitchFamily="49" charset="-122"/>
                <a:ea typeface="黑体" pitchFamily="49" charset="-122"/>
              </a:rPr>
              <a:t>2.5 </a:t>
            </a:r>
            <a:r>
              <a:rPr lang="zh-CN" altLang="en-US" sz="2400" b="1" dirty="0" smtClean="0">
                <a:latin typeface="黑体" pitchFamily="49" charset="-122"/>
                <a:ea typeface="黑体" pitchFamily="49" charset="-122"/>
              </a:rPr>
              <a:t>挂牌全国股转系统的标准和流程</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62"/>
                                        </p:tgtEl>
                                        <p:attrNameLst>
                                          <p:attrName>style.visibility</p:attrName>
                                        </p:attrNameLst>
                                      </p:cBhvr>
                                      <p:to>
                                        <p:strVal val="visible"/>
                                      </p:to>
                                    </p:set>
                                    <p:anim calcmode="lin" valueType="num">
                                      <p:cBhvr additive="base">
                                        <p:cTn id="7" dur="500" fill="hold"/>
                                        <p:tgtEl>
                                          <p:spTgt spid="180262"/>
                                        </p:tgtEl>
                                        <p:attrNameLst>
                                          <p:attrName>ppt_x</p:attrName>
                                        </p:attrNameLst>
                                      </p:cBhvr>
                                      <p:tavLst>
                                        <p:tav tm="0">
                                          <p:val>
                                            <p:strVal val="#ppt_x"/>
                                          </p:val>
                                        </p:tav>
                                        <p:tav tm="100000">
                                          <p:val>
                                            <p:strVal val="#ppt_x"/>
                                          </p:val>
                                        </p:tav>
                                      </p:tavLst>
                                    </p:anim>
                                    <p:anim calcmode="lin" valueType="num">
                                      <p:cBhvr additive="base">
                                        <p:cTn id="8" dur="500" fill="hold"/>
                                        <p:tgtEl>
                                          <p:spTgt spid="180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0261"/>
                                        </p:tgtEl>
                                        <p:attrNameLst>
                                          <p:attrName>style.visibility</p:attrName>
                                        </p:attrNameLst>
                                      </p:cBhvr>
                                      <p:to>
                                        <p:strVal val="visible"/>
                                      </p:to>
                                    </p:set>
                                    <p:anim calcmode="lin" valueType="num">
                                      <p:cBhvr additive="base">
                                        <p:cTn id="20" dur="500" fill="hold"/>
                                        <p:tgtEl>
                                          <p:spTgt spid="180261"/>
                                        </p:tgtEl>
                                        <p:attrNameLst>
                                          <p:attrName>ppt_x</p:attrName>
                                        </p:attrNameLst>
                                      </p:cBhvr>
                                      <p:tavLst>
                                        <p:tav tm="0">
                                          <p:val>
                                            <p:strVal val="#ppt_x"/>
                                          </p:val>
                                        </p:tav>
                                        <p:tav tm="100000">
                                          <p:val>
                                            <p:strVal val="#ppt_x"/>
                                          </p:val>
                                        </p:tav>
                                      </p:tavLst>
                                    </p:anim>
                                    <p:anim calcmode="lin" valueType="num">
                                      <p:cBhvr additive="base">
                                        <p:cTn id="21" dur="500" fill="hold"/>
                                        <p:tgtEl>
                                          <p:spTgt spid="18026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0257"/>
                                        </p:tgtEl>
                                        <p:attrNameLst>
                                          <p:attrName>style.visibility</p:attrName>
                                        </p:attrNameLst>
                                      </p:cBhvr>
                                      <p:to>
                                        <p:strVal val="visible"/>
                                      </p:to>
                                    </p:set>
                                    <p:anim calcmode="lin" valueType="num">
                                      <p:cBhvr additive="base">
                                        <p:cTn id="26" dur="500" fill="hold"/>
                                        <p:tgtEl>
                                          <p:spTgt spid="180257"/>
                                        </p:tgtEl>
                                        <p:attrNameLst>
                                          <p:attrName>ppt_x</p:attrName>
                                        </p:attrNameLst>
                                      </p:cBhvr>
                                      <p:tavLst>
                                        <p:tav tm="0">
                                          <p:val>
                                            <p:strVal val="#ppt_x"/>
                                          </p:val>
                                        </p:tav>
                                        <p:tav tm="100000">
                                          <p:val>
                                            <p:strVal val="#ppt_x"/>
                                          </p:val>
                                        </p:tav>
                                      </p:tavLst>
                                    </p:anim>
                                    <p:anim calcmode="lin" valueType="num">
                                      <p:cBhvr additive="base">
                                        <p:cTn id="27" dur="500" fill="hold"/>
                                        <p:tgtEl>
                                          <p:spTgt spid="180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7" grpId="0" animBg="1"/>
      <p:bldP spid="180261" grpId="0" animBg="1"/>
      <p:bldP spid="1802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033672" y="2979861"/>
            <a:ext cx="762244" cy="665163"/>
            <a:chOff x="0" y="0"/>
            <a:chExt cx="1549" cy="1351"/>
          </a:xfrm>
        </p:grpSpPr>
        <p:sp>
          <p:nvSpPr>
            <p:cNvPr id="84999"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85000"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85001"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84995" name="Line 7"/>
          <p:cNvSpPr>
            <a:spLocks noChangeShapeType="1"/>
          </p:cNvSpPr>
          <p:nvPr/>
        </p:nvSpPr>
        <p:spPr bwMode="auto">
          <a:xfrm>
            <a:off x="1795916" y="3589460"/>
            <a:ext cx="6952548" cy="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84996" name="Text Box 8"/>
          <p:cNvSpPr txBox="1">
            <a:spLocks noChangeArrowheads="1"/>
          </p:cNvSpPr>
          <p:nvPr/>
        </p:nvSpPr>
        <p:spPr bwMode="auto">
          <a:xfrm>
            <a:off x="1806442" y="2953964"/>
            <a:ext cx="3480440" cy="584775"/>
          </a:xfrm>
          <a:prstGeom prst="rect">
            <a:avLst/>
          </a:prstGeom>
          <a:noFill/>
          <a:ln w="9525">
            <a:noFill/>
            <a:miter lim="800000"/>
          </a:ln>
        </p:spPr>
        <p:txBody>
          <a:bodyPr wrap="none">
            <a:spAutoFit/>
          </a:bodyPr>
          <a:lstStyle/>
          <a:p>
            <a:pPr eaLnBrk="0" hangingPunct="0"/>
            <a:r>
              <a:rPr lang="zh-CN" altLang="en-US" sz="3200" b="1" dirty="0" smtClean="0">
                <a:latin typeface="楷体" panose="02010609060101010101" pitchFamily="49" charset="-122"/>
              </a:rPr>
              <a:t>做市服务与做市商</a:t>
            </a:r>
            <a:endParaRPr lang="zh-CN" altLang="en-US" sz="3200" b="1" dirty="0">
              <a:latin typeface="楷体" panose="02010609060101010101" pitchFamily="49" charset="-122"/>
            </a:endParaRPr>
          </a:p>
        </p:txBody>
      </p:sp>
      <p:sp>
        <p:nvSpPr>
          <p:cNvPr id="84997" name="Text Box 9"/>
          <p:cNvSpPr txBox="1">
            <a:spLocks noChangeArrowheads="1"/>
          </p:cNvSpPr>
          <p:nvPr/>
        </p:nvSpPr>
        <p:spPr bwMode="auto">
          <a:xfrm>
            <a:off x="1160514" y="3059236"/>
            <a:ext cx="543740" cy="523220"/>
          </a:xfrm>
          <a:prstGeom prst="rect">
            <a:avLst/>
          </a:prstGeom>
          <a:noFill/>
          <a:ln w="9525">
            <a:noFill/>
            <a:miter lim="800000"/>
          </a:ln>
        </p:spPr>
        <p:txBody>
          <a:bodyPr wrap="none">
            <a:spAutoFit/>
          </a:bodyPr>
          <a:lstStyle/>
          <a:p>
            <a:pPr algn="ctr" eaLnBrk="0" hangingPunct="0"/>
            <a:r>
              <a:rPr lang="zh-CN" altLang="en-US" sz="2800" b="1" dirty="0" smtClean="0">
                <a:solidFill>
                  <a:srgbClr val="FFFFFF"/>
                </a:solidFill>
                <a:latin typeface="楷体" panose="02010609060101010101" pitchFamily="49" charset="-122"/>
              </a:rPr>
              <a:t>六</a:t>
            </a:r>
            <a:endParaRPr lang="zh-CN" altLang="en-US" sz="2800" b="1" dirty="0">
              <a:solidFill>
                <a:srgbClr val="FFFFFF"/>
              </a:solidFill>
              <a:latin typeface="楷体" panose="02010609060101010101" pitchFamily="49" charset="-122"/>
            </a:endParaRPr>
          </a:p>
        </p:txBody>
      </p:sp>
      <p:sp>
        <p:nvSpPr>
          <p:cNvPr id="84998"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088F845B-0B28-4102-97B2-62BAEEFA900E}"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770323" y="1886502"/>
            <a:ext cx="3700275" cy="2636828"/>
          </a:xfrm>
          <a:prstGeom prst="rect">
            <a:avLst/>
          </a:prstGeom>
        </p:spPr>
      </p:pic>
      <p:sp>
        <p:nvSpPr>
          <p:cNvPr id="5" name="文本框 8"/>
          <p:cNvSpPr txBox="1"/>
          <p:nvPr/>
        </p:nvSpPr>
        <p:spPr>
          <a:xfrm>
            <a:off x="1064653" y="1372706"/>
            <a:ext cx="7026512" cy="40011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0"/>
              </a:spcBef>
              <a:spcAft>
                <a:spcPts val="0"/>
              </a:spcAft>
            </a:pPr>
            <a:r>
              <a:rPr lang="zh-CN" altLang="en-US" sz="2000" b="1" dirty="0">
                <a:solidFill>
                  <a:prstClr val="white"/>
                </a:solidFill>
                <a:latin typeface="楷体" panose="02010609060101010101" pitchFamily="49" charset="-122"/>
                <a:ea typeface="楷体" panose="02010609060101010101" pitchFamily="49" charset="-122"/>
              </a:rPr>
              <a:t>股票转让方式</a:t>
            </a:r>
            <a:r>
              <a:rPr lang="en-US" altLang="zh-CN" sz="2000" b="1" dirty="0">
                <a:solidFill>
                  <a:prstClr val="white"/>
                </a:solidFill>
                <a:latin typeface="楷体" panose="02010609060101010101" pitchFamily="49" charset="-122"/>
                <a:ea typeface="楷体" panose="02010609060101010101" pitchFamily="49" charset="-122"/>
              </a:rPr>
              <a:t> –</a:t>
            </a:r>
            <a:r>
              <a:rPr lang="zh-CN" altLang="en-US" sz="2000" b="1" dirty="0">
                <a:solidFill>
                  <a:prstClr val="white"/>
                </a:solidFill>
                <a:latin typeface="楷体" panose="02010609060101010101" pitchFamily="49" charset="-122"/>
                <a:ea typeface="楷体" panose="02010609060101010101" pitchFamily="49" charset="-122"/>
              </a:rPr>
              <a:t>采取三种转让方式之一进行转让</a:t>
            </a:r>
            <a:endParaRPr lang="en-US" altLang="zh-CN" sz="2000" b="1" dirty="0">
              <a:solidFill>
                <a:prstClr val="white"/>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02475" y="2007553"/>
            <a:ext cx="2838791" cy="2488323"/>
          </a:xfrm>
          <a:prstGeom prst="rect">
            <a:avLst/>
          </a:prstGeom>
        </p:spPr>
      </p:pic>
      <p:sp>
        <p:nvSpPr>
          <p:cNvPr id="7" name="文本框 11"/>
          <p:cNvSpPr txBox="1"/>
          <p:nvPr/>
        </p:nvSpPr>
        <p:spPr>
          <a:xfrm>
            <a:off x="1328890" y="4600945"/>
            <a:ext cx="985963" cy="30777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spcBef>
                <a:spcPts val="0"/>
              </a:spcBef>
              <a:spcAft>
                <a:spcPts val="0"/>
              </a:spcAft>
            </a:pPr>
            <a:r>
              <a:rPr lang="zh-CN" altLang="en-US" sz="1400" b="1" dirty="0">
                <a:solidFill>
                  <a:prstClr val="black"/>
                </a:solidFill>
                <a:latin typeface="楷体" panose="02010609060101010101" pitchFamily="49" charset="-122"/>
                <a:ea typeface="楷体" panose="02010609060101010101" pitchFamily="49" charset="-122"/>
              </a:rPr>
              <a:t>协议转让</a:t>
            </a:r>
          </a:p>
        </p:txBody>
      </p:sp>
      <p:sp>
        <p:nvSpPr>
          <p:cNvPr id="8" name="文本框 12"/>
          <p:cNvSpPr txBox="1"/>
          <p:nvPr/>
        </p:nvSpPr>
        <p:spPr>
          <a:xfrm>
            <a:off x="6963129" y="4545541"/>
            <a:ext cx="953698" cy="30777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spcBef>
                <a:spcPts val="0"/>
              </a:spcBef>
              <a:spcAft>
                <a:spcPts val="0"/>
              </a:spcAft>
            </a:pPr>
            <a:r>
              <a:rPr lang="zh-CN" altLang="en-US" sz="1400" b="1" dirty="0">
                <a:solidFill>
                  <a:prstClr val="black"/>
                </a:solidFill>
                <a:latin typeface="楷体" panose="02010609060101010101" pitchFamily="49" charset="-122"/>
                <a:ea typeface="楷体" panose="02010609060101010101" pitchFamily="49" charset="-122"/>
              </a:rPr>
              <a:t>竞价转让</a:t>
            </a:r>
          </a:p>
        </p:txBody>
      </p:sp>
      <p:sp>
        <p:nvSpPr>
          <p:cNvPr id="9" name="TextBox 2"/>
          <p:cNvSpPr txBox="1"/>
          <p:nvPr/>
        </p:nvSpPr>
        <p:spPr>
          <a:xfrm>
            <a:off x="935166" y="5262299"/>
            <a:ext cx="7363579" cy="83099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14630" indent="-214630">
              <a:lnSpc>
                <a:spcPct val="150000"/>
              </a:lnSpc>
              <a:spcBef>
                <a:spcPts val="0"/>
              </a:spcBef>
              <a:spcAft>
                <a:spcPts val="0"/>
              </a:spcAft>
              <a:buClr>
                <a:schemeClr val="accent4">
                  <a:lumMod val="50000"/>
                </a:schemeClr>
              </a:buClr>
              <a:buFont typeface="Wingdings" pitchFamily="2" charset="2"/>
              <a:buChar char="n"/>
            </a:pPr>
            <a:r>
              <a:rPr lang="zh-CN" altLang="en-US" sz="1600" dirty="0">
                <a:solidFill>
                  <a:prstClr val="black"/>
                </a:solidFill>
                <a:latin typeface="楷体" panose="02010609060101010101" pitchFamily="49" charset="-122"/>
                <a:ea typeface="楷体" panose="02010609060101010101" pitchFamily="49" charset="-122"/>
              </a:rPr>
              <a:t>股票挂牌前，申请挂牌公司应当确定股票转让方式</a:t>
            </a:r>
            <a:r>
              <a:rPr lang="zh-CN" altLang="en-US" sz="1600" dirty="0" smtClean="0">
                <a:solidFill>
                  <a:prstClr val="black"/>
                </a:solidFill>
                <a:latin typeface="楷体" panose="02010609060101010101" pitchFamily="49" charset="-122"/>
                <a:ea typeface="楷体" panose="02010609060101010101" pitchFamily="49" charset="-122"/>
              </a:rPr>
              <a:t>。</a:t>
            </a:r>
            <a:endParaRPr lang="en-US" altLang="zh-CN" sz="1600" dirty="0" smtClean="0">
              <a:solidFill>
                <a:prstClr val="black"/>
              </a:solidFill>
              <a:latin typeface="楷体" panose="02010609060101010101" pitchFamily="49" charset="-122"/>
              <a:ea typeface="楷体" panose="02010609060101010101" pitchFamily="49" charset="-122"/>
            </a:endParaRPr>
          </a:p>
          <a:p>
            <a:pPr marL="214630" indent="-214630">
              <a:lnSpc>
                <a:spcPct val="150000"/>
              </a:lnSpc>
              <a:spcBef>
                <a:spcPts val="0"/>
              </a:spcBef>
              <a:spcAft>
                <a:spcPts val="0"/>
              </a:spcAft>
              <a:buClr>
                <a:schemeClr val="accent4">
                  <a:lumMod val="50000"/>
                </a:schemeClr>
              </a:buClr>
              <a:buFont typeface="Wingdings" pitchFamily="2" charset="2"/>
              <a:buChar char="n"/>
            </a:pPr>
            <a:r>
              <a:rPr lang="zh-CN" altLang="en-US" sz="1600" dirty="0">
                <a:solidFill>
                  <a:prstClr val="black"/>
                </a:solidFill>
                <a:latin typeface="楷体" panose="02010609060101010101" pitchFamily="49" charset="-122"/>
                <a:ea typeface="楷体" panose="02010609060101010101" pitchFamily="49" charset="-122"/>
              </a:rPr>
              <a:t>做市</a:t>
            </a:r>
            <a:r>
              <a:rPr lang="zh-CN" altLang="en-US" sz="1600" dirty="0" smtClean="0">
                <a:solidFill>
                  <a:prstClr val="black"/>
                </a:solidFill>
                <a:latin typeface="楷体" panose="02010609060101010101" pitchFamily="49" charset="-122"/>
                <a:ea typeface="楷体" panose="02010609060101010101" pitchFamily="49" charset="-122"/>
              </a:rPr>
              <a:t>转让</a:t>
            </a:r>
            <a:r>
              <a:rPr lang="en-US" altLang="zh-CN" sz="1600" dirty="0" smtClean="0">
                <a:solidFill>
                  <a:prstClr val="black"/>
                </a:solidFill>
                <a:latin typeface="楷体" panose="02010609060101010101" pitchFamily="49" charset="-122"/>
                <a:ea typeface="楷体" panose="02010609060101010101" pitchFamily="49" charset="-122"/>
              </a:rPr>
              <a:t>2014</a:t>
            </a:r>
            <a:r>
              <a:rPr lang="zh-CN" altLang="en-US" sz="1600" dirty="0" smtClean="0">
                <a:solidFill>
                  <a:prstClr val="black"/>
                </a:solidFill>
                <a:latin typeface="楷体" panose="02010609060101010101" pitchFamily="49" charset="-122"/>
                <a:ea typeface="楷体" panose="02010609060101010101" pitchFamily="49" charset="-122"/>
              </a:rPr>
              <a:t>年</a:t>
            </a:r>
            <a:r>
              <a:rPr lang="en-US" altLang="zh-CN" sz="1600" dirty="0" smtClean="0">
                <a:solidFill>
                  <a:prstClr val="black"/>
                </a:solidFill>
                <a:latin typeface="楷体" panose="02010609060101010101" pitchFamily="49" charset="-122"/>
                <a:ea typeface="楷体" panose="02010609060101010101" pitchFamily="49" charset="-122"/>
              </a:rPr>
              <a:t>8</a:t>
            </a:r>
            <a:r>
              <a:rPr lang="zh-CN" altLang="en-US" sz="1600" dirty="0" smtClean="0">
                <a:solidFill>
                  <a:prstClr val="black"/>
                </a:solidFill>
                <a:latin typeface="楷体" panose="02010609060101010101" pitchFamily="49" charset="-122"/>
                <a:ea typeface="楷体" panose="02010609060101010101" pitchFamily="49" charset="-122"/>
              </a:rPr>
              <a:t>月</a:t>
            </a:r>
            <a:r>
              <a:rPr lang="en-US" altLang="zh-CN" sz="1600" dirty="0" smtClean="0">
                <a:solidFill>
                  <a:prstClr val="black"/>
                </a:solidFill>
                <a:latin typeface="楷体" panose="02010609060101010101" pitchFamily="49" charset="-122"/>
                <a:ea typeface="楷体" panose="02010609060101010101" pitchFamily="49" charset="-122"/>
              </a:rPr>
              <a:t>25</a:t>
            </a:r>
            <a:r>
              <a:rPr lang="zh-CN" altLang="en-US" sz="1600" dirty="0" smtClean="0">
                <a:solidFill>
                  <a:prstClr val="black"/>
                </a:solidFill>
                <a:latin typeface="楷体" panose="02010609060101010101" pitchFamily="49" charset="-122"/>
                <a:ea typeface="楷体" panose="02010609060101010101" pitchFamily="49" charset="-122"/>
              </a:rPr>
              <a:t>日正式上线。</a:t>
            </a:r>
            <a:endParaRPr lang="en-US" altLang="zh-CN" sz="1600" dirty="0">
              <a:solidFill>
                <a:prstClr val="black"/>
              </a:solidFill>
              <a:latin typeface="楷体" panose="02010609060101010101" pitchFamily="49" charset="-122"/>
              <a:ea typeface="楷体" panose="02010609060101010101" pitchFamily="49" charset="-122"/>
            </a:endParaRPr>
          </a:p>
        </p:txBody>
      </p:sp>
      <p:sp>
        <p:nvSpPr>
          <p:cNvPr id="10" name="文本框 14"/>
          <p:cNvSpPr txBox="1"/>
          <p:nvPr/>
        </p:nvSpPr>
        <p:spPr>
          <a:xfrm>
            <a:off x="4008264" y="4523330"/>
            <a:ext cx="1217381" cy="30777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spcBef>
                <a:spcPts val="0"/>
              </a:spcBef>
              <a:spcAft>
                <a:spcPts val="0"/>
              </a:spcAft>
            </a:pPr>
            <a:r>
              <a:rPr lang="zh-CN" altLang="en-US" sz="1400" b="1" dirty="0">
                <a:solidFill>
                  <a:prstClr val="black"/>
                </a:solidFill>
                <a:latin typeface="楷体" panose="02010609060101010101" pitchFamily="49" charset="-122"/>
                <a:ea typeface="楷体" panose="02010609060101010101" pitchFamily="49" charset="-122"/>
              </a:rPr>
              <a:t>做市转让</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6372918" y="2438190"/>
            <a:ext cx="1926545" cy="1617466"/>
          </a:xfrm>
          <a:prstGeom prst="rect">
            <a:avLst/>
          </a:prstGeom>
        </p:spPr>
      </p:pic>
      <p:sp>
        <p:nvSpPr>
          <p:cNvPr id="12" name="Text Box 8"/>
          <p:cNvSpPr txBox="1">
            <a:spLocks noChangeArrowheads="1"/>
          </p:cNvSpPr>
          <p:nvPr/>
        </p:nvSpPr>
        <p:spPr bwMode="auto">
          <a:xfrm>
            <a:off x="683568" y="548680"/>
            <a:ext cx="3281668" cy="461665"/>
          </a:xfrm>
          <a:prstGeom prst="rect">
            <a:avLst/>
          </a:prstGeom>
          <a:noFill/>
          <a:ln w="9525">
            <a:noFill/>
            <a:miter lim="800000"/>
          </a:ln>
        </p:spPr>
        <p:txBody>
          <a:bodyPr wrap="none">
            <a:spAutoFit/>
          </a:bodyPr>
          <a:lstStyle/>
          <a:p>
            <a:pPr eaLnBrk="0" hangingPunct="0"/>
            <a:r>
              <a:rPr lang="en-US" altLang="zh-CN" sz="2400" b="1" dirty="0" smtClean="0">
                <a:latin typeface="楷体" panose="02010609060101010101" pitchFamily="49" charset="-122"/>
              </a:rPr>
              <a:t>2.6 </a:t>
            </a:r>
            <a:r>
              <a:rPr lang="zh-CN" altLang="en-US" sz="2400" b="1" dirty="0" smtClean="0">
                <a:latin typeface="楷体" panose="02010609060101010101" pitchFamily="49" charset="-122"/>
              </a:rPr>
              <a:t>做市服务与做市商</a:t>
            </a:r>
            <a:endParaRPr lang="zh-CN" altLang="en-US" sz="2400" b="1" dirty="0">
              <a:latin typeface="楷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73027" y="1196752"/>
            <a:ext cx="8470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dirty="0" smtClean="0">
                <a:latin typeface="黑体" pitchFamily="2" charset="-122"/>
                <a:ea typeface="黑体" pitchFamily="2" charset="-122"/>
              </a:rPr>
              <a:t>做市商概述</a:t>
            </a:r>
            <a:endParaRPr lang="zh-CN" altLang="en-US" sz="2400" dirty="0">
              <a:latin typeface="黑体" pitchFamily="2" charset="-122"/>
              <a:ea typeface="黑体" pitchFamily="2" charset="-122"/>
            </a:endParaRPr>
          </a:p>
        </p:txBody>
      </p:sp>
      <p:sp>
        <p:nvSpPr>
          <p:cNvPr id="6" name="灯片编号占位符 5"/>
          <p:cNvSpPr>
            <a:spLocks noGrp="1"/>
          </p:cNvSpPr>
          <p:nvPr>
            <p:ph type="sldNum" sz="quarter" idx="10"/>
          </p:nvPr>
        </p:nvSpPr>
        <p:spPr>
          <a:prstGeom prst="rect">
            <a:avLst/>
          </a:prstGeom>
        </p:spPr>
        <p:txBody>
          <a:bodyPr/>
          <a:lstStyle>
            <a:lvl1pPr>
              <a:defRPr/>
            </a:lvl1pPr>
          </a:lstStyle>
          <a:p>
            <a:pPr fontAlgn="base">
              <a:spcBef>
                <a:spcPct val="0"/>
              </a:spcBef>
              <a:spcAft>
                <a:spcPct val="0"/>
              </a:spcAft>
              <a:defRPr/>
            </a:pPr>
            <a:fld id="{DF86F313-45AD-4AEE-B9FB-FC5A429CFF6C}" type="slidenum">
              <a:rPr lang="zh-CN" altLang="en-US" sz="1200">
                <a:solidFill>
                  <a:prstClr val="black"/>
                </a:solidFill>
                <a:latin typeface="Times New Roman" pitchFamily="18" charset="0"/>
                <a:cs typeface="Times New Roman" pitchFamily="18" charset="0"/>
              </a:rPr>
            </a:fld>
            <a:endParaRPr lang="zh-CN" altLang="en-US" sz="1200">
              <a:solidFill>
                <a:prstClr val="black"/>
              </a:solidFill>
              <a:latin typeface="Times New Roman" pitchFamily="18" charset="0"/>
              <a:cs typeface="Times New Roman" pitchFamily="18" charset="0"/>
            </a:endParaRPr>
          </a:p>
        </p:txBody>
      </p:sp>
      <p:sp>
        <p:nvSpPr>
          <p:cNvPr id="4" name="椭圆 3"/>
          <p:cNvSpPr/>
          <p:nvPr/>
        </p:nvSpPr>
        <p:spPr>
          <a:xfrm>
            <a:off x="755576" y="1988840"/>
            <a:ext cx="1109537" cy="1104870"/>
          </a:xfrm>
          <a:prstGeom prst="ellipse">
            <a:avLst/>
          </a:prstGeom>
          <a:noFill/>
          <a:ln w="25400" cap="flat" cmpd="sng" algn="ctr">
            <a:solidFill>
              <a:srgbClr val="FFFFFF">
                <a:lumMod val="65000"/>
              </a:srgbClr>
            </a:solidFill>
            <a:prstDash val="solid"/>
          </a:ln>
          <a:effectLst/>
        </p:spPr>
        <p:txBody>
          <a:bodyPr anchor="ctr"/>
          <a:lstStyle/>
          <a:p>
            <a:pPr algn="ctr">
              <a:spcBef>
                <a:spcPts val="0"/>
              </a:spcBef>
              <a:spcAft>
                <a:spcPts val="0"/>
              </a:spcAft>
              <a:defRPr/>
            </a:pPr>
            <a:r>
              <a:rPr lang="zh-CN" altLang="en-US" sz="1600" b="1" kern="0" dirty="0" smtClean="0">
                <a:ln w="6350">
                  <a:solidFill>
                    <a:srgbClr val="FFFFFF">
                      <a:lumMod val="85000"/>
                    </a:srgbClr>
                  </a:solidFill>
                </a:ln>
                <a:solidFill>
                  <a:srgbClr val="1C1C1C"/>
                </a:solidFill>
                <a:latin typeface="微软雅黑" pitchFamily="34" charset="-122"/>
                <a:ea typeface="微软雅黑" pitchFamily="34" charset="-122"/>
              </a:rPr>
              <a:t>做市商</a:t>
            </a:r>
            <a:endParaRPr lang="zh-CN" altLang="en-US" sz="1600" b="1" kern="0" dirty="0">
              <a:ln w="6350">
                <a:solidFill>
                  <a:srgbClr val="FFFFFF">
                    <a:lumMod val="85000"/>
                  </a:srgbClr>
                </a:solidFill>
              </a:ln>
              <a:solidFill>
                <a:srgbClr val="1C1C1C"/>
              </a:solidFill>
              <a:latin typeface="微软雅黑" pitchFamily="34" charset="-122"/>
              <a:ea typeface="微软雅黑" pitchFamily="34" charset="-122"/>
            </a:endParaRPr>
          </a:p>
        </p:txBody>
      </p:sp>
      <p:sp>
        <p:nvSpPr>
          <p:cNvPr id="8" name="TextBox 33"/>
          <p:cNvSpPr>
            <a:spLocks noChangeArrowheads="1"/>
          </p:cNvSpPr>
          <p:nvPr/>
        </p:nvSpPr>
        <p:spPr bwMode="auto">
          <a:xfrm>
            <a:off x="2051720" y="1844824"/>
            <a:ext cx="6089958" cy="1408199"/>
          </a:xfrm>
          <a:prstGeom prst="roundRect">
            <a:avLst>
              <a:gd name="adj" fmla="val 3028"/>
            </a:avLst>
          </a:prstGeom>
        </p:spPr>
        <p:style>
          <a:lnRef idx="1">
            <a:schemeClr val="accent4"/>
          </a:lnRef>
          <a:fillRef idx="2">
            <a:schemeClr val="accent4"/>
          </a:fillRef>
          <a:effectRef idx="1">
            <a:schemeClr val="accent4"/>
          </a:effectRef>
          <a:fontRef idx="minor">
            <a:schemeClr val="dk1"/>
          </a:fontRef>
        </p:style>
        <p:txBody>
          <a:bodyPr anchor="ctr"/>
          <a:lstStyle/>
          <a:p>
            <a:pPr marL="228600" indent="-228600" defTabSz="330200">
              <a:lnSpc>
                <a:spcPts val="2400"/>
              </a:lnSpc>
              <a:buFont typeface="Wingdings" pitchFamily="2" charset="2"/>
              <a:buChar char="ü"/>
              <a:tabLst>
                <a:tab pos="8521700" algn="r"/>
              </a:tabLst>
            </a:pPr>
            <a:r>
              <a:rPr lang="zh-CN" altLang="en-US" sz="1400" b="1" dirty="0">
                <a:solidFill>
                  <a:srgbClr val="000000"/>
                </a:solidFill>
                <a:latin typeface="楷体" panose="02010609060101010101" pitchFamily="49" charset="-122"/>
                <a:ea typeface="楷体" panose="02010609060101010101" pitchFamily="49" charset="-122"/>
              </a:rPr>
              <a:t>在证券市场上，由具备一定实力和信誉的证券经营法人作为特许交易商，不断地向公众投资者报出某些特定证券的买卖价格（即双向报价），并在该价位上接受公众投资者的买卖要求，以其自有资金和证券与投资者进行证券交易。</a:t>
            </a:r>
          </a:p>
        </p:txBody>
      </p:sp>
      <p:sp>
        <p:nvSpPr>
          <p:cNvPr id="14" name="Text Box 69"/>
          <p:cNvSpPr txBox="1">
            <a:spLocks noChangeArrowheads="1"/>
          </p:cNvSpPr>
          <p:nvPr/>
        </p:nvSpPr>
        <p:spPr bwMode="gray">
          <a:xfrm>
            <a:off x="3635896" y="3429000"/>
            <a:ext cx="4464496" cy="1077218"/>
          </a:xfrm>
          <a:prstGeom prst="rect">
            <a:avLst/>
          </a:prstGeom>
          <a:noFill/>
          <a:ln w="9525" algn="ctr">
            <a:noFill/>
            <a:miter lim="800000"/>
          </a:ln>
        </p:spPr>
        <p:txBody>
          <a:bodyPr wrap="square">
            <a:spAutoFit/>
          </a:bodyPr>
          <a:lstStyle/>
          <a:p>
            <a:pPr>
              <a:buSzPct val="60000"/>
              <a:buFont typeface="Wingdings" pitchFamily="2" charset="2"/>
              <a:buChar char="l"/>
            </a:pPr>
            <a:r>
              <a:rPr lang="zh-CN" altLang="en-US" sz="1600" b="1" dirty="0">
                <a:latin typeface="楷体" panose="02010609060101010101" pitchFamily="49" charset="-122"/>
                <a:ea typeface="楷体" panose="02010609060101010101" pitchFamily="49" charset="-122"/>
              </a:rPr>
              <a:t>价格发现功能（抑制价格操纵）</a:t>
            </a:r>
            <a:endParaRPr lang="zh-CN" altLang="en-US" sz="1600" b="1" dirty="0">
              <a:latin typeface="楷体" panose="02010609060101010101" pitchFamily="49" charset="-122"/>
              <a:ea typeface="楷体" panose="02010609060101010101" pitchFamily="49" charset="-122"/>
            </a:endParaRPr>
          </a:p>
          <a:p>
            <a:pPr>
              <a:buSzPct val="60000"/>
              <a:buFont typeface="Wingdings" pitchFamily="2" charset="2"/>
              <a:buChar char="l"/>
            </a:pPr>
            <a:r>
              <a:rPr lang="zh-CN" altLang="en-US" sz="1600" b="1" dirty="0" smtClean="0">
                <a:latin typeface="楷体" panose="02010609060101010101" pitchFamily="49" charset="-122"/>
                <a:ea typeface="楷体" panose="02010609060101010101" pitchFamily="49" charset="-122"/>
              </a:rPr>
              <a:t>提供</a:t>
            </a:r>
            <a:r>
              <a:rPr lang="zh-CN" altLang="en-US" sz="1600" b="1" dirty="0">
                <a:latin typeface="楷体" panose="02010609060101010101" pitchFamily="49" charset="-122"/>
                <a:ea typeface="楷体" panose="02010609060101010101" pitchFamily="49" charset="-122"/>
              </a:rPr>
              <a:t>流动性功能</a:t>
            </a:r>
            <a:endParaRPr lang="zh-CN" altLang="en-US" sz="1600" b="1" dirty="0">
              <a:latin typeface="楷体" panose="02010609060101010101" pitchFamily="49" charset="-122"/>
              <a:ea typeface="楷体" panose="02010609060101010101" pitchFamily="49" charset="-122"/>
            </a:endParaRPr>
          </a:p>
          <a:p>
            <a:pPr>
              <a:buSzPct val="60000"/>
              <a:buFont typeface="Wingdings" pitchFamily="2" charset="2"/>
              <a:buChar char="l"/>
            </a:pPr>
            <a:r>
              <a:rPr lang="zh-CN" altLang="en-US" sz="1600" b="1" dirty="0" smtClean="0">
                <a:latin typeface="楷体" panose="02010609060101010101" pitchFamily="49" charset="-122"/>
                <a:ea typeface="楷体" panose="02010609060101010101" pitchFamily="49" charset="-122"/>
              </a:rPr>
              <a:t>稳定</a:t>
            </a:r>
            <a:r>
              <a:rPr lang="zh-CN" altLang="en-US" sz="1600" b="1" dirty="0">
                <a:latin typeface="楷体" panose="02010609060101010101" pitchFamily="49" charset="-122"/>
                <a:ea typeface="楷体" panose="02010609060101010101" pitchFamily="49" charset="-122"/>
              </a:rPr>
              <a:t>市场功能</a:t>
            </a:r>
            <a:endParaRPr lang="zh-CN" altLang="en-US" sz="1600" b="1" dirty="0">
              <a:latin typeface="楷体" panose="02010609060101010101" pitchFamily="49" charset="-122"/>
              <a:ea typeface="楷体" panose="02010609060101010101" pitchFamily="49" charset="-122"/>
            </a:endParaRPr>
          </a:p>
          <a:p>
            <a:pPr>
              <a:buSzPct val="60000"/>
              <a:buFont typeface="Wingdings" pitchFamily="2" charset="2"/>
              <a:buChar char="l"/>
            </a:pPr>
            <a:r>
              <a:rPr lang="zh-CN" altLang="en-US" sz="1600" b="1" dirty="0" smtClean="0">
                <a:latin typeface="楷体" panose="02010609060101010101" pitchFamily="49" charset="-122"/>
                <a:ea typeface="楷体" panose="02010609060101010101" pitchFamily="49" charset="-122"/>
              </a:rPr>
              <a:t>校正</a:t>
            </a:r>
            <a:r>
              <a:rPr lang="zh-CN" altLang="en-US" sz="1600" b="1" dirty="0">
                <a:latin typeface="楷体" panose="02010609060101010101" pitchFamily="49" charset="-122"/>
                <a:ea typeface="楷体" panose="02010609060101010101" pitchFamily="49" charset="-122"/>
              </a:rPr>
              <a:t>市场指令的不</a:t>
            </a:r>
            <a:r>
              <a:rPr lang="zh-CN" altLang="en-US" sz="1600" b="1" dirty="0" smtClean="0">
                <a:latin typeface="楷体" panose="02010609060101010101" pitchFamily="49" charset="-122"/>
                <a:ea typeface="楷体" panose="02010609060101010101" pitchFamily="49" charset="-122"/>
              </a:rPr>
              <a:t>均衡</a:t>
            </a:r>
            <a:endParaRPr lang="zh-CN" altLang="en-US" sz="1600" b="1" dirty="0">
              <a:latin typeface="楷体" panose="02010609060101010101" pitchFamily="49" charset="-122"/>
              <a:ea typeface="楷体" panose="02010609060101010101" pitchFamily="49" charset="-122"/>
            </a:endParaRPr>
          </a:p>
        </p:txBody>
      </p:sp>
      <p:sp>
        <p:nvSpPr>
          <p:cNvPr id="19" name="Text Box 82"/>
          <p:cNvSpPr txBox="1">
            <a:spLocks noChangeArrowheads="1"/>
          </p:cNvSpPr>
          <p:nvPr/>
        </p:nvSpPr>
        <p:spPr bwMode="gray">
          <a:xfrm>
            <a:off x="3635896" y="4725144"/>
            <a:ext cx="4464496" cy="1077218"/>
          </a:xfrm>
          <a:prstGeom prst="rect">
            <a:avLst/>
          </a:prstGeom>
          <a:noFill/>
          <a:ln w="9525" algn="ctr">
            <a:noFill/>
            <a:miter lim="800000"/>
          </a:ln>
        </p:spPr>
        <p:txBody>
          <a:bodyPr wrap="square">
            <a:spAutoFit/>
          </a:bodyPr>
          <a:lstStyle/>
          <a:p>
            <a:pPr>
              <a:buSzPct val="60000"/>
              <a:buFont typeface="Wingdings" pitchFamily="2" charset="2"/>
              <a:buChar char="l"/>
            </a:pPr>
            <a:r>
              <a:rPr lang="zh-CN" altLang="en-US" sz="1600" b="1" dirty="0" smtClean="0">
                <a:ea typeface="楷体" panose="02010609060101010101" pitchFamily="49" charset="-122"/>
              </a:rPr>
              <a:t>义务</a:t>
            </a:r>
            <a:r>
              <a:rPr lang="zh-CN" altLang="en-US" sz="1600" b="1" dirty="0">
                <a:ea typeface="楷体" panose="02010609060101010101" pitchFamily="49" charset="-122"/>
              </a:rPr>
              <a:t>：</a:t>
            </a:r>
            <a:r>
              <a:rPr lang="zh-CN" altLang="en-US" sz="1600" b="1" dirty="0" smtClean="0">
                <a:ea typeface="楷体" panose="02010609060101010101" pitchFamily="49" charset="-122"/>
              </a:rPr>
              <a:t>持续双向</a:t>
            </a:r>
            <a:r>
              <a:rPr lang="zh-CN" altLang="en-US" sz="1600" b="1" dirty="0">
                <a:ea typeface="楷体" panose="02010609060101010101" pitchFamily="49" charset="-122"/>
              </a:rPr>
              <a:t>报价，充当流动性提供者；不间断地主持买、卖双方的</a:t>
            </a:r>
            <a:r>
              <a:rPr lang="zh-CN" altLang="en-US" sz="1600" b="1" dirty="0" smtClean="0">
                <a:ea typeface="楷体" panose="02010609060101010101" pitchFamily="49" charset="-122"/>
              </a:rPr>
              <a:t>市场，并在最佳价格时按限额规定执行交易指令；</a:t>
            </a:r>
            <a:endParaRPr lang="en-US" altLang="zh-CN" sz="1600" b="1" dirty="0">
              <a:ea typeface="楷体" panose="02010609060101010101" pitchFamily="49" charset="-122"/>
            </a:endParaRPr>
          </a:p>
          <a:p>
            <a:pPr>
              <a:buSzPct val="60000"/>
              <a:buFont typeface="Wingdings" pitchFamily="2" charset="2"/>
              <a:buChar char="l"/>
            </a:pPr>
            <a:r>
              <a:rPr lang="zh-CN" altLang="en-US" sz="1600" b="1" dirty="0" smtClean="0">
                <a:ea typeface="楷体" panose="02010609060101010101" pitchFamily="49" charset="-122"/>
              </a:rPr>
              <a:t>权利</a:t>
            </a:r>
            <a:r>
              <a:rPr lang="zh-CN" altLang="en-US" sz="1600" b="1" dirty="0">
                <a:ea typeface="楷体" panose="02010609060101010101" pitchFamily="49" charset="-122"/>
              </a:rPr>
              <a:t>：资讯、合理的价差、费用及交易条件等</a:t>
            </a:r>
          </a:p>
        </p:txBody>
      </p:sp>
      <p:sp>
        <p:nvSpPr>
          <p:cNvPr id="22" name="Text Box 85"/>
          <p:cNvSpPr txBox="1">
            <a:spLocks noChangeArrowheads="1"/>
          </p:cNvSpPr>
          <p:nvPr/>
        </p:nvSpPr>
        <p:spPr bwMode="auto">
          <a:xfrm>
            <a:off x="2123728" y="3635732"/>
            <a:ext cx="792087" cy="369332"/>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lgn="ctr">
              <a:defRPr/>
            </a:pPr>
            <a:r>
              <a:rPr lang="zh-CN" altLang="en-US" b="1" dirty="0">
                <a:solidFill>
                  <a:srgbClr val="FF0000"/>
                </a:solidFill>
                <a:latin typeface="楷体" panose="02010609060101010101" pitchFamily="49" charset="-122"/>
                <a:ea typeface="楷体" panose="02010609060101010101" pitchFamily="49" charset="-122"/>
              </a:rPr>
              <a:t>功能</a:t>
            </a:r>
          </a:p>
        </p:txBody>
      </p:sp>
      <p:sp>
        <p:nvSpPr>
          <p:cNvPr id="23" name="Text Box 86"/>
          <p:cNvSpPr txBox="1">
            <a:spLocks noChangeArrowheads="1"/>
          </p:cNvSpPr>
          <p:nvPr/>
        </p:nvSpPr>
        <p:spPr bwMode="auto">
          <a:xfrm>
            <a:off x="2123728" y="4653137"/>
            <a:ext cx="1368151" cy="369332"/>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lgn="ctr">
              <a:defRPr/>
            </a:pPr>
            <a:r>
              <a:rPr lang="zh-CN" altLang="en-US" b="1" dirty="0">
                <a:solidFill>
                  <a:srgbClr val="FF0000"/>
                </a:solidFill>
                <a:latin typeface="楷体" panose="02010609060101010101" pitchFamily="49" charset="-122"/>
                <a:ea typeface="楷体" panose="02010609060101010101" pitchFamily="49" charset="-122"/>
              </a:rPr>
              <a:t>义务和权利</a:t>
            </a:r>
          </a:p>
        </p:txBody>
      </p:sp>
      <p:sp>
        <p:nvSpPr>
          <p:cNvPr id="26" name="Text Box 8"/>
          <p:cNvSpPr txBox="1">
            <a:spLocks noChangeArrowheads="1"/>
          </p:cNvSpPr>
          <p:nvPr/>
        </p:nvSpPr>
        <p:spPr bwMode="auto">
          <a:xfrm>
            <a:off x="683568" y="548680"/>
            <a:ext cx="3281668" cy="461665"/>
          </a:xfrm>
          <a:prstGeom prst="rect">
            <a:avLst/>
          </a:prstGeom>
          <a:noFill/>
          <a:ln w="9525">
            <a:noFill/>
            <a:miter lim="800000"/>
          </a:ln>
        </p:spPr>
        <p:txBody>
          <a:bodyPr wrap="none">
            <a:spAutoFit/>
          </a:bodyPr>
          <a:lstStyle/>
          <a:p>
            <a:pPr eaLnBrk="0" hangingPunct="0"/>
            <a:r>
              <a:rPr lang="en-US" altLang="zh-CN" sz="2400" b="1" dirty="0" smtClean="0">
                <a:latin typeface="楷体" panose="02010609060101010101" pitchFamily="49" charset="-122"/>
              </a:rPr>
              <a:t>2.6 </a:t>
            </a:r>
            <a:r>
              <a:rPr lang="zh-CN" altLang="en-US" sz="2400" b="1" dirty="0" smtClean="0">
                <a:latin typeface="楷体" panose="02010609060101010101" pitchFamily="49" charset="-122"/>
              </a:rPr>
              <a:t>做市服务与做市商</a:t>
            </a:r>
            <a:endParaRPr lang="zh-CN" altLang="en-US" sz="2400" b="1" dirty="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txBox="1">
            <a:spLocks noGrp="1"/>
          </p:cNvSpPr>
          <p:nvPr/>
        </p:nvSpPr>
        <p:spPr>
          <a:xfrm>
            <a:off x="6572892" y="6253164"/>
            <a:ext cx="2132819" cy="365125"/>
          </a:xfrm>
          <a:prstGeom prst="rect">
            <a:avLst/>
          </a:prstGeom>
          <a:noFill/>
        </p:spPr>
        <p:txBody>
          <a:bodyPr anchor="ctr"/>
          <a:lstStyle/>
          <a:p>
            <a:pPr algn="r">
              <a:spcBef>
                <a:spcPts val="0"/>
              </a:spcBef>
              <a:spcAft>
                <a:spcPts val="0"/>
              </a:spcAft>
              <a:defRPr/>
            </a:pPr>
            <a:fld id="{DCB114FB-16DD-4FCE-925F-A72B40AFC0A5}" type="slidenum">
              <a:rPr lang="zh-CN" altLang="en-US" b="1">
                <a:solidFill>
                  <a:prstClr val="black">
                    <a:tint val="75000"/>
                  </a:prstClr>
                </a:solidFill>
                <a:latin typeface="Arial" pitchFamily="34" charset="0"/>
                <a:ea typeface="+mn-ea"/>
                <a:cs typeface="Arial" pitchFamily="34" charset="0"/>
              </a:rPr>
            </a:fld>
            <a:endParaRPr lang="zh-CN" altLang="en-US" b="1" dirty="0">
              <a:solidFill>
                <a:prstClr val="black">
                  <a:tint val="75000"/>
                </a:prstClr>
              </a:solidFill>
              <a:latin typeface="Arial" pitchFamily="34" charset="0"/>
              <a:ea typeface="+mn-ea"/>
              <a:cs typeface="Arial" pitchFamily="34" charset="0"/>
            </a:endParaRPr>
          </a:p>
        </p:txBody>
      </p:sp>
      <p:sp>
        <p:nvSpPr>
          <p:cNvPr id="44035" name="页脚占位符 3"/>
          <p:cNvSpPr txBox="1"/>
          <p:nvPr/>
        </p:nvSpPr>
        <p:spPr bwMode="auto">
          <a:xfrm>
            <a:off x="7046363" y="6381751"/>
            <a:ext cx="2134284" cy="244475"/>
          </a:xfrm>
          <a:prstGeom prst="rect">
            <a:avLst/>
          </a:prstGeom>
          <a:noFill/>
          <a:ln w="9525">
            <a:noFill/>
            <a:miter lim="800000"/>
          </a:ln>
        </p:spPr>
        <p:txBody>
          <a:bodyPr anchor="ctr"/>
          <a:lstStyle/>
          <a:p>
            <a:pPr algn="ctr"/>
            <a:r>
              <a:rPr lang="zh-CN" altLang="en-US" sz="1200">
                <a:solidFill>
                  <a:srgbClr val="898989"/>
                </a:solidFill>
                <a:latin typeface="Calibri" pitchFamily="34" charset="0"/>
                <a:ea typeface="宋体" pitchFamily="2" charset="-122"/>
              </a:rPr>
              <a:t>   </a:t>
            </a:r>
            <a:endParaRPr lang="zh-CN" altLang="en-US" sz="1200">
              <a:solidFill>
                <a:srgbClr val="898989"/>
              </a:solidFill>
              <a:latin typeface="Calibri" pitchFamily="34" charset="0"/>
              <a:ea typeface="宋体" pitchFamily="2" charset="-122"/>
            </a:endParaRPr>
          </a:p>
          <a:p>
            <a:pPr algn="ctr"/>
            <a:r>
              <a:rPr lang="en-US" altLang="zh-CN" sz="1200">
                <a:solidFill>
                  <a:srgbClr val="898989"/>
                </a:solidFill>
                <a:latin typeface="Calibri" pitchFamily="34" charset="0"/>
                <a:ea typeface="宋体" pitchFamily="2" charset="-122"/>
              </a:rPr>
              <a:t>   </a:t>
            </a:r>
          </a:p>
        </p:txBody>
      </p:sp>
      <p:sp>
        <p:nvSpPr>
          <p:cNvPr id="6" name="AutoShape 4"/>
          <p:cNvSpPr>
            <a:spLocks noChangeArrowheads="1"/>
          </p:cNvSpPr>
          <p:nvPr/>
        </p:nvSpPr>
        <p:spPr bwMode="ltGray">
          <a:xfrm rot="5400000">
            <a:off x="-1216069" y="1368698"/>
            <a:ext cx="4824412" cy="47698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ln>
          <a:effectLst/>
        </p:spPr>
        <p:txBody>
          <a:bodyPr wrap="none" anchor="ctr"/>
          <a:lstStyle/>
          <a:p>
            <a:pPr>
              <a:defRPr/>
            </a:pPr>
            <a:endParaRPr lang="zh-CN" altLang="en-US" sz="1800">
              <a:solidFill>
                <a:prstClr val="black"/>
              </a:solidFill>
              <a:latin typeface="Arial" charset="0"/>
              <a:ea typeface="宋体" charset="-122"/>
            </a:endParaRPr>
          </a:p>
        </p:txBody>
      </p:sp>
      <p:sp>
        <p:nvSpPr>
          <p:cNvPr id="7" name="AutoShape 5"/>
          <p:cNvSpPr>
            <a:spLocks noChangeArrowheads="1"/>
          </p:cNvSpPr>
          <p:nvPr/>
        </p:nvSpPr>
        <p:spPr bwMode="ltGray">
          <a:xfrm rot="5400000" flipH="1">
            <a:off x="-810459" y="1803747"/>
            <a:ext cx="4032250" cy="39299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584C9E"/>
              </a:gs>
              <a:gs pos="100000">
                <a:schemeClr val="hlink">
                  <a:gamma/>
                  <a:tint val="0"/>
                  <a:invGamma/>
                  <a:alpha val="48000"/>
                </a:schemeClr>
              </a:gs>
            </a:gsLst>
            <a:lin ang="5400000" scaled="1"/>
          </a:gradFill>
          <a:ln w="0" algn="ctr">
            <a:noFill/>
            <a:miter lim="800000"/>
          </a:ln>
          <a:effectLst/>
        </p:spPr>
        <p:txBody>
          <a:bodyPr wrap="none" anchor="ctr"/>
          <a:lstStyle/>
          <a:p>
            <a:pPr>
              <a:defRPr/>
            </a:pPr>
            <a:endParaRPr lang="zh-CN" altLang="en-US" sz="1800">
              <a:solidFill>
                <a:prstClr val="black"/>
              </a:solidFill>
              <a:latin typeface="Arial" charset="0"/>
              <a:ea typeface="宋体" charset="-122"/>
            </a:endParaRPr>
          </a:p>
        </p:txBody>
      </p:sp>
      <p:sp>
        <p:nvSpPr>
          <p:cNvPr id="44038" name="AutoShape 6"/>
          <p:cNvSpPr>
            <a:spLocks noChangeArrowheads="1"/>
          </p:cNvSpPr>
          <p:nvPr/>
        </p:nvSpPr>
        <p:spPr bwMode="gray">
          <a:xfrm>
            <a:off x="3761795" y="4481662"/>
            <a:ext cx="4419551" cy="508000"/>
          </a:xfrm>
          <a:prstGeom prst="roundRect">
            <a:avLst>
              <a:gd name="adj" fmla="val 50000"/>
            </a:avLst>
          </a:prstGeom>
          <a:noFill/>
          <a:ln w="28575" algn="ctr">
            <a:solidFill>
              <a:schemeClr val="bg2"/>
            </a:solidFill>
            <a:round/>
          </a:ln>
        </p:spPr>
        <p:txBody>
          <a:bodyPr wrap="none" anchor="ctr"/>
          <a:lstStyle/>
          <a:p>
            <a:pPr eaLnBrk="0" hangingPunct="0"/>
            <a:r>
              <a:rPr lang="en-US" altLang="zh-CN" sz="1800" b="1" dirty="0" smtClean="0">
                <a:solidFill>
                  <a:srgbClr val="000000"/>
                </a:solidFill>
                <a:latin typeface="楷体" panose="02010609060101010101" pitchFamily="49" charset="-122"/>
              </a:rPr>
              <a:t>2.5</a:t>
            </a:r>
            <a:r>
              <a:rPr lang="zh-CN" altLang="en-US" sz="1800" b="1" dirty="0" smtClean="0">
                <a:solidFill>
                  <a:srgbClr val="000000"/>
                </a:solidFill>
                <a:latin typeface="楷体" panose="02010609060101010101" pitchFamily="49" charset="-122"/>
              </a:rPr>
              <a:t>挂牌</a:t>
            </a:r>
            <a:r>
              <a:rPr lang="zh-CN" altLang="en-US" sz="1800" b="1" dirty="0">
                <a:solidFill>
                  <a:srgbClr val="000000"/>
                </a:solidFill>
                <a:latin typeface="楷体" panose="02010609060101010101" pitchFamily="49" charset="-122"/>
              </a:rPr>
              <a:t>股转系统的标准和流程</a:t>
            </a:r>
          </a:p>
        </p:txBody>
      </p:sp>
      <p:sp>
        <p:nvSpPr>
          <p:cNvPr id="44039" name="AutoShape 7"/>
          <p:cNvSpPr>
            <a:spLocks noChangeArrowheads="1"/>
          </p:cNvSpPr>
          <p:nvPr/>
        </p:nvSpPr>
        <p:spPr bwMode="gray">
          <a:xfrm>
            <a:off x="3843883" y="3818087"/>
            <a:ext cx="4419551" cy="508000"/>
          </a:xfrm>
          <a:prstGeom prst="roundRect">
            <a:avLst>
              <a:gd name="adj" fmla="val 50000"/>
            </a:avLst>
          </a:prstGeom>
          <a:noFill/>
          <a:ln w="28575" algn="ctr">
            <a:solidFill>
              <a:schemeClr val="bg2"/>
            </a:solidFill>
            <a:round/>
          </a:ln>
        </p:spPr>
        <p:txBody>
          <a:bodyPr wrap="none" anchor="ctr"/>
          <a:lstStyle/>
          <a:p>
            <a:pPr eaLnBrk="0" hangingPunct="0"/>
            <a:r>
              <a:rPr lang="en-US" altLang="zh-CN" sz="1800" b="1" dirty="0" smtClean="0">
                <a:solidFill>
                  <a:srgbClr val="000000"/>
                </a:solidFill>
                <a:latin typeface="楷体" panose="02010609060101010101" pitchFamily="49" charset="-122"/>
              </a:rPr>
              <a:t>2.4</a:t>
            </a:r>
            <a:r>
              <a:rPr lang="zh-CN" altLang="en-US" sz="1800" b="1" dirty="0" smtClean="0">
                <a:solidFill>
                  <a:srgbClr val="000000"/>
                </a:solidFill>
                <a:latin typeface="楷体" panose="02010609060101010101" pitchFamily="49" charset="-122"/>
              </a:rPr>
              <a:t>挂牌</a:t>
            </a:r>
            <a:r>
              <a:rPr lang="zh-CN" altLang="en-US" sz="1800" b="1" dirty="0">
                <a:solidFill>
                  <a:srgbClr val="000000"/>
                </a:solidFill>
                <a:latin typeface="楷体" panose="02010609060101010101" pitchFamily="49" charset="-122"/>
              </a:rPr>
              <a:t>全国股转系统对企业的好处</a:t>
            </a:r>
          </a:p>
        </p:txBody>
      </p:sp>
      <p:sp>
        <p:nvSpPr>
          <p:cNvPr id="44040" name="AutoShape 8"/>
          <p:cNvSpPr>
            <a:spLocks noChangeArrowheads="1"/>
          </p:cNvSpPr>
          <p:nvPr/>
        </p:nvSpPr>
        <p:spPr bwMode="gray">
          <a:xfrm>
            <a:off x="3767659" y="3140224"/>
            <a:ext cx="4419551" cy="508000"/>
          </a:xfrm>
          <a:prstGeom prst="roundRect">
            <a:avLst>
              <a:gd name="adj" fmla="val 50000"/>
            </a:avLst>
          </a:prstGeom>
          <a:noFill/>
          <a:ln w="28575" algn="ctr">
            <a:solidFill>
              <a:schemeClr val="bg2"/>
            </a:solidFill>
            <a:round/>
          </a:ln>
        </p:spPr>
        <p:txBody>
          <a:bodyPr wrap="none" anchor="ctr"/>
          <a:lstStyle/>
          <a:p>
            <a:pPr eaLnBrk="0" hangingPunct="0"/>
            <a:r>
              <a:rPr lang="en-US" altLang="zh-CN" sz="1800" b="1" dirty="0" smtClean="0">
                <a:solidFill>
                  <a:srgbClr val="000000"/>
                </a:solidFill>
                <a:latin typeface="楷体" panose="02010609060101010101" pitchFamily="49" charset="-122"/>
              </a:rPr>
              <a:t>2.3</a:t>
            </a:r>
            <a:r>
              <a:rPr lang="zh-CN" altLang="en-US" b="1" dirty="0" smtClean="0">
                <a:latin typeface="楷体" panose="02010609060101010101" pitchFamily="49" charset="-122"/>
              </a:rPr>
              <a:t>全国股转系统业务核心规则</a:t>
            </a:r>
          </a:p>
        </p:txBody>
      </p:sp>
      <p:sp>
        <p:nvSpPr>
          <p:cNvPr id="44041" name="AutoShape 9"/>
          <p:cNvSpPr>
            <a:spLocks noChangeArrowheads="1"/>
          </p:cNvSpPr>
          <p:nvPr/>
        </p:nvSpPr>
        <p:spPr bwMode="gray">
          <a:xfrm>
            <a:off x="3508202" y="2492524"/>
            <a:ext cx="4419552" cy="508000"/>
          </a:xfrm>
          <a:prstGeom prst="roundRect">
            <a:avLst>
              <a:gd name="adj" fmla="val 50000"/>
            </a:avLst>
          </a:prstGeom>
          <a:noFill/>
          <a:ln w="28575" algn="ctr">
            <a:solidFill>
              <a:schemeClr val="bg2"/>
            </a:solidFill>
            <a:round/>
          </a:ln>
        </p:spPr>
        <p:txBody>
          <a:bodyPr wrap="none" anchor="ctr"/>
          <a:lstStyle/>
          <a:p>
            <a:pPr eaLnBrk="0" hangingPunct="0"/>
            <a:r>
              <a:rPr lang="en-US" altLang="zh-CN" sz="1800" b="1" dirty="0" smtClean="0">
                <a:solidFill>
                  <a:srgbClr val="000000"/>
                </a:solidFill>
                <a:latin typeface="楷体" panose="02010609060101010101" pitchFamily="49" charset="-122"/>
              </a:rPr>
              <a:t>2.2</a:t>
            </a:r>
            <a:r>
              <a:rPr lang="zh-CN" altLang="en-US" sz="1800" b="1" dirty="0" smtClean="0">
                <a:solidFill>
                  <a:srgbClr val="000000"/>
                </a:solidFill>
                <a:latin typeface="楷体" panose="02010609060101010101" pitchFamily="49" charset="-122"/>
              </a:rPr>
              <a:t>全国</a:t>
            </a:r>
            <a:r>
              <a:rPr lang="zh-CN" altLang="en-US" sz="1800" b="1" dirty="0">
                <a:solidFill>
                  <a:srgbClr val="000000"/>
                </a:solidFill>
                <a:latin typeface="楷体" panose="02010609060101010101" pitchFamily="49" charset="-122"/>
              </a:rPr>
              <a:t>股转</a:t>
            </a:r>
            <a:r>
              <a:rPr lang="zh-CN" altLang="en-US" sz="1800" b="1" dirty="0" smtClean="0">
                <a:solidFill>
                  <a:srgbClr val="000000"/>
                </a:solidFill>
                <a:latin typeface="楷体" panose="02010609060101010101" pitchFamily="49" charset="-122"/>
              </a:rPr>
              <a:t>系统最新动态</a:t>
            </a:r>
            <a:endParaRPr lang="zh-CN" altLang="en-US" sz="1800" b="1" dirty="0">
              <a:solidFill>
                <a:srgbClr val="000000"/>
              </a:solidFill>
              <a:latin typeface="楷体" panose="02010609060101010101" pitchFamily="49" charset="-122"/>
            </a:endParaRPr>
          </a:p>
        </p:txBody>
      </p:sp>
      <p:sp>
        <p:nvSpPr>
          <p:cNvPr id="44042" name="AutoShape 10"/>
          <p:cNvSpPr>
            <a:spLocks noChangeArrowheads="1"/>
          </p:cNvSpPr>
          <p:nvPr/>
        </p:nvSpPr>
        <p:spPr bwMode="gray">
          <a:xfrm>
            <a:off x="2987824" y="1844824"/>
            <a:ext cx="4421017" cy="508000"/>
          </a:xfrm>
          <a:prstGeom prst="roundRect">
            <a:avLst>
              <a:gd name="adj" fmla="val 50000"/>
            </a:avLst>
          </a:prstGeom>
          <a:noFill/>
          <a:ln w="28575" algn="ctr">
            <a:solidFill>
              <a:schemeClr val="bg2"/>
            </a:solidFill>
            <a:round/>
          </a:ln>
        </p:spPr>
        <p:txBody>
          <a:bodyPr wrap="none" anchor="ctr"/>
          <a:lstStyle/>
          <a:p>
            <a:pPr eaLnBrk="0" hangingPunct="0"/>
            <a:r>
              <a:rPr lang="en-US" altLang="zh-CN" b="1" dirty="0" smtClean="0">
                <a:solidFill>
                  <a:srgbClr val="000000"/>
                </a:solidFill>
                <a:latin typeface="楷体" panose="02010609060101010101" pitchFamily="49" charset="-122"/>
              </a:rPr>
              <a:t>2.1</a:t>
            </a:r>
            <a:r>
              <a:rPr lang="zh-CN" altLang="en-US" b="1" dirty="0" smtClean="0">
                <a:solidFill>
                  <a:srgbClr val="000000"/>
                </a:solidFill>
                <a:latin typeface="楷体" panose="02010609060101010101" pitchFamily="49" charset="-122"/>
              </a:rPr>
              <a:t> 什么是全国股转系统</a:t>
            </a:r>
          </a:p>
        </p:txBody>
      </p:sp>
      <p:grpSp>
        <p:nvGrpSpPr>
          <p:cNvPr id="2" name="Group 11"/>
          <p:cNvGrpSpPr/>
          <p:nvPr/>
        </p:nvGrpSpPr>
        <p:grpSpPr bwMode="auto">
          <a:xfrm>
            <a:off x="2671200" y="1864601"/>
            <a:ext cx="381122" cy="519245"/>
            <a:chOff x="2078" y="1387"/>
            <a:chExt cx="1615" cy="2201"/>
          </a:xfrm>
        </p:grpSpPr>
        <p:sp>
          <p:nvSpPr>
            <p:cNvPr id="44073"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074"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16" name="Oval 14"/>
            <p:cNvSpPr>
              <a:spLocks noChangeArrowheads="1"/>
            </p:cNvSpPr>
            <p:nvPr/>
          </p:nvSpPr>
          <p:spPr bwMode="gray">
            <a:xfrm>
              <a:off x="2252"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44076" name="Oval 15"/>
            <p:cNvSpPr>
              <a:spLocks noChangeArrowheads="1"/>
            </p:cNvSpPr>
            <p:nvPr/>
          </p:nvSpPr>
          <p:spPr bwMode="gray">
            <a:xfrm>
              <a:off x="2254" y="1387"/>
              <a:ext cx="1101" cy="2201"/>
            </a:xfrm>
            <a:prstGeom prst="ellipse">
              <a:avLst/>
            </a:prstGeom>
            <a:gradFill rotWithShape="1">
              <a:gsLst>
                <a:gs pos="0">
                  <a:srgbClr val="000000"/>
                </a:gs>
                <a:gs pos="100000">
                  <a:srgbClr val="FFCC00"/>
                </a:gs>
              </a:gsLst>
              <a:lin ang="27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18" name="Oval 16"/>
            <p:cNvSpPr>
              <a:spLocks noChangeArrowheads="1"/>
            </p:cNvSpPr>
            <p:nvPr/>
          </p:nvSpPr>
          <p:spPr bwMode="gray">
            <a:xfrm>
              <a:off x="2333" y="1387"/>
              <a:ext cx="1099"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44078" name="Oval 17"/>
            <p:cNvSpPr>
              <a:spLocks noChangeArrowheads="1"/>
            </p:cNvSpPr>
            <p:nvPr/>
          </p:nvSpPr>
          <p:spPr bwMode="gray">
            <a:xfrm>
              <a:off x="2337" y="1387"/>
              <a:ext cx="1096" cy="2201"/>
            </a:xfrm>
            <a:prstGeom prst="ellipse">
              <a:avLst/>
            </a:prstGeom>
            <a:gradFill rotWithShape="1">
              <a:gsLst>
                <a:gs pos="0">
                  <a:srgbClr val="FFCC00"/>
                </a:gs>
                <a:gs pos="100000">
                  <a:srgbClr val="7C6300"/>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grpSp>
        <p:nvGrpSpPr>
          <p:cNvPr id="4" name="Group 18"/>
          <p:cNvGrpSpPr/>
          <p:nvPr/>
        </p:nvGrpSpPr>
        <p:grpSpPr bwMode="auto">
          <a:xfrm>
            <a:off x="3203305" y="2529764"/>
            <a:ext cx="381122" cy="519245"/>
            <a:chOff x="2078" y="1387"/>
            <a:chExt cx="1615" cy="2201"/>
          </a:xfrm>
        </p:grpSpPr>
        <p:sp>
          <p:nvSpPr>
            <p:cNvPr id="44067"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068"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23" name="Oval 21"/>
            <p:cNvSpPr>
              <a:spLocks noChangeArrowheads="1"/>
            </p:cNvSpPr>
            <p:nvPr/>
          </p:nvSpPr>
          <p:spPr bwMode="gray">
            <a:xfrm>
              <a:off x="2252"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44070" name="Oval 22"/>
            <p:cNvSpPr>
              <a:spLocks noChangeArrowheads="1"/>
            </p:cNvSpPr>
            <p:nvPr/>
          </p:nvSpPr>
          <p:spPr bwMode="gray">
            <a:xfrm>
              <a:off x="2254" y="1387"/>
              <a:ext cx="1101" cy="2201"/>
            </a:xfrm>
            <a:prstGeom prst="ellipse">
              <a:avLst/>
            </a:prstGeom>
            <a:gradFill rotWithShape="1">
              <a:gsLst>
                <a:gs pos="0">
                  <a:srgbClr val="000000"/>
                </a:gs>
                <a:gs pos="100000">
                  <a:srgbClr val="48BE67"/>
                </a:gs>
              </a:gsLst>
              <a:lin ang="27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25" name="Oval 23"/>
            <p:cNvSpPr>
              <a:spLocks noChangeArrowheads="1"/>
            </p:cNvSpPr>
            <p:nvPr/>
          </p:nvSpPr>
          <p:spPr bwMode="gray">
            <a:xfrm>
              <a:off x="2333" y="1387"/>
              <a:ext cx="1099"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44072" name="Oval 24"/>
            <p:cNvSpPr>
              <a:spLocks noChangeArrowheads="1"/>
            </p:cNvSpPr>
            <p:nvPr/>
          </p:nvSpPr>
          <p:spPr bwMode="gray">
            <a:xfrm>
              <a:off x="2337" y="1387"/>
              <a:ext cx="1096" cy="2201"/>
            </a:xfrm>
            <a:prstGeom prst="ellipse">
              <a:avLst/>
            </a:prstGeom>
            <a:gradFill rotWithShape="1">
              <a:gsLst>
                <a:gs pos="0">
                  <a:srgbClr val="48BE67"/>
                </a:gs>
                <a:gs pos="100000">
                  <a:srgbClr val="235C32"/>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grpSp>
        <p:nvGrpSpPr>
          <p:cNvPr id="5" name="Group 25"/>
          <p:cNvGrpSpPr/>
          <p:nvPr/>
        </p:nvGrpSpPr>
        <p:grpSpPr bwMode="auto">
          <a:xfrm>
            <a:off x="3462761" y="3147301"/>
            <a:ext cx="381122" cy="519245"/>
            <a:chOff x="2078" y="1387"/>
            <a:chExt cx="1615" cy="2201"/>
          </a:xfrm>
        </p:grpSpPr>
        <p:sp>
          <p:nvSpPr>
            <p:cNvPr id="44061"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062"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30" name="Oval 28"/>
            <p:cNvSpPr>
              <a:spLocks noChangeArrowheads="1"/>
            </p:cNvSpPr>
            <p:nvPr/>
          </p:nvSpPr>
          <p:spPr bwMode="gray">
            <a:xfrm>
              <a:off x="2252"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44064" name="Oval 29"/>
            <p:cNvSpPr>
              <a:spLocks noChangeArrowheads="1"/>
            </p:cNvSpPr>
            <p:nvPr/>
          </p:nvSpPr>
          <p:spPr bwMode="gray">
            <a:xfrm>
              <a:off x="2254" y="1387"/>
              <a:ext cx="1101" cy="2201"/>
            </a:xfrm>
            <a:prstGeom prst="ellipse">
              <a:avLst/>
            </a:prstGeom>
            <a:gradFill rotWithShape="1">
              <a:gsLst>
                <a:gs pos="0">
                  <a:srgbClr val="21B3E1"/>
                </a:gs>
                <a:gs pos="100000">
                  <a:srgbClr val="0F5368"/>
                </a:gs>
              </a:gsLst>
              <a:lin ang="54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32" name="Oval 30"/>
            <p:cNvSpPr>
              <a:spLocks noChangeArrowheads="1"/>
            </p:cNvSpPr>
            <p:nvPr/>
          </p:nvSpPr>
          <p:spPr bwMode="gray">
            <a:xfrm>
              <a:off x="2333" y="1387"/>
              <a:ext cx="1099"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44066" name="Oval 31"/>
            <p:cNvSpPr>
              <a:spLocks noChangeArrowheads="1"/>
            </p:cNvSpPr>
            <p:nvPr/>
          </p:nvSpPr>
          <p:spPr bwMode="gray">
            <a:xfrm>
              <a:off x="2337" y="1387"/>
              <a:ext cx="1096" cy="2201"/>
            </a:xfrm>
            <a:prstGeom prst="ellipse">
              <a:avLst/>
            </a:prstGeom>
            <a:gradFill rotWithShape="1">
              <a:gsLst>
                <a:gs pos="0">
                  <a:srgbClr val="21B3E1"/>
                </a:gs>
                <a:gs pos="100000">
                  <a:srgbClr val="10576D"/>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grpSp>
        <p:nvGrpSpPr>
          <p:cNvPr id="8" name="Group 32"/>
          <p:cNvGrpSpPr/>
          <p:nvPr/>
        </p:nvGrpSpPr>
        <p:grpSpPr bwMode="auto">
          <a:xfrm>
            <a:off x="3534588" y="3748964"/>
            <a:ext cx="381122" cy="519245"/>
            <a:chOff x="2078" y="1387"/>
            <a:chExt cx="1615" cy="2201"/>
          </a:xfrm>
        </p:grpSpPr>
        <p:sp>
          <p:nvSpPr>
            <p:cNvPr id="44055"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056"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37" name="Oval 35"/>
            <p:cNvSpPr>
              <a:spLocks noChangeArrowheads="1"/>
            </p:cNvSpPr>
            <p:nvPr/>
          </p:nvSpPr>
          <p:spPr bwMode="gray">
            <a:xfrm>
              <a:off x="2252"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44058" name="Oval 36"/>
            <p:cNvSpPr>
              <a:spLocks noChangeArrowheads="1"/>
            </p:cNvSpPr>
            <p:nvPr/>
          </p:nvSpPr>
          <p:spPr bwMode="gray">
            <a:xfrm>
              <a:off x="2254" y="1387"/>
              <a:ext cx="1101" cy="2201"/>
            </a:xfrm>
            <a:prstGeom prst="ellipse">
              <a:avLst/>
            </a:prstGeom>
            <a:gradFill rotWithShape="1">
              <a:gsLst>
                <a:gs pos="0">
                  <a:srgbClr val="000000"/>
                </a:gs>
                <a:gs pos="100000">
                  <a:srgbClr val="8D67E1"/>
                </a:gs>
              </a:gsLst>
              <a:lin ang="27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39" name="Oval 37"/>
            <p:cNvSpPr>
              <a:spLocks noChangeArrowheads="1"/>
            </p:cNvSpPr>
            <p:nvPr/>
          </p:nvSpPr>
          <p:spPr bwMode="gray">
            <a:xfrm>
              <a:off x="2333" y="1387"/>
              <a:ext cx="1099"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44060" name="Oval 38"/>
            <p:cNvSpPr>
              <a:spLocks noChangeArrowheads="1"/>
            </p:cNvSpPr>
            <p:nvPr/>
          </p:nvSpPr>
          <p:spPr bwMode="gray">
            <a:xfrm>
              <a:off x="2337" y="1387"/>
              <a:ext cx="1096" cy="2201"/>
            </a:xfrm>
            <a:prstGeom prst="ellipse">
              <a:avLst/>
            </a:prstGeom>
            <a:gradFill rotWithShape="1">
              <a:gsLst>
                <a:gs pos="0">
                  <a:srgbClr val="8D67E1"/>
                </a:gs>
                <a:gs pos="100000">
                  <a:srgbClr val="45326D"/>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grpSp>
        <p:nvGrpSpPr>
          <p:cNvPr id="9" name="Group 39"/>
          <p:cNvGrpSpPr/>
          <p:nvPr/>
        </p:nvGrpSpPr>
        <p:grpSpPr bwMode="auto">
          <a:xfrm>
            <a:off x="3462761" y="4412539"/>
            <a:ext cx="356202" cy="519245"/>
            <a:chOff x="2078" y="1387"/>
            <a:chExt cx="1615" cy="2201"/>
          </a:xfrm>
        </p:grpSpPr>
        <p:sp>
          <p:nvSpPr>
            <p:cNvPr id="44049" name="Oval 4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050" name="Oval 4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44" name="Oval 42"/>
            <p:cNvSpPr>
              <a:spLocks noChangeArrowheads="1"/>
            </p:cNvSpPr>
            <p:nvPr/>
          </p:nvSpPr>
          <p:spPr bwMode="gray">
            <a:xfrm>
              <a:off x="2251" y="1387"/>
              <a:ext cx="1178"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44052" name="Oval 43"/>
            <p:cNvSpPr>
              <a:spLocks noChangeArrowheads="1"/>
            </p:cNvSpPr>
            <p:nvPr/>
          </p:nvSpPr>
          <p:spPr bwMode="gray">
            <a:xfrm>
              <a:off x="2254" y="1387"/>
              <a:ext cx="1178" cy="2201"/>
            </a:xfrm>
            <a:prstGeom prst="ellipse">
              <a:avLst/>
            </a:prstGeom>
            <a:gradFill rotWithShape="1">
              <a:gsLst>
                <a:gs pos="0">
                  <a:srgbClr val="000000"/>
                </a:gs>
                <a:gs pos="100000">
                  <a:srgbClr val="E35E23"/>
                </a:gs>
              </a:gsLst>
              <a:lin ang="27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46" name="Oval 44"/>
            <p:cNvSpPr>
              <a:spLocks noChangeArrowheads="1"/>
            </p:cNvSpPr>
            <p:nvPr/>
          </p:nvSpPr>
          <p:spPr bwMode="gray">
            <a:xfrm>
              <a:off x="2337"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44054" name="Oval 45"/>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sp>
        <p:nvSpPr>
          <p:cNvPr id="47" name="标题 46"/>
          <p:cNvSpPr>
            <a:spLocks noGrp="1"/>
          </p:cNvSpPr>
          <p:nvPr>
            <p:ph type="title"/>
          </p:nvPr>
        </p:nvSpPr>
        <p:spPr/>
        <p:txBody>
          <a:bodyPr/>
          <a:lstStyle/>
          <a:p>
            <a:r>
              <a:rPr lang="zh-CN" altLang="en-US" dirty="0" smtClean="0">
                <a:latin typeface="黑体" pitchFamily="49" charset="-122"/>
                <a:ea typeface="黑体" pitchFamily="49" charset="-122"/>
              </a:rPr>
              <a:t>二、全国中小企业股份转让系统（新三板）业务简介</a:t>
            </a:r>
            <a:br>
              <a:rPr lang="zh-CN" altLang="en-US" dirty="0" smtClean="0">
                <a:latin typeface="黑体" pitchFamily="49" charset="-122"/>
                <a:ea typeface="黑体" pitchFamily="49" charset="-122"/>
              </a:rPr>
            </a:br>
            <a:endParaRPr lang="zh-CN" altLang="en-US" dirty="0"/>
          </a:p>
        </p:txBody>
      </p:sp>
      <p:sp>
        <p:nvSpPr>
          <p:cNvPr id="48" name="AutoShape 10"/>
          <p:cNvSpPr>
            <a:spLocks noChangeArrowheads="1"/>
          </p:cNvSpPr>
          <p:nvPr/>
        </p:nvSpPr>
        <p:spPr bwMode="gray">
          <a:xfrm>
            <a:off x="3275856" y="5085184"/>
            <a:ext cx="4421017" cy="508000"/>
          </a:xfrm>
          <a:prstGeom prst="roundRect">
            <a:avLst>
              <a:gd name="adj" fmla="val 50000"/>
            </a:avLst>
          </a:prstGeom>
          <a:noFill/>
          <a:ln w="28575" algn="ctr">
            <a:solidFill>
              <a:schemeClr val="bg2"/>
            </a:solidFill>
            <a:round/>
          </a:ln>
        </p:spPr>
        <p:txBody>
          <a:bodyPr wrap="none" anchor="ctr"/>
          <a:lstStyle/>
          <a:p>
            <a:pPr eaLnBrk="0" hangingPunct="0"/>
            <a:r>
              <a:rPr lang="en-US" altLang="zh-CN" b="1" dirty="0" smtClean="0">
                <a:solidFill>
                  <a:srgbClr val="000000"/>
                </a:solidFill>
                <a:latin typeface="楷体" panose="02010609060101010101" pitchFamily="49" charset="-122"/>
              </a:rPr>
              <a:t>2.6</a:t>
            </a:r>
            <a:r>
              <a:rPr lang="zh-CN" altLang="en-US" b="1" dirty="0" smtClean="0">
                <a:solidFill>
                  <a:srgbClr val="000000"/>
                </a:solidFill>
                <a:latin typeface="楷体" panose="02010609060101010101" pitchFamily="49" charset="-122"/>
              </a:rPr>
              <a:t> 做市服务和做市商</a:t>
            </a:r>
          </a:p>
        </p:txBody>
      </p:sp>
      <p:grpSp>
        <p:nvGrpSpPr>
          <p:cNvPr id="49" name="Group 11"/>
          <p:cNvGrpSpPr/>
          <p:nvPr/>
        </p:nvGrpSpPr>
        <p:grpSpPr bwMode="auto">
          <a:xfrm>
            <a:off x="2959232" y="5104961"/>
            <a:ext cx="381122" cy="519245"/>
            <a:chOff x="2078" y="1387"/>
            <a:chExt cx="1615" cy="2201"/>
          </a:xfrm>
        </p:grpSpPr>
        <p:sp>
          <p:nvSpPr>
            <p:cNvPr id="50"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51"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endParaRPr lang="zh-CN" altLang="en-US" sz="1800">
                <a:solidFill>
                  <a:srgbClr val="000000"/>
                </a:solidFill>
                <a:latin typeface="Arial" pitchFamily="34" charset="0"/>
                <a:ea typeface="宋体" pitchFamily="2" charset="-122"/>
              </a:endParaRPr>
            </a:p>
          </p:txBody>
        </p:sp>
        <p:sp>
          <p:nvSpPr>
            <p:cNvPr id="52" name="Oval 14"/>
            <p:cNvSpPr>
              <a:spLocks noChangeArrowheads="1"/>
            </p:cNvSpPr>
            <p:nvPr/>
          </p:nvSpPr>
          <p:spPr bwMode="gray">
            <a:xfrm>
              <a:off x="2252"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sz="1800">
                <a:solidFill>
                  <a:prstClr val="black"/>
                </a:solidFill>
                <a:latin typeface="Arial" charset="0"/>
                <a:ea typeface="宋体" charset="-122"/>
              </a:endParaRPr>
            </a:p>
          </p:txBody>
        </p:sp>
        <p:sp>
          <p:nvSpPr>
            <p:cNvPr id="53" name="Oval 15"/>
            <p:cNvSpPr>
              <a:spLocks noChangeArrowheads="1"/>
            </p:cNvSpPr>
            <p:nvPr/>
          </p:nvSpPr>
          <p:spPr bwMode="gray">
            <a:xfrm>
              <a:off x="2254" y="1387"/>
              <a:ext cx="1101" cy="2201"/>
            </a:xfrm>
            <a:prstGeom prst="ellipse">
              <a:avLst/>
            </a:prstGeom>
            <a:gradFill rotWithShape="1">
              <a:gsLst>
                <a:gs pos="0">
                  <a:srgbClr val="000000"/>
                </a:gs>
                <a:gs pos="100000">
                  <a:srgbClr val="FFCC00"/>
                </a:gs>
              </a:gsLst>
              <a:lin ang="2700000" scaled="1"/>
            </a:gradFill>
            <a:ln w="38100" algn="ctr">
              <a:noFill/>
              <a:round/>
            </a:ln>
          </p:spPr>
          <p:txBody>
            <a:bodyPr wrap="none" anchor="ctr">
              <a:spAutoFit/>
            </a:bodyPr>
            <a:lstStyle/>
            <a:p>
              <a:endParaRPr lang="zh-CN" altLang="en-US" sz="1800">
                <a:solidFill>
                  <a:srgbClr val="000000"/>
                </a:solidFill>
                <a:latin typeface="Arial" pitchFamily="34" charset="0"/>
                <a:ea typeface="宋体" pitchFamily="2" charset="-122"/>
              </a:endParaRPr>
            </a:p>
          </p:txBody>
        </p:sp>
        <p:sp>
          <p:nvSpPr>
            <p:cNvPr id="54" name="Oval 16"/>
            <p:cNvSpPr>
              <a:spLocks noChangeArrowheads="1"/>
            </p:cNvSpPr>
            <p:nvPr/>
          </p:nvSpPr>
          <p:spPr bwMode="gray">
            <a:xfrm>
              <a:off x="2333" y="1387"/>
              <a:ext cx="1099"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sz="1800">
                <a:solidFill>
                  <a:prstClr val="black"/>
                </a:solidFill>
                <a:latin typeface="Arial" charset="0"/>
                <a:ea typeface="宋体" charset="-122"/>
              </a:endParaRPr>
            </a:p>
          </p:txBody>
        </p:sp>
        <p:sp>
          <p:nvSpPr>
            <p:cNvPr id="55" name="Oval 17"/>
            <p:cNvSpPr>
              <a:spLocks noChangeArrowheads="1"/>
            </p:cNvSpPr>
            <p:nvPr/>
          </p:nvSpPr>
          <p:spPr bwMode="gray">
            <a:xfrm>
              <a:off x="2337" y="1387"/>
              <a:ext cx="1096" cy="2201"/>
            </a:xfrm>
            <a:prstGeom prst="ellipse">
              <a:avLst/>
            </a:prstGeom>
            <a:gradFill rotWithShape="1">
              <a:gsLst>
                <a:gs pos="0">
                  <a:srgbClr val="FFCC00"/>
                </a:gs>
                <a:gs pos="100000">
                  <a:srgbClr val="7C6300"/>
                </a:gs>
              </a:gsLst>
              <a:lin ang="2700000" scaled="1"/>
            </a:gradFill>
            <a:ln w="38100" algn="ctr">
              <a:noFill/>
              <a:round/>
            </a:ln>
          </p:spPr>
          <p:txBody>
            <a:bodyPr anchor="ctr">
              <a:spAutoFit/>
            </a:bodyPr>
            <a:lstStyle/>
            <a:p>
              <a:endParaRPr lang="zh-CN" altLang="en-US" sz="1800">
                <a:solidFill>
                  <a:srgbClr val="000000"/>
                </a:solidFill>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1650" y="1124744"/>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dirty="0" smtClean="0">
                <a:latin typeface="黑体" pitchFamily="2" charset="-122"/>
                <a:ea typeface="黑体" pitchFamily="2" charset="-122"/>
              </a:rPr>
              <a:t>做市转让优势</a:t>
            </a:r>
            <a:endParaRPr lang="zh-CN" altLang="en-US" sz="2400" dirty="0">
              <a:latin typeface="黑体" pitchFamily="2" charset="-122"/>
              <a:ea typeface="黑体" pitchFamily="2" charset="-122"/>
            </a:endParaRPr>
          </a:p>
        </p:txBody>
      </p:sp>
      <p:graphicFrame>
        <p:nvGraphicFramePr>
          <p:cNvPr id="4" name="图示 3"/>
          <p:cNvGraphicFramePr/>
          <p:nvPr/>
        </p:nvGraphicFramePr>
        <p:xfrm>
          <a:off x="971600" y="1885148"/>
          <a:ext cx="6336704" cy="399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8"/>
          <p:cNvSpPr txBox="1">
            <a:spLocks noChangeArrowheads="1"/>
          </p:cNvSpPr>
          <p:nvPr/>
        </p:nvSpPr>
        <p:spPr bwMode="auto">
          <a:xfrm>
            <a:off x="683568" y="548680"/>
            <a:ext cx="3281668" cy="461665"/>
          </a:xfrm>
          <a:prstGeom prst="rect">
            <a:avLst/>
          </a:prstGeom>
          <a:noFill/>
          <a:ln w="9525">
            <a:noFill/>
            <a:miter lim="800000"/>
          </a:ln>
        </p:spPr>
        <p:txBody>
          <a:bodyPr wrap="none">
            <a:spAutoFit/>
          </a:bodyPr>
          <a:lstStyle/>
          <a:p>
            <a:pPr eaLnBrk="0" hangingPunct="0"/>
            <a:r>
              <a:rPr lang="en-US" altLang="zh-CN" sz="2400" b="1" dirty="0" smtClean="0">
                <a:latin typeface="楷体" panose="02010609060101010101" pitchFamily="49" charset="-122"/>
              </a:rPr>
              <a:t>2.6 </a:t>
            </a:r>
            <a:r>
              <a:rPr lang="zh-CN" altLang="en-US" sz="2400" b="1" dirty="0" smtClean="0">
                <a:latin typeface="楷体" panose="02010609060101010101" pitchFamily="49" charset="-122"/>
              </a:rPr>
              <a:t>做市服务与做市商</a:t>
            </a:r>
            <a:endParaRPr lang="zh-CN" altLang="en-US" sz="2400" b="1" dirty="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gray">
          <a:xfrm>
            <a:off x="600854" y="1129843"/>
            <a:ext cx="8051800" cy="448969"/>
          </a:xfrm>
          <a:prstGeom prst="rect">
            <a:avLst/>
          </a:prstGeom>
          <a:noFill/>
          <a:ln w="9525" algn="ctr">
            <a:noFill/>
            <a:miter lim="800000"/>
          </a:ln>
        </p:spPr>
        <p:txBody>
          <a:bodyPr wrap="square">
            <a:spAutoFit/>
          </a:bodyPr>
          <a:lstStyle/>
          <a:p>
            <a:pPr eaLnBrk="0" hangingPunct="0">
              <a:lnSpc>
                <a:spcPct val="110000"/>
              </a:lnSpc>
              <a:buFontTx/>
              <a:buChar char="•"/>
            </a:pPr>
            <a:r>
              <a:rPr lang="en-US" altLang="zh-CN" sz="2400" b="1" dirty="0">
                <a:latin typeface="楷体" panose="02010609060101010101" pitchFamily="49" charset="-122"/>
                <a:ea typeface="楷体" panose="02010609060101010101" pitchFamily="49" charset="-122"/>
                <a:cs typeface="+mn-ea"/>
                <a:sym typeface="+mn-lt"/>
              </a:rPr>
              <a:t> </a:t>
            </a:r>
            <a:r>
              <a:rPr lang="zh-CN" altLang="en-US" sz="2400" b="1" dirty="0" smtClean="0">
                <a:latin typeface="楷体" panose="02010609060101010101" pitchFamily="49" charset="-122"/>
                <a:ea typeface="楷体" panose="02010609060101010101" pitchFamily="49" charset="-122"/>
                <a:cs typeface="+mn-ea"/>
                <a:sym typeface="+mn-lt"/>
              </a:rPr>
              <a:t>做市标的选择</a:t>
            </a:r>
            <a:endParaRPr lang="zh-CN" altLang="en-US" dirty="0">
              <a:latin typeface="楷体" panose="02010609060101010101" pitchFamily="49" charset="-122"/>
              <a:ea typeface="楷体" panose="02010609060101010101" pitchFamily="49" charset="-122"/>
              <a:cs typeface="+mn-ea"/>
              <a:sym typeface="+mn-lt"/>
            </a:endParaRPr>
          </a:p>
        </p:txBody>
      </p:sp>
      <p:sp>
        <p:nvSpPr>
          <p:cNvPr id="7" name="Oval 4"/>
          <p:cNvSpPr>
            <a:spLocks noChangeArrowheads="1"/>
          </p:cNvSpPr>
          <p:nvPr/>
        </p:nvSpPr>
        <p:spPr bwMode="gray">
          <a:xfrm>
            <a:off x="596900" y="5496824"/>
            <a:ext cx="2291571" cy="321131"/>
          </a:xfrm>
          <a:prstGeom prst="ellipse">
            <a:avLst/>
          </a:prstGeom>
          <a:gradFill rotWithShape="1">
            <a:gsLst>
              <a:gs pos="0">
                <a:srgbClr val="C1CF9D"/>
              </a:gs>
              <a:gs pos="50000">
                <a:srgbClr val="E5EBD5"/>
              </a:gs>
              <a:gs pos="100000">
                <a:srgbClr val="C1CF9D"/>
              </a:gs>
            </a:gsLst>
            <a:lin ang="0" scaled="1"/>
          </a:gradFill>
          <a:ln w="9525" algn="ctr">
            <a:noFill/>
            <a:round/>
          </a:ln>
        </p:spPr>
        <p:txBody>
          <a:bodyPr wrap="none" anchor="ctr"/>
          <a:lstStyle/>
          <a:p>
            <a:endParaRPr lang="zh-CN" altLang="en-US">
              <a:latin typeface="楷体" panose="02010609060101010101" pitchFamily="49" charset="-122"/>
              <a:ea typeface="楷体" panose="02010609060101010101" pitchFamily="49" charset="-122"/>
              <a:cs typeface="+mn-ea"/>
              <a:sym typeface="+mn-lt"/>
            </a:endParaRPr>
          </a:p>
        </p:txBody>
      </p:sp>
      <p:sp>
        <p:nvSpPr>
          <p:cNvPr id="8" name="AutoShape 5"/>
          <p:cNvSpPr>
            <a:spLocks noChangeArrowheads="1"/>
          </p:cNvSpPr>
          <p:nvPr/>
        </p:nvSpPr>
        <p:spPr bwMode="gray">
          <a:xfrm>
            <a:off x="588154" y="4513263"/>
            <a:ext cx="2291571" cy="1365250"/>
          </a:xfrm>
          <a:prstGeom prst="can">
            <a:avLst>
              <a:gd name="adj" fmla="val 33197"/>
            </a:avLst>
          </a:prstGeom>
          <a:solidFill>
            <a:srgbClr val="BFA9B8"/>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zh-CN" altLang="en-US">
              <a:latin typeface="楷体" panose="02010609060101010101" pitchFamily="49" charset="-122"/>
              <a:ea typeface="楷体" panose="02010609060101010101" pitchFamily="49" charset="-122"/>
              <a:cs typeface="+mn-ea"/>
              <a:sym typeface="+mn-lt"/>
            </a:endParaRPr>
          </a:p>
        </p:txBody>
      </p:sp>
      <p:grpSp>
        <p:nvGrpSpPr>
          <p:cNvPr id="3" name="Group 6"/>
          <p:cNvGrpSpPr/>
          <p:nvPr/>
        </p:nvGrpSpPr>
        <p:grpSpPr bwMode="auto">
          <a:xfrm>
            <a:off x="596900" y="3141663"/>
            <a:ext cx="2295525" cy="1365250"/>
            <a:chOff x="471" y="272"/>
            <a:chExt cx="1161" cy="1539"/>
          </a:xfrm>
          <a:solidFill>
            <a:srgbClr val="8E95CB"/>
          </a:solidFill>
        </p:grpSpPr>
        <p:sp>
          <p:nvSpPr>
            <p:cNvPr id="10" name="Oval 7"/>
            <p:cNvSpPr>
              <a:spLocks noChangeArrowheads="1"/>
            </p:cNvSpPr>
            <p:nvPr/>
          </p:nvSpPr>
          <p:spPr bwMode="gray">
            <a:xfrm>
              <a:off x="471" y="1438"/>
              <a:ext cx="1159" cy="362"/>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zh-CN" altLang="en-US">
                <a:latin typeface="楷体" panose="02010609060101010101" pitchFamily="49" charset="-122"/>
                <a:ea typeface="楷体" panose="02010609060101010101" pitchFamily="49" charset="-122"/>
                <a:cs typeface="+mn-ea"/>
                <a:sym typeface="+mn-lt"/>
              </a:endParaRPr>
            </a:p>
          </p:txBody>
        </p:sp>
        <p:sp>
          <p:nvSpPr>
            <p:cNvPr id="11" name="AutoShape 8"/>
            <p:cNvSpPr>
              <a:spLocks noChangeArrowheads="1"/>
            </p:cNvSpPr>
            <p:nvPr/>
          </p:nvSpPr>
          <p:spPr bwMode="gray">
            <a:xfrm>
              <a:off x="473" y="272"/>
              <a:ext cx="1159" cy="1539"/>
            </a:xfrm>
            <a:prstGeom prst="can">
              <a:avLst>
                <a:gd name="adj" fmla="val 33197"/>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zh-CN" altLang="en-US">
                <a:latin typeface="楷体" panose="02010609060101010101" pitchFamily="49" charset="-122"/>
                <a:ea typeface="楷体" panose="02010609060101010101" pitchFamily="49" charset="-122"/>
                <a:cs typeface="+mn-ea"/>
                <a:sym typeface="+mn-lt"/>
              </a:endParaRPr>
            </a:p>
          </p:txBody>
        </p:sp>
      </p:grpSp>
      <p:grpSp>
        <p:nvGrpSpPr>
          <p:cNvPr id="5" name="Group 9"/>
          <p:cNvGrpSpPr/>
          <p:nvPr/>
        </p:nvGrpSpPr>
        <p:grpSpPr bwMode="auto">
          <a:xfrm>
            <a:off x="596900" y="1770063"/>
            <a:ext cx="2295525" cy="1365250"/>
            <a:chOff x="471" y="272"/>
            <a:chExt cx="1161" cy="1539"/>
          </a:xfrm>
          <a:solidFill>
            <a:srgbClr val="CFE19A"/>
          </a:solidFill>
        </p:grpSpPr>
        <p:sp>
          <p:nvSpPr>
            <p:cNvPr id="13" name="Oval 10"/>
            <p:cNvSpPr>
              <a:spLocks noChangeArrowheads="1"/>
            </p:cNvSpPr>
            <p:nvPr/>
          </p:nvSpPr>
          <p:spPr bwMode="ltGray">
            <a:xfrm>
              <a:off x="471" y="1438"/>
              <a:ext cx="1159" cy="362"/>
            </a:xfrm>
            <a:prstGeom prst="ellipse">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zh-CN" altLang="en-US">
                <a:solidFill>
                  <a:schemeClr val="tx1"/>
                </a:solidFill>
                <a:latin typeface="楷体" panose="02010609060101010101" pitchFamily="49" charset="-122"/>
                <a:ea typeface="楷体" panose="02010609060101010101" pitchFamily="49" charset="-122"/>
                <a:cs typeface="+mn-ea"/>
                <a:sym typeface="+mn-lt"/>
              </a:endParaRPr>
            </a:p>
          </p:txBody>
        </p:sp>
        <p:sp>
          <p:nvSpPr>
            <p:cNvPr id="14" name="AutoShape 11"/>
            <p:cNvSpPr>
              <a:spLocks noChangeArrowheads="1"/>
            </p:cNvSpPr>
            <p:nvPr/>
          </p:nvSpPr>
          <p:spPr bwMode="ltGray">
            <a:xfrm>
              <a:off x="473" y="272"/>
              <a:ext cx="1159" cy="1539"/>
            </a:xfrm>
            <a:prstGeom prst="can">
              <a:avLst>
                <a:gd name="adj" fmla="val 33197"/>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zh-CN" altLang="en-US">
                <a:solidFill>
                  <a:schemeClr val="tx1"/>
                </a:solidFill>
                <a:latin typeface="楷体" panose="02010609060101010101" pitchFamily="49" charset="-122"/>
                <a:ea typeface="楷体" panose="02010609060101010101" pitchFamily="49" charset="-122"/>
                <a:cs typeface="+mn-ea"/>
                <a:sym typeface="+mn-lt"/>
              </a:endParaRPr>
            </a:p>
          </p:txBody>
        </p:sp>
      </p:grpSp>
      <p:sp>
        <p:nvSpPr>
          <p:cNvPr id="15" name="AutoShape 12"/>
          <p:cNvSpPr>
            <a:spLocks noChangeArrowheads="1"/>
          </p:cNvSpPr>
          <p:nvPr/>
        </p:nvSpPr>
        <p:spPr bwMode="ltGray">
          <a:xfrm>
            <a:off x="2884488" y="2019300"/>
            <a:ext cx="5497512" cy="911225"/>
          </a:xfrm>
          <a:prstGeom prst="roundRect">
            <a:avLst>
              <a:gd name="adj" fmla="val 11505"/>
            </a:avLst>
          </a:prstGeom>
          <a:solidFill>
            <a:srgbClr val="CFE19A"/>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16" name="Text Box 13"/>
          <p:cNvSpPr txBox="1">
            <a:spLocks noChangeArrowheads="1"/>
          </p:cNvSpPr>
          <p:nvPr/>
        </p:nvSpPr>
        <p:spPr bwMode="white">
          <a:xfrm>
            <a:off x="1327364" y="2407599"/>
            <a:ext cx="1322917" cy="400110"/>
          </a:xfrm>
          <a:prstGeom prst="rect">
            <a:avLst/>
          </a:prstGeom>
          <a:noFill/>
          <a:ln w="9525" algn="ctr">
            <a:noFill/>
            <a:miter lim="800000"/>
          </a:ln>
        </p:spPr>
        <p:txBody>
          <a:bodyPr wrap="square">
            <a:spAutoFit/>
          </a:bodyPr>
          <a:lstStyle/>
          <a:p>
            <a:r>
              <a:rPr lang="zh-CN" altLang="en-US" sz="2000" b="1" dirty="0" smtClean="0">
                <a:latin typeface="楷体" panose="02010609060101010101" pitchFamily="49" charset="-122"/>
                <a:ea typeface="楷体" panose="02010609060101010101" pitchFamily="49" charset="-122"/>
                <a:cs typeface="+mn-ea"/>
                <a:sym typeface="+mn-lt"/>
              </a:rPr>
              <a:t>行 业</a:t>
            </a:r>
            <a:endParaRPr lang="en-US" altLang="zh-CN" sz="2000" b="1" dirty="0" smtClean="0">
              <a:latin typeface="楷体" panose="02010609060101010101" pitchFamily="49" charset="-122"/>
              <a:ea typeface="楷体" panose="02010609060101010101" pitchFamily="49" charset="-122"/>
              <a:cs typeface="+mn-ea"/>
              <a:sym typeface="+mn-lt"/>
            </a:endParaRPr>
          </a:p>
        </p:txBody>
      </p:sp>
      <p:sp>
        <p:nvSpPr>
          <p:cNvPr id="17" name="Text Box 14"/>
          <p:cNvSpPr txBox="1">
            <a:spLocks noChangeArrowheads="1"/>
          </p:cNvSpPr>
          <p:nvPr/>
        </p:nvSpPr>
        <p:spPr bwMode="gray">
          <a:xfrm>
            <a:off x="3349624" y="2099557"/>
            <a:ext cx="5210176" cy="738664"/>
          </a:xfrm>
          <a:prstGeom prst="rect">
            <a:avLst/>
          </a:prstGeom>
          <a:noFill/>
          <a:ln w="9525" algn="ctr">
            <a:noFill/>
            <a:miter lim="800000"/>
          </a:ln>
        </p:spPr>
        <p:txBody>
          <a:bodyPr wrap="square">
            <a:spAutoFit/>
          </a:bodyPr>
          <a:lstStyle/>
          <a:p>
            <a:pPr>
              <a:buFont typeface="Arial" pitchFamily="34" charset="0"/>
              <a:buChar char="•"/>
            </a:pPr>
            <a:r>
              <a:rPr lang="zh-CN" altLang="en-US" sz="1400" dirty="0">
                <a:latin typeface="楷体" panose="02010609060101010101" pitchFamily="49" charset="-122"/>
                <a:ea typeface="楷体" panose="02010609060101010101" pitchFamily="49" charset="-122"/>
                <a:cs typeface="+mn-ea"/>
                <a:sym typeface="+mn-lt"/>
              </a:rPr>
              <a:t>符合国家产业政策且具有较大成长</a:t>
            </a:r>
            <a:r>
              <a:rPr lang="zh-CN" altLang="en-US" sz="1400" dirty="0" smtClean="0">
                <a:latin typeface="楷体" panose="02010609060101010101" pitchFamily="49" charset="-122"/>
                <a:ea typeface="楷体" panose="02010609060101010101" pitchFamily="49" charset="-122"/>
                <a:cs typeface="+mn-ea"/>
                <a:sym typeface="+mn-lt"/>
              </a:rPr>
              <a:t>潜力</a:t>
            </a:r>
            <a:endParaRPr lang="en-US" altLang="zh-CN" sz="1400" dirty="0" smtClean="0">
              <a:latin typeface="楷体" panose="02010609060101010101" pitchFamily="49" charset="-122"/>
              <a:ea typeface="楷体" panose="02010609060101010101" pitchFamily="49" charset="-122"/>
              <a:cs typeface="+mn-ea"/>
              <a:sym typeface="+mn-lt"/>
            </a:endParaRPr>
          </a:p>
          <a:p>
            <a:pPr>
              <a:buFont typeface="Arial" pitchFamily="34" charset="0"/>
              <a:buChar char="•"/>
            </a:pPr>
            <a:r>
              <a:rPr lang="zh-CN" altLang="en-US" sz="1400" dirty="0" smtClean="0">
                <a:latin typeface="楷体" panose="02010609060101010101" pitchFamily="49" charset="-122"/>
                <a:ea typeface="楷体" panose="02010609060101010101" pitchFamily="49" charset="-122"/>
                <a:cs typeface="+mn-ea"/>
                <a:sym typeface="+mn-lt"/>
              </a:rPr>
              <a:t>主</a:t>
            </a:r>
            <a:r>
              <a:rPr lang="zh-CN" altLang="en-US" sz="1400" dirty="0">
                <a:latin typeface="楷体" panose="02010609060101010101" pitchFamily="49" charset="-122"/>
                <a:ea typeface="楷体" panose="02010609060101010101" pitchFamily="49" charset="-122"/>
                <a:cs typeface="+mn-ea"/>
                <a:sym typeface="+mn-lt"/>
              </a:rPr>
              <a:t>营业务突出，具有竞争</a:t>
            </a:r>
            <a:r>
              <a:rPr lang="zh-CN" altLang="en-US" sz="1400" dirty="0" smtClean="0">
                <a:latin typeface="楷体" panose="02010609060101010101" pitchFamily="49" charset="-122"/>
                <a:ea typeface="楷体" panose="02010609060101010101" pitchFamily="49" charset="-122"/>
                <a:cs typeface="+mn-ea"/>
                <a:sym typeface="+mn-lt"/>
              </a:rPr>
              <a:t>优势</a:t>
            </a:r>
            <a:endParaRPr lang="en-US" altLang="zh-CN" sz="1400" dirty="0">
              <a:latin typeface="楷体" panose="02010609060101010101" pitchFamily="49" charset="-122"/>
              <a:ea typeface="楷体" panose="02010609060101010101" pitchFamily="49" charset="-122"/>
              <a:cs typeface="+mn-ea"/>
              <a:sym typeface="+mn-lt"/>
            </a:endParaRPr>
          </a:p>
          <a:p>
            <a:pPr>
              <a:buFont typeface="Arial" pitchFamily="34" charset="0"/>
              <a:buChar char="•"/>
            </a:pPr>
            <a:r>
              <a:rPr lang="zh-CN" altLang="en-US" sz="1400" dirty="0" smtClean="0">
                <a:latin typeface="楷体" panose="02010609060101010101" pitchFamily="49" charset="-122"/>
                <a:ea typeface="楷体" panose="02010609060101010101" pitchFamily="49" charset="-122"/>
                <a:cs typeface="+mn-ea"/>
                <a:sym typeface="+mn-lt"/>
              </a:rPr>
              <a:t>行业均衡</a:t>
            </a:r>
            <a:r>
              <a:rPr lang="zh-CN" altLang="en-US" sz="1400" dirty="0">
                <a:latin typeface="楷体" panose="02010609060101010101" pitchFamily="49" charset="-122"/>
                <a:ea typeface="楷体" panose="02010609060101010101" pitchFamily="49" charset="-122"/>
                <a:cs typeface="+mn-ea"/>
                <a:sym typeface="+mn-lt"/>
              </a:rPr>
              <a:t>配置</a:t>
            </a:r>
            <a:r>
              <a:rPr lang="zh-CN" altLang="en-US" sz="1400" dirty="0" smtClean="0">
                <a:latin typeface="楷体" panose="02010609060101010101" pitchFamily="49" charset="-122"/>
                <a:ea typeface="楷体" panose="02010609060101010101" pitchFamily="49" charset="-122"/>
                <a:cs typeface="+mn-ea"/>
                <a:sym typeface="+mn-lt"/>
              </a:rPr>
              <a:t>，重点考虑成长股</a:t>
            </a:r>
            <a:endParaRPr lang="zh-CN" altLang="en-US" sz="1400" dirty="0">
              <a:latin typeface="楷体" panose="02010609060101010101" pitchFamily="49" charset="-122"/>
              <a:ea typeface="楷体" panose="02010609060101010101" pitchFamily="49" charset="-122"/>
              <a:cs typeface="+mn-ea"/>
              <a:sym typeface="+mn-lt"/>
            </a:endParaRPr>
          </a:p>
        </p:txBody>
      </p:sp>
      <p:sp>
        <p:nvSpPr>
          <p:cNvPr id="18" name="Text Box 15"/>
          <p:cNvSpPr txBox="1">
            <a:spLocks noChangeArrowheads="1"/>
          </p:cNvSpPr>
          <p:nvPr/>
        </p:nvSpPr>
        <p:spPr bwMode="white">
          <a:xfrm>
            <a:off x="1176163" y="3762728"/>
            <a:ext cx="1322917" cy="400110"/>
          </a:xfrm>
          <a:prstGeom prst="rect">
            <a:avLst/>
          </a:prstGeom>
          <a:noFill/>
          <a:ln w="9525" algn="ctr">
            <a:noFill/>
            <a:miter lim="800000"/>
          </a:ln>
        </p:spPr>
        <p:txBody>
          <a:bodyPr wrap="square">
            <a:spAutoFit/>
          </a:bodyPr>
          <a:lstStyle/>
          <a:p>
            <a:r>
              <a:rPr lang="zh-CN" altLang="en-US" sz="2000" b="1" dirty="0">
                <a:latin typeface="楷体" panose="02010609060101010101" pitchFamily="49" charset="-122"/>
                <a:ea typeface="楷体" panose="02010609060101010101" pitchFamily="49" charset="-122"/>
                <a:cs typeface="+mn-ea"/>
                <a:sym typeface="+mn-lt"/>
              </a:rPr>
              <a:t>财务指标</a:t>
            </a:r>
            <a:endParaRPr lang="en-US" altLang="zh-CN" sz="2000" b="1" dirty="0" smtClean="0">
              <a:latin typeface="楷体" panose="02010609060101010101" pitchFamily="49" charset="-122"/>
              <a:ea typeface="楷体" panose="02010609060101010101" pitchFamily="49" charset="-122"/>
              <a:cs typeface="+mn-ea"/>
              <a:sym typeface="+mn-lt"/>
            </a:endParaRPr>
          </a:p>
        </p:txBody>
      </p:sp>
      <p:sp>
        <p:nvSpPr>
          <p:cNvPr id="19" name="Text Box 16"/>
          <p:cNvSpPr txBox="1">
            <a:spLocks noChangeArrowheads="1"/>
          </p:cNvSpPr>
          <p:nvPr/>
        </p:nvSpPr>
        <p:spPr bwMode="white">
          <a:xfrm>
            <a:off x="1176166" y="5070474"/>
            <a:ext cx="1751894" cy="369332"/>
          </a:xfrm>
          <a:prstGeom prst="rect">
            <a:avLst/>
          </a:prstGeom>
          <a:noFill/>
          <a:ln w="9525" algn="ctr">
            <a:noFill/>
            <a:miter lim="800000"/>
          </a:ln>
        </p:spPr>
        <p:txBody>
          <a:bodyPr wrap="square">
            <a:spAutoFit/>
          </a:bodyPr>
          <a:lstStyle/>
          <a:p>
            <a:r>
              <a:rPr lang="zh-CN" altLang="en-US" b="1" dirty="0" smtClean="0">
                <a:latin typeface="楷体" panose="02010609060101010101" pitchFamily="49" charset="-122"/>
                <a:ea typeface="楷体" panose="02010609060101010101" pitchFamily="49" charset="-122"/>
                <a:cs typeface="+mn-ea"/>
                <a:sym typeface="+mn-lt"/>
              </a:rPr>
              <a:t>商业模式</a:t>
            </a:r>
            <a:endParaRPr lang="en-US" altLang="zh-CN" b="1" dirty="0" smtClean="0">
              <a:latin typeface="楷体" panose="02010609060101010101" pitchFamily="49" charset="-122"/>
              <a:ea typeface="楷体" panose="02010609060101010101" pitchFamily="49" charset="-122"/>
              <a:cs typeface="+mn-ea"/>
              <a:sym typeface="+mn-lt"/>
            </a:endParaRPr>
          </a:p>
        </p:txBody>
      </p:sp>
      <p:sp>
        <p:nvSpPr>
          <p:cNvPr id="20" name="AutoShape 17"/>
          <p:cNvSpPr>
            <a:spLocks noChangeArrowheads="1"/>
          </p:cNvSpPr>
          <p:nvPr/>
        </p:nvSpPr>
        <p:spPr bwMode="gray">
          <a:xfrm>
            <a:off x="2881313" y="3363913"/>
            <a:ext cx="5500687" cy="911225"/>
          </a:xfrm>
          <a:prstGeom prst="roundRect">
            <a:avLst>
              <a:gd name="adj" fmla="val 11505"/>
            </a:avLst>
          </a:prstGeom>
          <a:solidFill>
            <a:srgbClr val="8E95CB"/>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21" name="Text Box 18"/>
          <p:cNvSpPr txBox="1">
            <a:spLocks noChangeArrowheads="1"/>
          </p:cNvSpPr>
          <p:nvPr/>
        </p:nvSpPr>
        <p:spPr bwMode="gray">
          <a:xfrm>
            <a:off x="3281363" y="3454627"/>
            <a:ext cx="5278437" cy="738664"/>
          </a:xfrm>
          <a:prstGeom prst="rect">
            <a:avLst/>
          </a:prstGeom>
          <a:noFill/>
          <a:ln w="9525" algn="ctr">
            <a:noFill/>
            <a:miter lim="800000"/>
          </a:ln>
        </p:spPr>
        <p:txBody>
          <a:bodyPr wrap="square">
            <a:spAutoFit/>
          </a:bodyPr>
          <a:lstStyle/>
          <a:p>
            <a:pPr>
              <a:spcBef>
                <a:spcPts val="0"/>
              </a:spcBef>
              <a:buFontTx/>
              <a:buChar char="•"/>
            </a:pPr>
            <a:r>
              <a:rPr lang="zh-CN" altLang="en-US" sz="1400" dirty="0">
                <a:latin typeface="楷体" panose="02010609060101010101" pitchFamily="49" charset="-122"/>
                <a:ea typeface="楷体" panose="02010609060101010101" pitchFamily="49" charset="-122"/>
                <a:cs typeface="+mn-ea"/>
                <a:sym typeface="+mn-lt"/>
              </a:rPr>
              <a:t>按照营</a:t>
            </a:r>
            <a:r>
              <a:rPr lang="zh-CN" altLang="en-US" sz="1400" dirty="0" smtClean="0">
                <a:latin typeface="楷体" panose="02010609060101010101" pitchFamily="49" charset="-122"/>
                <a:ea typeface="楷体" panose="02010609060101010101" pitchFamily="49" charset="-122"/>
                <a:cs typeface="+mn-ea"/>
                <a:sym typeface="+mn-lt"/>
              </a:rPr>
              <a:t>收、</a:t>
            </a:r>
            <a:r>
              <a:rPr lang="zh-CN" altLang="en-US" sz="1400" dirty="0">
                <a:latin typeface="楷体" panose="02010609060101010101" pitchFamily="49" charset="-122"/>
                <a:ea typeface="楷体" panose="02010609060101010101" pitchFamily="49" charset="-122"/>
                <a:cs typeface="+mn-ea"/>
                <a:sym typeface="+mn-lt"/>
              </a:rPr>
              <a:t>净</a:t>
            </a:r>
            <a:r>
              <a:rPr lang="zh-CN" altLang="en-US" sz="1400" dirty="0" smtClean="0">
                <a:latin typeface="楷体" panose="02010609060101010101" pitchFamily="49" charset="-122"/>
                <a:ea typeface="楷体" panose="02010609060101010101" pitchFamily="49" charset="-122"/>
                <a:cs typeface="+mn-ea"/>
                <a:sym typeface="+mn-lt"/>
              </a:rPr>
              <a:t>利润、</a:t>
            </a:r>
            <a:r>
              <a:rPr lang="zh-CN" altLang="en-US" sz="1400" dirty="0">
                <a:latin typeface="楷体" panose="02010609060101010101" pitchFamily="49" charset="-122"/>
                <a:ea typeface="楷体" panose="02010609060101010101" pitchFamily="49" charset="-122"/>
                <a:cs typeface="+mn-ea"/>
                <a:sym typeface="+mn-lt"/>
              </a:rPr>
              <a:t>营业和净利润增速、</a:t>
            </a:r>
            <a:r>
              <a:rPr lang="en-US" altLang="zh-CN" sz="1400" dirty="0">
                <a:latin typeface="楷体" panose="02010609060101010101" pitchFamily="49" charset="-122"/>
                <a:ea typeface="楷体" panose="02010609060101010101" pitchFamily="49" charset="-122"/>
                <a:cs typeface="+mn-ea"/>
                <a:sym typeface="+mn-lt"/>
              </a:rPr>
              <a:t>ROE</a:t>
            </a:r>
            <a:r>
              <a:rPr lang="zh-CN" altLang="en-US" sz="1400" dirty="0">
                <a:latin typeface="楷体" panose="02010609060101010101" pitchFamily="49" charset="-122"/>
                <a:ea typeface="楷体" panose="02010609060101010101" pitchFamily="49" charset="-122"/>
                <a:cs typeface="+mn-ea"/>
                <a:sym typeface="+mn-lt"/>
              </a:rPr>
              <a:t>（扣非后加权</a:t>
            </a:r>
            <a:r>
              <a:rPr lang="zh-CN" altLang="en-US" sz="1400" dirty="0" smtClean="0">
                <a:latin typeface="楷体" panose="02010609060101010101" pitchFamily="49" charset="-122"/>
                <a:ea typeface="楷体" panose="02010609060101010101" pitchFamily="49" charset="-122"/>
                <a:cs typeface="+mn-ea"/>
                <a:sym typeface="+mn-lt"/>
              </a:rPr>
              <a:t>）多个</a:t>
            </a:r>
            <a:r>
              <a:rPr lang="zh-CN" altLang="en-US" sz="1400" dirty="0">
                <a:latin typeface="楷体" panose="02010609060101010101" pitchFamily="49" charset="-122"/>
                <a:ea typeface="楷体" panose="02010609060101010101" pitchFamily="49" charset="-122"/>
                <a:cs typeface="+mn-ea"/>
                <a:sym typeface="+mn-lt"/>
              </a:rPr>
              <a:t>维度进行综合</a:t>
            </a:r>
            <a:r>
              <a:rPr lang="zh-CN" altLang="en-US" sz="1400" dirty="0" smtClean="0">
                <a:latin typeface="楷体" panose="02010609060101010101" pitchFamily="49" charset="-122"/>
                <a:ea typeface="楷体" panose="02010609060101010101" pitchFamily="49" charset="-122"/>
                <a:cs typeface="+mn-ea"/>
                <a:sym typeface="+mn-lt"/>
              </a:rPr>
              <a:t>考量</a:t>
            </a:r>
            <a:endParaRPr lang="en-US" altLang="zh-CN" sz="1400" dirty="0" smtClean="0">
              <a:latin typeface="楷体" panose="02010609060101010101" pitchFamily="49" charset="-122"/>
              <a:ea typeface="楷体" panose="02010609060101010101" pitchFamily="49" charset="-122"/>
              <a:cs typeface="+mn-ea"/>
              <a:sym typeface="+mn-lt"/>
            </a:endParaRPr>
          </a:p>
          <a:p>
            <a:pPr>
              <a:spcBef>
                <a:spcPts val="0"/>
              </a:spcBef>
              <a:buFontTx/>
              <a:buChar char="•"/>
            </a:pPr>
            <a:r>
              <a:rPr lang="zh-CN" altLang="en-US" sz="1400" dirty="0" smtClean="0">
                <a:latin typeface="楷体" panose="02010609060101010101" pitchFamily="49" charset="-122"/>
                <a:ea typeface="楷体" panose="02010609060101010101" pitchFamily="49" charset="-122"/>
                <a:cs typeface="+mn-ea"/>
                <a:sym typeface="+mn-lt"/>
              </a:rPr>
              <a:t>原则上净</a:t>
            </a:r>
            <a:r>
              <a:rPr lang="zh-CN" altLang="en-US" sz="1400" dirty="0">
                <a:latin typeface="楷体" panose="02010609060101010101" pitchFamily="49" charset="-122"/>
                <a:ea typeface="楷体" panose="02010609060101010101" pitchFamily="49" charset="-122"/>
                <a:cs typeface="+mn-ea"/>
                <a:sym typeface="+mn-lt"/>
              </a:rPr>
              <a:t>利润</a:t>
            </a:r>
            <a:r>
              <a:rPr lang="en-US" altLang="zh-CN" sz="1400" dirty="0">
                <a:latin typeface="楷体" panose="02010609060101010101" pitchFamily="49" charset="-122"/>
                <a:ea typeface="楷体" panose="02010609060101010101" pitchFamily="49" charset="-122"/>
                <a:cs typeface="+mn-ea"/>
                <a:sym typeface="+mn-lt"/>
              </a:rPr>
              <a:t>1000</a:t>
            </a:r>
            <a:r>
              <a:rPr lang="zh-CN" altLang="en-US" sz="1400" dirty="0">
                <a:latin typeface="楷体" panose="02010609060101010101" pitchFamily="49" charset="-122"/>
                <a:ea typeface="楷体" panose="02010609060101010101" pitchFamily="49" charset="-122"/>
                <a:cs typeface="+mn-ea"/>
                <a:sym typeface="+mn-lt"/>
              </a:rPr>
              <a:t>万元以上，或营业收入</a:t>
            </a:r>
            <a:r>
              <a:rPr lang="en-US" altLang="zh-CN" sz="1400" dirty="0">
                <a:latin typeface="楷体" panose="02010609060101010101" pitchFamily="49" charset="-122"/>
                <a:ea typeface="楷体" panose="02010609060101010101" pitchFamily="49" charset="-122"/>
                <a:cs typeface="+mn-ea"/>
                <a:sym typeface="+mn-lt"/>
              </a:rPr>
              <a:t>3000</a:t>
            </a:r>
            <a:r>
              <a:rPr lang="zh-CN" altLang="en-US" sz="1400" dirty="0">
                <a:latin typeface="楷体" panose="02010609060101010101" pitchFamily="49" charset="-122"/>
                <a:ea typeface="楷体" panose="02010609060101010101" pitchFamily="49" charset="-122"/>
                <a:cs typeface="+mn-ea"/>
                <a:sym typeface="+mn-lt"/>
              </a:rPr>
              <a:t>万元以上。</a:t>
            </a:r>
            <a:endParaRPr lang="en-US" altLang="zh-CN" sz="1400" dirty="0" smtClean="0">
              <a:latin typeface="楷体" panose="02010609060101010101" pitchFamily="49" charset="-122"/>
              <a:ea typeface="楷体" panose="02010609060101010101" pitchFamily="49" charset="-122"/>
              <a:cs typeface="+mn-ea"/>
              <a:sym typeface="+mn-lt"/>
            </a:endParaRPr>
          </a:p>
        </p:txBody>
      </p:sp>
      <p:sp>
        <p:nvSpPr>
          <p:cNvPr id="22" name="AutoShape 19"/>
          <p:cNvSpPr>
            <a:spLocks noChangeArrowheads="1"/>
          </p:cNvSpPr>
          <p:nvPr/>
        </p:nvSpPr>
        <p:spPr bwMode="gray">
          <a:xfrm>
            <a:off x="2881313" y="4725988"/>
            <a:ext cx="5500687" cy="911225"/>
          </a:xfrm>
          <a:prstGeom prst="roundRect">
            <a:avLst>
              <a:gd name="adj" fmla="val 11505"/>
            </a:avLst>
          </a:prstGeom>
          <a:solidFill>
            <a:srgbClr val="BFA9B8"/>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23" name="Text Box 20"/>
          <p:cNvSpPr txBox="1">
            <a:spLocks noChangeArrowheads="1"/>
          </p:cNvSpPr>
          <p:nvPr/>
        </p:nvSpPr>
        <p:spPr bwMode="gray">
          <a:xfrm>
            <a:off x="3462338" y="4872038"/>
            <a:ext cx="4613451" cy="523220"/>
          </a:xfrm>
          <a:prstGeom prst="rect">
            <a:avLst/>
          </a:prstGeom>
          <a:noFill/>
          <a:ln w="9525" algn="ctr">
            <a:noFill/>
            <a:miter lim="800000"/>
          </a:ln>
        </p:spPr>
        <p:txBody>
          <a:bodyPr wrap="square">
            <a:spAutoFit/>
          </a:bodyPr>
          <a:lstStyle/>
          <a:p>
            <a:pPr>
              <a:spcBef>
                <a:spcPct val="50000"/>
              </a:spcBef>
              <a:buFontTx/>
              <a:buChar char="•"/>
            </a:pPr>
            <a:r>
              <a:rPr lang="zh-CN" altLang="en-US" sz="1400" dirty="0">
                <a:latin typeface="楷体" panose="02010609060101010101" pitchFamily="49" charset="-122"/>
                <a:ea typeface="楷体" panose="02010609060101010101" pitchFamily="49" charset="-122"/>
                <a:cs typeface="+mn-ea"/>
                <a:sym typeface="+mn-lt"/>
              </a:rPr>
              <a:t>考量到</a:t>
            </a:r>
            <a:r>
              <a:rPr lang="en-US" altLang="zh-CN" sz="1400" dirty="0">
                <a:latin typeface="楷体" panose="02010609060101010101" pitchFamily="49" charset="-122"/>
                <a:ea typeface="楷体" panose="02010609060101010101" pitchFamily="49" charset="-122"/>
                <a:cs typeface="+mn-ea"/>
                <a:sym typeface="+mn-lt"/>
              </a:rPr>
              <a:t>A</a:t>
            </a:r>
            <a:r>
              <a:rPr lang="zh-CN" altLang="en-US" sz="1400" dirty="0">
                <a:latin typeface="楷体" panose="02010609060101010101" pitchFamily="49" charset="-122"/>
                <a:ea typeface="楷体" panose="02010609060101010101" pitchFamily="49" charset="-122"/>
                <a:cs typeface="+mn-ea"/>
                <a:sym typeface="+mn-lt"/>
              </a:rPr>
              <a:t>股主板市场的相对稀缺性</a:t>
            </a:r>
            <a:r>
              <a:rPr lang="zh-CN" altLang="en-US" sz="1400" dirty="0" smtClean="0">
                <a:latin typeface="楷体" panose="02010609060101010101" pitchFamily="49" charset="-122"/>
                <a:ea typeface="楷体" panose="02010609060101010101" pitchFamily="49" charset="-122"/>
                <a:cs typeface="+mn-ea"/>
                <a:sym typeface="+mn-lt"/>
              </a:rPr>
              <a:t>，对</a:t>
            </a:r>
            <a:r>
              <a:rPr lang="zh-CN" altLang="en-US" sz="1400" dirty="0">
                <a:latin typeface="楷体" panose="02010609060101010101" pitchFamily="49" charset="-122"/>
                <a:ea typeface="楷体" panose="02010609060101010101" pitchFamily="49" charset="-122"/>
                <a:cs typeface="+mn-ea"/>
                <a:sym typeface="+mn-lt"/>
              </a:rPr>
              <a:t>具有独特业务模式的公司保持</a:t>
            </a:r>
            <a:r>
              <a:rPr lang="zh-CN" altLang="en-US" sz="1400" dirty="0" smtClean="0">
                <a:latin typeface="楷体" panose="02010609060101010101" pitchFamily="49" charset="-122"/>
                <a:ea typeface="楷体" panose="02010609060101010101" pitchFamily="49" charset="-122"/>
                <a:cs typeface="+mn-ea"/>
                <a:sym typeface="+mn-lt"/>
              </a:rPr>
              <a:t>兴趣。</a:t>
            </a:r>
            <a:endParaRPr lang="en-US" altLang="zh-CN" sz="1400" dirty="0">
              <a:latin typeface="楷体" panose="02010609060101010101" pitchFamily="49" charset="-122"/>
              <a:ea typeface="楷体" panose="02010609060101010101" pitchFamily="49" charset="-122"/>
              <a:cs typeface="+mn-ea"/>
              <a:sym typeface="+mn-lt"/>
            </a:endParaRPr>
          </a:p>
        </p:txBody>
      </p:sp>
      <p:sp>
        <p:nvSpPr>
          <p:cNvPr id="24" name="AutoShape 21"/>
          <p:cNvSpPr>
            <a:spLocks noChangeArrowheads="1"/>
          </p:cNvSpPr>
          <p:nvPr/>
        </p:nvSpPr>
        <p:spPr bwMode="gray">
          <a:xfrm>
            <a:off x="2884488" y="2303463"/>
            <a:ext cx="533400" cy="381000"/>
          </a:xfrm>
          <a:prstGeom prst="rightArrow">
            <a:avLst>
              <a:gd name="adj1" fmla="val 50000"/>
              <a:gd name="adj2" fmla="val 58333"/>
            </a:avLst>
          </a:prstGeom>
          <a:solidFill>
            <a:srgbClr val="FFFFFF"/>
          </a:solidFill>
          <a:ln w="9525">
            <a:noFill/>
            <a:miter lim="800000"/>
          </a:ln>
        </p:spPr>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25" name="AutoShape 22"/>
          <p:cNvSpPr>
            <a:spLocks noChangeArrowheads="1"/>
          </p:cNvSpPr>
          <p:nvPr/>
        </p:nvSpPr>
        <p:spPr bwMode="gray">
          <a:xfrm>
            <a:off x="2892425" y="3592513"/>
            <a:ext cx="533400" cy="381000"/>
          </a:xfrm>
          <a:prstGeom prst="rightArrow">
            <a:avLst>
              <a:gd name="adj1" fmla="val 50000"/>
              <a:gd name="adj2" fmla="val 58333"/>
            </a:avLst>
          </a:prstGeom>
          <a:solidFill>
            <a:srgbClr val="FFFFFF"/>
          </a:solidFill>
          <a:ln w="9525">
            <a:noFill/>
            <a:miter lim="800000"/>
          </a:ln>
        </p:spPr>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26" name="AutoShape 23"/>
          <p:cNvSpPr>
            <a:spLocks noChangeArrowheads="1"/>
          </p:cNvSpPr>
          <p:nvPr/>
        </p:nvSpPr>
        <p:spPr bwMode="gray">
          <a:xfrm>
            <a:off x="2882900" y="5002213"/>
            <a:ext cx="533400" cy="381000"/>
          </a:xfrm>
          <a:prstGeom prst="rightArrow">
            <a:avLst>
              <a:gd name="adj1" fmla="val 50000"/>
              <a:gd name="adj2" fmla="val 58333"/>
            </a:avLst>
          </a:prstGeom>
          <a:solidFill>
            <a:srgbClr val="FFFFFF"/>
          </a:solidFill>
          <a:ln w="9525">
            <a:noFill/>
            <a:miter lim="800000"/>
          </a:ln>
        </p:spPr>
        <p:txBody>
          <a:bodyPr wrap="none" anchor="ctr"/>
          <a:lstStyle/>
          <a:p>
            <a:endParaRPr lang="zh-CN" altLang="en-US" sz="1600">
              <a:latin typeface="楷体" panose="02010609060101010101" pitchFamily="49" charset="-122"/>
              <a:ea typeface="楷体" panose="02010609060101010101" pitchFamily="49" charset="-122"/>
              <a:cs typeface="+mn-ea"/>
              <a:sym typeface="+mn-lt"/>
            </a:endParaRPr>
          </a:p>
        </p:txBody>
      </p:sp>
      <p:sp>
        <p:nvSpPr>
          <p:cNvPr id="29" name="Text Box 8"/>
          <p:cNvSpPr txBox="1">
            <a:spLocks noChangeArrowheads="1"/>
          </p:cNvSpPr>
          <p:nvPr/>
        </p:nvSpPr>
        <p:spPr bwMode="auto">
          <a:xfrm>
            <a:off x="683568" y="548680"/>
            <a:ext cx="3281668" cy="461665"/>
          </a:xfrm>
          <a:prstGeom prst="rect">
            <a:avLst/>
          </a:prstGeom>
          <a:noFill/>
          <a:ln w="9525">
            <a:noFill/>
            <a:miter lim="800000"/>
          </a:ln>
        </p:spPr>
        <p:txBody>
          <a:bodyPr wrap="none">
            <a:spAutoFit/>
          </a:bodyPr>
          <a:lstStyle/>
          <a:p>
            <a:pPr eaLnBrk="0" hangingPunct="0"/>
            <a:r>
              <a:rPr lang="en-US" altLang="zh-CN" sz="2400" b="1" dirty="0" smtClean="0">
                <a:latin typeface="楷体" panose="02010609060101010101" pitchFamily="49" charset="-122"/>
              </a:rPr>
              <a:t>2.6 </a:t>
            </a:r>
            <a:r>
              <a:rPr lang="zh-CN" altLang="en-US" sz="2400" b="1" dirty="0" smtClean="0">
                <a:latin typeface="楷体" panose="02010609060101010101" pitchFamily="49" charset="-122"/>
              </a:rPr>
              <a:t>做市服务与做市商</a:t>
            </a:r>
            <a:endParaRPr lang="zh-CN" altLang="en-US" sz="2400" b="1" dirty="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1650" y="1095127"/>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dirty="0" smtClean="0">
                <a:latin typeface="黑体" pitchFamily="2" charset="-122"/>
                <a:ea typeface="黑体" pitchFamily="2" charset="-122"/>
              </a:rPr>
              <a:t>已（拟）做市标的情况</a:t>
            </a:r>
            <a:endParaRPr lang="zh-CN" altLang="en-US" sz="2400" dirty="0">
              <a:latin typeface="黑体" pitchFamily="2" charset="-122"/>
              <a:ea typeface="黑体" pitchFamily="2" charset="-122"/>
            </a:endParaRPr>
          </a:p>
        </p:txBody>
      </p:sp>
      <p:graphicFrame>
        <p:nvGraphicFramePr>
          <p:cNvPr id="3" name="表格 2"/>
          <p:cNvGraphicFramePr>
            <a:graphicFrameLocks noGrp="1"/>
          </p:cNvGraphicFramePr>
          <p:nvPr/>
        </p:nvGraphicFramePr>
        <p:xfrm>
          <a:off x="827585" y="1632800"/>
          <a:ext cx="7416825" cy="4532503"/>
        </p:xfrm>
        <a:graphic>
          <a:graphicData uri="http://schemas.openxmlformats.org/drawingml/2006/table">
            <a:tbl>
              <a:tblPr>
                <a:tableStyleId>{1E171933-4619-4E11-9A3F-F7608DF75F80}</a:tableStyleId>
              </a:tblPr>
              <a:tblGrid>
                <a:gridCol w="872568"/>
                <a:gridCol w="1059546"/>
                <a:gridCol w="1495830"/>
                <a:gridCol w="934895"/>
                <a:gridCol w="934894"/>
                <a:gridCol w="997220"/>
                <a:gridCol w="1121872"/>
              </a:tblGrid>
              <a:tr h="424525">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做市企业</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陆海科技</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九恒星</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津宇嘉信</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嘉达早教</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中科国信</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T w="5715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fontAlgn="ctr"/>
                      <a:r>
                        <a:rPr lang="zh-CN" altLang="en-US" sz="1400" b="1" u="none" strike="noStrike" dirty="0">
                          <a:effectLst/>
                          <a:latin typeface="楷体" panose="02010609060101010101" pitchFamily="49" charset="-122"/>
                          <a:ea typeface="楷体" panose="02010609060101010101" pitchFamily="49" charset="-122"/>
                        </a:rPr>
                        <a:t>艾融软件</a:t>
                      </a:r>
                      <a:endParaRPr lang="zh-CN" altLang="en-US" sz="14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4">
                        <a:lumMod val="60000"/>
                        <a:lumOff val="40000"/>
                      </a:schemeClr>
                    </a:solidFill>
                  </a:tcPr>
                </a:tc>
              </a:tr>
              <a:tr h="779436">
                <a:tc>
                  <a:txBody>
                    <a:bodyPr/>
                    <a:lstStyle/>
                    <a:p>
                      <a:pPr algn="ctr" fontAlgn="ctr"/>
                      <a:r>
                        <a:rPr lang="zh-CN" altLang="en-US" sz="1200" b="1" u="none" strike="noStrike" dirty="0">
                          <a:effectLst/>
                          <a:latin typeface="楷体" panose="02010609060101010101" pitchFamily="49" charset="-122"/>
                          <a:ea typeface="楷体" panose="02010609060101010101" pitchFamily="49" charset="-122"/>
                        </a:rPr>
                        <a:t>行业</a:t>
                      </a:r>
                      <a:endParaRPr lang="zh-CN" altLang="en-US" sz="12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tcP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软件和信息技术服务业</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互联网和相关服务</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电气机械和器材制造业</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文教、工美、体育和娱乐用品制造业</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互联网和相关服务</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软件和信息技术服务业</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tcPr>
                </a:tc>
              </a:tr>
              <a:tr h="1708775">
                <a:tc>
                  <a:txBody>
                    <a:bodyPr/>
                    <a:lstStyle/>
                    <a:p>
                      <a:pPr algn="ctr" fontAlgn="ctr"/>
                      <a:r>
                        <a:rPr lang="zh-CN" altLang="en-US" sz="1200" b="1" u="none" strike="noStrike" dirty="0">
                          <a:effectLst/>
                          <a:latin typeface="楷体" panose="02010609060101010101" pitchFamily="49" charset="-122"/>
                          <a:ea typeface="楷体" panose="02010609060101010101" pitchFamily="49" charset="-122"/>
                        </a:rPr>
                        <a:t>主营业务</a:t>
                      </a:r>
                      <a:endParaRPr lang="zh-CN" altLang="en-US" sz="12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tcP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特种船舶和商业船舶提供专用软件产品开发、船舶计算机信息系统集成、船舶通信导航系统集成和航运综合信息服务</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全方位的资金管理软件 研究开发、技术支持及资金信息增值咨询服务</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轨道交通信号智能电源、电力操作电源、应急电源及太阳能光伏发电系统的研发、生产、销售和。</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儿童益智早教产品的研发、生产、销售</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为军用系统和提供弱信号电子信息采集处理设备的研制和配套生产</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互联网金融平台系列应用软件的研究开发。</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tcPr>
                </a:tc>
              </a:tr>
              <a:tr h="243574">
                <a:tc>
                  <a:txBody>
                    <a:bodyPr/>
                    <a:lstStyle/>
                    <a:p>
                      <a:pPr algn="ctr" fontAlgn="ctr"/>
                      <a:r>
                        <a:rPr lang="zh-CN" altLang="en-US" sz="1200" b="1" u="none" strike="noStrike" dirty="0">
                          <a:effectLst/>
                          <a:latin typeface="楷体" panose="02010609060101010101" pitchFamily="49" charset="-122"/>
                          <a:ea typeface="楷体" panose="02010609060101010101" pitchFamily="49" charset="-122"/>
                        </a:rPr>
                        <a:t>主办券商</a:t>
                      </a:r>
                      <a:endParaRPr lang="zh-CN" altLang="en-US" sz="12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tcP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国信证券</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国信证券</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光大证券</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申银万国</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光大证券</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a:effectLst/>
                          <a:latin typeface="楷体" panose="02010609060101010101" pitchFamily="49" charset="-122"/>
                          <a:ea typeface="楷体" panose="02010609060101010101" pitchFamily="49" charset="-122"/>
                        </a:rPr>
                        <a:t>光大证券</a:t>
                      </a:r>
                      <a:endParaRPr lang="zh-CN" altLang="en-US" sz="1200" b="0" i="0" u="none" strike="noStrike">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tcPr>
                </a:tc>
              </a:tr>
              <a:tr h="974296">
                <a:tc>
                  <a:txBody>
                    <a:bodyPr/>
                    <a:lstStyle/>
                    <a:p>
                      <a:pPr algn="ctr" fontAlgn="ctr"/>
                      <a:r>
                        <a:rPr lang="zh-CN" altLang="en-US" sz="1200" b="1" u="none" strike="noStrike" dirty="0">
                          <a:effectLst/>
                          <a:latin typeface="楷体" panose="02010609060101010101" pitchFamily="49" charset="-122"/>
                          <a:ea typeface="楷体" panose="02010609060101010101" pitchFamily="49" charset="-122"/>
                        </a:rPr>
                        <a:t>做市商</a:t>
                      </a:r>
                      <a:endParaRPr lang="zh-CN" altLang="en-US" sz="12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tcP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国信证券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招商</a:t>
                      </a:r>
                      <a:r>
                        <a:rPr lang="zh-CN" altLang="en-US" sz="1200" u="none" strike="noStrike" dirty="0">
                          <a:effectLst/>
                          <a:latin typeface="楷体" panose="02010609060101010101" pitchFamily="49" charset="-122"/>
                          <a:ea typeface="楷体" panose="02010609060101010101" pitchFamily="49" charset="-122"/>
                        </a:rPr>
                        <a:t>证券</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财富</a:t>
                      </a:r>
                      <a:r>
                        <a:rPr lang="zh-CN" altLang="en-US" sz="1200" u="none" strike="noStrike" dirty="0">
                          <a:effectLst/>
                          <a:latin typeface="楷体" panose="02010609060101010101" pitchFamily="49" charset="-122"/>
                          <a:ea typeface="楷体" panose="02010609060101010101" pitchFamily="49" charset="-122"/>
                        </a:rPr>
                        <a:t>证券、东海</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国都证券、国信</a:t>
                      </a:r>
                      <a:r>
                        <a:rPr lang="zh-CN" altLang="en-US" sz="1200" u="none" strike="noStrike" dirty="0">
                          <a:effectLst/>
                          <a:latin typeface="楷体" panose="02010609060101010101" pitchFamily="49" charset="-122"/>
                          <a:ea typeface="楷体" panose="02010609060101010101" pitchFamily="49" charset="-122"/>
                        </a:rPr>
                        <a:t>证券、世纪证券</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广州证券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兴</a:t>
                      </a:r>
                      <a:r>
                        <a:rPr lang="zh-CN" altLang="en-US" sz="1200" u="none" strike="noStrike" dirty="0">
                          <a:effectLst/>
                          <a:latin typeface="楷体" panose="02010609060101010101" pitchFamily="49" charset="-122"/>
                          <a:ea typeface="楷体" panose="02010609060101010101" pitchFamily="49" charset="-122"/>
                        </a:rPr>
                        <a:t>业</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世纪</a:t>
                      </a:r>
                      <a:r>
                        <a:rPr lang="zh-CN" altLang="en-US" sz="1200" u="none" strike="noStrike" dirty="0">
                          <a:effectLst/>
                          <a:latin typeface="楷体" panose="02010609060101010101" pitchFamily="49" charset="-122"/>
                          <a:ea typeface="楷体" panose="02010609060101010101" pitchFamily="49" charset="-122"/>
                        </a:rPr>
                        <a:t>证券</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申银万国</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kern="1200" dirty="0" smtClean="0">
                          <a:solidFill>
                            <a:schemeClr val="dk1"/>
                          </a:solidFill>
                          <a:effectLst/>
                          <a:latin typeface="楷体" panose="02010609060101010101" pitchFamily="49" charset="-122"/>
                          <a:ea typeface="楷体" panose="02010609060101010101" pitchFamily="49" charset="-122"/>
                          <a:cs typeface="+mn-cs"/>
                        </a:rPr>
                        <a:t>东方证券</a:t>
                      </a:r>
                      <a:endParaRPr lang="zh-CN" altLang="en-US" sz="1200" u="none" strike="noStrike" kern="1200" dirty="0">
                        <a:solidFill>
                          <a:schemeClr val="dk1"/>
                        </a:solidFill>
                        <a:effectLst/>
                        <a:latin typeface="楷体" panose="02010609060101010101" pitchFamily="49" charset="-122"/>
                        <a:ea typeface="楷体" panose="02010609060101010101" pitchFamily="49" charset="-122"/>
                        <a:cs typeface="+mn-cs"/>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东方证券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海</a:t>
                      </a:r>
                      <a:r>
                        <a:rPr lang="zh-CN" altLang="en-US" sz="1200" u="none" strike="noStrike" dirty="0">
                          <a:effectLst/>
                          <a:latin typeface="楷体" panose="02010609060101010101" pitchFamily="49" charset="-122"/>
                          <a:ea typeface="楷体" panose="02010609060101010101" pitchFamily="49" charset="-122"/>
                        </a:rPr>
                        <a:t>通</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国泰君</a:t>
                      </a:r>
                      <a:r>
                        <a:rPr lang="zh-CN" altLang="en-US" sz="1200" u="none" strike="noStrike" dirty="0">
                          <a:effectLst/>
                          <a:latin typeface="楷体" panose="02010609060101010101" pitchFamily="49" charset="-122"/>
                          <a:ea typeface="楷体" panose="02010609060101010101" pitchFamily="49" charset="-122"/>
                        </a:rPr>
                        <a:t>安</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tc>
                <a:tc>
                  <a:txBody>
                    <a:bodyPr/>
                    <a:lstStyle/>
                    <a:p>
                      <a:pPr algn="ctr" fontAlgn="ctr"/>
                      <a:r>
                        <a:rPr lang="zh-CN" altLang="en-US" sz="1200" u="none" strike="noStrike" dirty="0">
                          <a:effectLst/>
                          <a:latin typeface="楷体" panose="02010609060101010101" pitchFamily="49" charset="-122"/>
                          <a:ea typeface="楷体" panose="02010609060101010101" pitchFamily="49" charset="-122"/>
                        </a:rPr>
                        <a:t>光大</a:t>
                      </a:r>
                      <a:r>
                        <a:rPr lang="zh-CN" altLang="en-US" sz="1200" u="none" strike="noStrike" dirty="0" smtClean="0">
                          <a:effectLst/>
                          <a:latin typeface="楷体" panose="02010609060101010101" pitchFamily="49" charset="-122"/>
                          <a:ea typeface="楷体" panose="02010609060101010101" pitchFamily="49" charset="-122"/>
                        </a:rPr>
                        <a:t>证券</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国</a:t>
                      </a:r>
                      <a:r>
                        <a:rPr lang="zh-CN" altLang="en-US" sz="1200" u="none" strike="noStrike" dirty="0">
                          <a:effectLst/>
                          <a:latin typeface="楷体" panose="02010609060101010101" pitchFamily="49" charset="-122"/>
                          <a:ea typeface="楷体" panose="02010609060101010101" pitchFamily="49" charset="-122"/>
                        </a:rPr>
                        <a:t>信证券</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tcPr>
                </a:tc>
              </a:tr>
              <a:tr h="401897">
                <a:tc>
                  <a:txBody>
                    <a:bodyPr/>
                    <a:lstStyle/>
                    <a:p>
                      <a:pPr algn="ctr" fontAlgn="ctr"/>
                      <a:r>
                        <a:rPr lang="zh-CN" altLang="en-US" sz="1200" b="1" u="none" strike="noStrike" dirty="0">
                          <a:effectLst/>
                          <a:latin typeface="楷体" panose="02010609060101010101" pitchFamily="49" charset="-122"/>
                          <a:ea typeface="楷体" panose="02010609060101010101" pitchFamily="49" charset="-122"/>
                        </a:rPr>
                        <a:t>营收、净利</a:t>
                      </a:r>
                      <a:br>
                        <a:rPr lang="zh-CN" altLang="en-US" sz="1200" b="1" u="none" strike="noStrike" dirty="0">
                          <a:effectLst/>
                          <a:latin typeface="楷体" panose="02010609060101010101" pitchFamily="49" charset="-122"/>
                          <a:ea typeface="楷体" panose="02010609060101010101" pitchFamily="49" charset="-122"/>
                        </a:rPr>
                      </a:br>
                      <a:r>
                        <a:rPr lang="zh-CN" altLang="en-US" sz="1200" b="1" u="none" strike="noStrike" dirty="0">
                          <a:effectLst/>
                          <a:latin typeface="楷体" panose="02010609060101010101" pitchFamily="49" charset="-122"/>
                          <a:ea typeface="楷体" panose="02010609060101010101" pitchFamily="49" charset="-122"/>
                        </a:rPr>
                        <a:t>（万元）</a:t>
                      </a:r>
                      <a:endParaRPr lang="zh-CN" altLang="en-US" sz="1200" b="1"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8493.43</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en-US" altLang="zh-CN" sz="1200" u="none" strike="noStrike" dirty="0" smtClean="0">
                          <a:effectLst/>
                          <a:latin typeface="楷体" panose="02010609060101010101" pitchFamily="49" charset="-122"/>
                          <a:ea typeface="楷体" panose="02010609060101010101" pitchFamily="49" charset="-122"/>
                        </a:rPr>
                        <a:t>1731.27</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15974.02</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en-US" altLang="zh-CN" sz="1200" u="none" strike="noStrike" dirty="0" smtClean="0">
                          <a:effectLst/>
                          <a:latin typeface="楷体" panose="02010609060101010101" pitchFamily="49" charset="-122"/>
                          <a:ea typeface="楷体" panose="02010609060101010101" pitchFamily="49" charset="-122"/>
                        </a:rPr>
                        <a:t>3156.25</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12142.24</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zh-CN" altLang="en-US" sz="1200" u="none" strike="noStrike" dirty="0" smtClean="0">
                          <a:effectLst/>
                          <a:latin typeface="楷体" panose="02010609060101010101" pitchFamily="49" charset="-122"/>
                          <a:ea typeface="楷体" panose="02010609060101010101" pitchFamily="49" charset="-122"/>
                        </a:rPr>
                        <a:t> </a:t>
                      </a:r>
                      <a:r>
                        <a:rPr lang="en-US" altLang="zh-CN" sz="1200" u="none" strike="noStrike" dirty="0">
                          <a:effectLst/>
                          <a:latin typeface="楷体" panose="02010609060101010101" pitchFamily="49" charset="-122"/>
                          <a:ea typeface="楷体" panose="02010609060101010101" pitchFamily="49" charset="-122"/>
                        </a:rPr>
                        <a:t>1621.36</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14061.25</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en-US" altLang="zh-CN" sz="1200" u="none" strike="noStrike" dirty="0" smtClean="0">
                          <a:effectLst/>
                          <a:latin typeface="楷体" panose="02010609060101010101" pitchFamily="49" charset="-122"/>
                          <a:ea typeface="楷体" panose="02010609060101010101" pitchFamily="49" charset="-122"/>
                        </a:rPr>
                        <a:t>1967.11</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5219.88</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en-US" altLang="zh-CN" sz="1200" u="none" strike="noStrike" dirty="0" smtClean="0">
                          <a:effectLst/>
                          <a:latin typeface="楷体" panose="02010609060101010101" pitchFamily="49" charset="-122"/>
                          <a:ea typeface="楷体" panose="02010609060101010101" pitchFamily="49" charset="-122"/>
                        </a:rPr>
                        <a:t>1628.87 </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B w="57150" cap="flat" cmpd="sng" algn="ctr">
                      <a:solidFill>
                        <a:schemeClr val="bg1"/>
                      </a:solidFill>
                      <a:prstDash val="solid"/>
                      <a:round/>
                      <a:headEnd type="none" w="med" len="med"/>
                      <a:tailEnd type="none" w="med" len="med"/>
                    </a:lnB>
                  </a:tcPr>
                </a:tc>
                <a:tc>
                  <a:txBody>
                    <a:bodyPr/>
                    <a:lstStyle/>
                    <a:p>
                      <a:pPr algn="ctr" fontAlgn="ctr"/>
                      <a:r>
                        <a:rPr lang="en-US" altLang="zh-CN" sz="1200" u="none" strike="noStrike" dirty="0" smtClean="0">
                          <a:effectLst/>
                          <a:latin typeface="楷体" panose="02010609060101010101" pitchFamily="49" charset="-122"/>
                          <a:ea typeface="楷体" panose="02010609060101010101" pitchFamily="49" charset="-122"/>
                        </a:rPr>
                        <a:t>2947.60</a:t>
                      </a:r>
                      <a:endParaRPr lang="en-US" altLang="zh-CN" sz="1200" u="none" strike="noStrike" dirty="0" smtClean="0">
                        <a:effectLst/>
                        <a:latin typeface="楷体" panose="02010609060101010101" pitchFamily="49" charset="-122"/>
                        <a:ea typeface="楷体" panose="02010609060101010101" pitchFamily="49" charset="-122"/>
                      </a:endParaRPr>
                    </a:p>
                    <a:p>
                      <a:pPr algn="ctr" fontAlgn="ctr"/>
                      <a:r>
                        <a:rPr lang="en-US" altLang="zh-CN" sz="1200" u="none" strike="noStrike" dirty="0" smtClean="0">
                          <a:effectLst/>
                          <a:latin typeface="楷体" panose="02010609060101010101" pitchFamily="49" charset="-122"/>
                          <a:ea typeface="楷体" panose="02010609060101010101" pitchFamily="49" charset="-122"/>
                        </a:rPr>
                        <a:t>458.06</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8245" marR="8245" marT="8245"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r>
            </a:tbl>
          </a:graphicData>
        </a:graphic>
      </p:graphicFrame>
      <p:sp>
        <p:nvSpPr>
          <p:cNvPr id="8" name="Text Box 8"/>
          <p:cNvSpPr txBox="1">
            <a:spLocks noChangeArrowheads="1"/>
          </p:cNvSpPr>
          <p:nvPr/>
        </p:nvSpPr>
        <p:spPr bwMode="auto">
          <a:xfrm>
            <a:off x="683568" y="548680"/>
            <a:ext cx="3281668" cy="461665"/>
          </a:xfrm>
          <a:prstGeom prst="rect">
            <a:avLst/>
          </a:prstGeom>
          <a:noFill/>
          <a:ln w="9525">
            <a:noFill/>
            <a:miter lim="800000"/>
          </a:ln>
        </p:spPr>
        <p:txBody>
          <a:bodyPr wrap="none">
            <a:spAutoFit/>
          </a:bodyPr>
          <a:lstStyle/>
          <a:p>
            <a:pPr eaLnBrk="0" hangingPunct="0"/>
            <a:r>
              <a:rPr lang="en-US" altLang="zh-CN" sz="2400" b="1" dirty="0" smtClean="0">
                <a:latin typeface="楷体" panose="02010609060101010101" pitchFamily="49" charset="-122"/>
              </a:rPr>
              <a:t>2.6 </a:t>
            </a:r>
            <a:r>
              <a:rPr lang="zh-CN" altLang="en-US" sz="2400" b="1" dirty="0" smtClean="0">
                <a:latin typeface="楷体" panose="02010609060101010101" pitchFamily="49" charset="-122"/>
              </a:rPr>
              <a:t>做市服务与做市商</a:t>
            </a:r>
            <a:endParaRPr lang="zh-CN" altLang="en-US" sz="2400" b="1" dirty="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5140" y="2772645"/>
            <a:ext cx="1300146" cy="3170099"/>
          </a:xfrm>
        </p:spPr>
        <p:txBody>
          <a:bodyPr/>
          <a:lstStyle/>
          <a:p>
            <a:r>
              <a:rPr lang="en-US" altLang="zh-CN" dirty="0" smtClean="0"/>
              <a:t>3</a:t>
            </a:r>
            <a:endParaRPr lang="zh-CN" altLang="en-US" dirty="0"/>
          </a:p>
        </p:txBody>
      </p:sp>
      <p:sp>
        <p:nvSpPr>
          <p:cNvPr id="3" name="内容占位符 2"/>
          <p:cNvSpPr>
            <a:spLocks noGrp="1"/>
          </p:cNvSpPr>
          <p:nvPr>
            <p:ph sz="quarter" idx="10"/>
          </p:nvPr>
        </p:nvSpPr>
        <p:spPr>
          <a:xfrm>
            <a:off x="428596" y="4509120"/>
            <a:ext cx="6807700" cy="500071"/>
          </a:xfrm>
        </p:spPr>
        <p:txBody>
          <a:bodyPr/>
          <a:lstStyle/>
          <a:p>
            <a:pPr>
              <a:buNone/>
            </a:pPr>
            <a:r>
              <a:rPr lang="zh-CN" altLang="en-US" dirty="0" smtClean="0"/>
              <a:t>光大证券中小企业投融资（新三板）业务简介</a:t>
            </a:r>
            <a:endParaRPr lang="zh-CN" altLang="en-US" dirty="0"/>
          </a:p>
        </p:txBody>
      </p:sp>
      <p:cxnSp>
        <p:nvCxnSpPr>
          <p:cNvPr id="4" name="直接连接符 3"/>
          <p:cNvCxnSpPr/>
          <p:nvPr/>
        </p:nvCxnSpPr>
        <p:spPr>
          <a:xfrm>
            <a:off x="571500" y="4929188"/>
            <a:ext cx="614362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一、我们的全价值链服务</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中小企业投融资系统</a:t>
            </a:r>
            <a:endParaRPr lang="en-US" dirty="0">
              <a:latin typeface="华文楷体" panose="02010600040101010101" pitchFamily="2" charset="-122"/>
              <a:ea typeface="华文楷体" panose="02010600040101010101" pitchFamily="2"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19" name="Oval 13"/>
          <p:cNvSpPr>
            <a:spLocks noChangeArrowheads="1"/>
          </p:cNvSpPr>
          <p:nvPr/>
        </p:nvSpPr>
        <p:spPr bwMode="auto">
          <a:xfrm>
            <a:off x="3787006" y="1124744"/>
            <a:ext cx="1605558" cy="1589598"/>
          </a:xfrm>
          <a:prstGeom prst="ellipse">
            <a:avLst/>
          </a:prstGeom>
          <a:gradFill rotWithShape="1">
            <a:gsLst>
              <a:gs pos="0">
                <a:srgbClr val="462F75"/>
              </a:gs>
              <a:gs pos="50000">
                <a:srgbClr val="9966FF"/>
              </a:gs>
              <a:gs pos="100000">
                <a:srgbClr val="462F7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base" hangingPunct="0"/>
            <a:r>
              <a:rPr lang="zh-CN" altLang="en-US" dirty="0">
                <a:solidFill>
                  <a:schemeClr val="bg1"/>
                </a:solidFill>
                <a:latin typeface="楷体" panose="02010609060101010101" pitchFamily="49" charset="-122"/>
                <a:ea typeface="楷体" panose="02010609060101010101" pitchFamily="49" charset="-122"/>
              </a:rPr>
              <a:t>全价值</a:t>
            </a:r>
            <a:r>
              <a:rPr lang="zh-CN" altLang="en-US" dirty="0" smtClean="0">
                <a:solidFill>
                  <a:schemeClr val="bg1"/>
                </a:solidFill>
                <a:latin typeface="楷体" panose="02010609060101010101" pitchFamily="49" charset="-122"/>
                <a:ea typeface="楷体" panose="02010609060101010101" pitchFamily="49" charset="-122"/>
              </a:rPr>
              <a:t>链服务</a:t>
            </a:r>
            <a:endParaRPr lang="en-US" altLang="zh-CN" dirty="0" smtClean="0">
              <a:solidFill>
                <a:schemeClr val="bg1"/>
              </a:solidFill>
              <a:latin typeface="楷体" panose="02010609060101010101" pitchFamily="49" charset="-122"/>
              <a:ea typeface="楷体" panose="02010609060101010101" pitchFamily="49" charset="-122"/>
            </a:endParaRPr>
          </a:p>
          <a:p>
            <a:pPr algn="ctr" eaLnBrk="0" fontAlgn="base" hangingPunct="0"/>
            <a:r>
              <a:rPr lang="zh-CN" altLang="en-US" dirty="0" smtClean="0">
                <a:solidFill>
                  <a:schemeClr val="bg1"/>
                </a:solidFill>
                <a:latin typeface="楷体" panose="02010609060101010101" pitchFamily="49" charset="-122"/>
                <a:ea typeface="楷体" panose="02010609060101010101" pitchFamily="49" charset="-122"/>
              </a:rPr>
              <a:t>陪伴企业左右</a:t>
            </a:r>
            <a:endParaRPr lang="zh-CN" altLang="en-US" dirty="0">
              <a:solidFill>
                <a:schemeClr val="bg1"/>
              </a:solidFill>
              <a:latin typeface="楷体" panose="02010609060101010101" pitchFamily="49" charset="-122"/>
              <a:ea typeface="楷体" panose="02010609060101010101" pitchFamily="49" charset="-122"/>
            </a:endParaRPr>
          </a:p>
        </p:txBody>
      </p:sp>
      <p:grpSp>
        <p:nvGrpSpPr>
          <p:cNvPr id="4" name="Group 7"/>
          <p:cNvGrpSpPr/>
          <p:nvPr/>
        </p:nvGrpSpPr>
        <p:grpSpPr bwMode="auto">
          <a:xfrm>
            <a:off x="323528" y="2924944"/>
            <a:ext cx="2044700" cy="2923877"/>
            <a:chOff x="0" y="0"/>
            <a:chExt cx="2215948" cy="2310633"/>
          </a:xfrm>
        </p:grpSpPr>
        <p:sp>
          <p:nvSpPr>
            <p:cNvPr id="21" name="AutoShape 39"/>
            <p:cNvSpPr>
              <a:spLocks noChangeArrowheads="1"/>
            </p:cNvSpPr>
            <p:nvPr/>
          </p:nvSpPr>
          <p:spPr bwMode="auto">
            <a:xfrm>
              <a:off x="0" y="0"/>
              <a:ext cx="2215948" cy="2310633"/>
            </a:xfrm>
            <a:prstGeom prst="roundRect">
              <a:avLst>
                <a:gd name="adj" fmla="val 4056"/>
              </a:avLst>
            </a:prstGeom>
            <a:gradFill rotWithShape="1">
              <a:gsLst>
                <a:gs pos="0">
                  <a:srgbClr val="FFFFFF"/>
                </a:gs>
                <a:gs pos="100000">
                  <a:srgbClr val="E5E5E5"/>
                </a:gs>
              </a:gsLst>
              <a:lin ang="5400000" scaled="1"/>
            </a:gradFill>
            <a:ln w="9525">
              <a:solidFill>
                <a:srgbClr val="B2B2B2"/>
              </a:solidFill>
              <a:round/>
            </a:ln>
          </p:spPr>
          <p:txBody>
            <a:bodyPr wrap="none" lIns="17780" tIns="14605" anchor="ctr"/>
            <a:lstStyle/>
            <a:p>
              <a:pPr eaLnBrk="0" fontAlgn="base" hangingPunct="0">
                <a:lnSpc>
                  <a:spcPct val="150000"/>
                </a:lnSpc>
                <a:buClr>
                  <a:schemeClr val="accent1"/>
                </a:buClr>
              </a:pPr>
              <a:endParaRPr lang="zh-CN" altLang="en-US" sz="1600" b="0" dirty="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b="0" dirty="0" smtClean="0">
                  <a:latin typeface="楷体" panose="02010609060101010101" pitchFamily="49" charset="-122"/>
                  <a:ea typeface="楷体" panose="02010609060101010101" pitchFamily="49" charset="-122"/>
                </a:rPr>
                <a:t>改制辅导、新三板挂牌；</a:t>
              </a:r>
              <a:endParaRPr lang="zh-CN" altLang="en-US" sz="1400" b="0" dirty="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b="0" dirty="0">
                  <a:latin typeface="楷体" panose="02010609060101010101" pitchFamily="49" charset="-122"/>
                  <a:ea typeface="楷体" panose="02010609060101010101" pitchFamily="49" charset="-122"/>
                </a:rPr>
                <a:t>定向</a:t>
              </a:r>
              <a:r>
                <a:rPr lang="zh-CN" altLang="en-US" sz="1400" b="0" dirty="0" smtClean="0">
                  <a:latin typeface="楷体" panose="02010609060101010101" pitchFamily="49" charset="-122"/>
                  <a:ea typeface="楷体" panose="02010609060101010101" pitchFamily="49" charset="-122"/>
                </a:rPr>
                <a:t>增发；</a:t>
              </a:r>
              <a:endParaRPr lang="zh-CN" altLang="en-US" sz="1400" b="0" dirty="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b="0" dirty="0">
                  <a:latin typeface="楷体" panose="02010609060101010101" pitchFamily="49" charset="-122"/>
                  <a:ea typeface="楷体" panose="02010609060101010101" pitchFamily="49" charset="-122"/>
                </a:rPr>
                <a:t>重组</a:t>
              </a:r>
              <a:r>
                <a:rPr lang="zh-CN" altLang="en-US" sz="1400" b="0" dirty="0" smtClean="0">
                  <a:latin typeface="楷体" panose="02010609060101010101" pitchFamily="49" charset="-122"/>
                  <a:ea typeface="楷体" panose="02010609060101010101" pitchFamily="49" charset="-122"/>
                </a:rPr>
                <a:t>并购；</a:t>
              </a:r>
              <a:endParaRPr lang="zh-CN" altLang="en-US" sz="1400" b="0" dirty="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b="0" dirty="0" smtClean="0">
                  <a:latin typeface="楷体" panose="02010609060101010101" pitchFamily="49" charset="-122"/>
                  <a:ea typeface="楷体" panose="02010609060101010101" pitchFamily="49" charset="-122"/>
                </a:rPr>
                <a:t>中小企业</a:t>
              </a:r>
              <a:r>
                <a:rPr lang="zh-CN" altLang="en-US" sz="1400" b="0" dirty="0">
                  <a:latin typeface="楷体" panose="02010609060101010101" pitchFamily="49" charset="-122"/>
                  <a:ea typeface="楷体" panose="02010609060101010101" pitchFamily="49" charset="-122"/>
                </a:rPr>
                <a:t>私募</a:t>
              </a:r>
              <a:r>
                <a:rPr lang="zh-CN" altLang="en-US" sz="1400" b="0" dirty="0" smtClean="0">
                  <a:latin typeface="楷体" panose="02010609060101010101" pitchFamily="49" charset="-122"/>
                  <a:ea typeface="楷体" panose="02010609060101010101" pitchFamily="49" charset="-122"/>
                </a:rPr>
                <a:t>债；</a:t>
              </a:r>
              <a:endParaRPr lang="zh-CN" altLang="en-US" sz="1400" b="0" dirty="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b="0" dirty="0" smtClean="0">
                  <a:latin typeface="楷体" panose="02010609060101010101" pitchFamily="49" charset="-122"/>
                  <a:ea typeface="楷体" panose="02010609060101010101" pitchFamily="49" charset="-122"/>
                </a:rPr>
                <a:t>IPO</a:t>
              </a:r>
              <a:r>
                <a:rPr lang="zh-CN" altLang="en-US" sz="1400" dirty="0" smtClean="0">
                  <a:latin typeface="楷体" panose="02010609060101010101" pitchFamily="49" charset="-122"/>
                  <a:ea typeface="楷体" panose="02010609060101010101" pitchFamily="49" charset="-122"/>
                </a:rPr>
                <a:t>及</a:t>
              </a:r>
              <a:r>
                <a:rPr lang="en-US" altLang="zh-CN" sz="1400" dirty="0" smtClean="0">
                  <a:latin typeface="楷体" panose="02010609060101010101" pitchFamily="49" charset="-122"/>
                  <a:ea typeface="楷体" panose="02010609060101010101" pitchFamily="49" charset="-122"/>
                </a:rPr>
                <a:t>IPO</a:t>
              </a:r>
              <a:r>
                <a:rPr lang="zh-CN" altLang="en-US" sz="1400" b="0" dirty="0" smtClean="0">
                  <a:latin typeface="楷体" panose="02010609060101010101" pitchFamily="49" charset="-122"/>
                  <a:ea typeface="楷体" panose="02010609060101010101" pitchFamily="49" charset="-122"/>
                </a:rPr>
                <a:t>转板；</a:t>
              </a:r>
              <a:endParaRPr lang="en-US" altLang="zh-CN" sz="1400" b="0" dirty="0" smtClean="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dirty="0" smtClean="0">
                  <a:latin typeface="楷体" panose="02010609060101010101" pitchFamily="49" charset="-122"/>
                  <a:ea typeface="楷体" panose="02010609060101010101" pitchFamily="49" charset="-122"/>
                </a:rPr>
                <a:t>持续督导；</a:t>
              </a:r>
              <a:endParaRPr lang="en-US" altLang="zh-CN" sz="1400" b="0" dirty="0" smtClean="0">
                <a:latin typeface="楷体" panose="02010609060101010101" pitchFamily="49" charset="-122"/>
                <a:ea typeface="楷体" panose="02010609060101010101" pitchFamily="49" charset="-122"/>
              </a:endParaRPr>
            </a:p>
            <a:p>
              <a:pPr marL="71755" indent="-71755" eaLnBrk="0" fontAlgn="base" hangingPunct="0">
                <a:lnSpc>
                  <a:spcPct val="150000"/>
                </a:lnSpc>
                <a:buClr>
                  <a:schemeClr val="tx1"/>
                </a:buClr>
                <a:buSzPct val="100000"/>
                <a:buFont typeface="Arial" pitchFamily="34" charset="0"/>
                <a:buChar char="•"/>
              </a:pPr>
              <a:r>
                <a:rPr lang="zh-CN" altLang="en-US" sz="1400" dirty="0" smtClean="0">
                  <a:latin typeface="楷体" panose="02010609060101010101" pitchFamily="49" charset="-122"/>
                  <a:ea typeface="楷体" panose="02010609060101010101" pitchFamily="49" charset="-122"/>
                </a:rPr>
                <a:t>股权激励方案设计。</a:t>
              </a:r>
              <a:endParaRPr lang="zh-CN" altLang="en-US" sz="1400" b="0" dirty="0">
                <a:latin typeface="楷体" panose="02010609060101010101" pitchFamily="49" charset="-122"/>
                <a:ea typeface="楷体" panose="02010609060101010101" pitchFamily="49" charset="-122"/>
              </a:endParaRPr>
            </a:p>
          </p:txBody>
        </p:sp>
        <p:sp>
          <p:nvSpPr>
            <p:cNvPr id="22" name="AutoShape 38"/>
            <p:cNvSpPr>
              <a:spLocks noChangeArrowheads="1"/>
            </p:cNvSpPr>
            <p:nvPr/>
          </p:nvSpPr>
          <p:spPr bwMode="auto">
            <a:xfrm>
              <a:off x="47603" y="68507"/>
              <a:ext cx="2085764" cy="370141"/>
            </a:xfrm>
            <a:prstGeom prst="roundRect">
              <a:avLst>
                <a:gd name="adj" fmla="val 16667"/>
              </a:avLst>
            </a:prstGeom>
            <a:solidFill>
              <a:srgbClr val="99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base" hangingPunct="0"/>
              <a:r>
                <a:rPr lang="zh-CN" altLang="en-US" dirty="0" smtClean="0">
                  <a:solidFill>
                    <a:srgbClr val="FFFFFF"/>
                  </a:solidFill>
                  <a:latin typeface="楷体" panose="02010609060101010101" pitchFamily="49" charset="-122"/>
                  <a:ea typeface="楷体" panose="02010609060101010101" pitchFamily="49" charset="-122"/>
                  <a:sym typeface="Arial" pitchFamily="34" charset="0"/>
                </a:rPr>
                <a:t>专业挂牌服务</a:t>
              </a:r>
              <a:endParaRPr lang="zh-CN" altLang="en-US" b="0" dirty="0">
                <a:latin typeface="楷体" panose="02010609060101010101" pitchFamily="49" charset="-122"/>
                <a:ea typeface="楷体" panose="02010609060101010101" pitchFamily="49" charset="-122"/>
              </a:endParaRPr>
            </a:p>
          </p:txBody>
        </p:sp>
      </p:grpSp>
      <p:grpSp>
        <p:nvGrpSpPr>
          <p:cNvPr id="5" name="Group 10"/>
          <p:cNvGrpSpPr/>
          <p:nvPr/>
        </p:nvGrpSpPr>
        <p:grpSpPr bwMode="auto">
          <a:xfrm>
            <a:off x="6746690" y="3068630"/>
            <a:ext cx="2132322" cy="2815786"/>
            <a:chOff x="-93167" y="0"/>
            <a:chExt cx="2309115" cy="2310633"/>
          </a:xfrm>
        </p:grpSpPr>
        <p:sp>
          <p:nvSpPr>
            <p:cNvPr id="24" name="AutoShape 49"/>
            <p:cNvSpPr>
              <a:spLocks noChangeArrowheads="1"/>
            </p:cNvSpPr>
            <p:nvPr/>
          </p:nvSpPr>
          <p:spPr bwMode="auto">
            <a:xfrm>
              <a:off x="-93167" y="0"/>
              <a:ext cx="2309115" cy="2310633"/>
            </a:xfrm>
            <a:prstGeom prst="roundRect">
              <a:avLst>
                <a:gd name="adj" fmla="val 4056"/>
              </a:avLst>
            </a:prstGeom>
            <a:gradFill rotWithShape="1">
              <a:gsLst>
                <a:gs pos="0">
                  <a:srgbClr val="FFFFFF"/>
                </a:gs>
                <a:gs pos="100000">
                  <a:srgbClr val="E5E5E5"/>
                </a:gs>
              </a:gsLst>
              <a:lin ang="5400000" scaled="1"/>
            </a:gradFill>
            <a:ln w="9525">
              <a:solidFill>
                <a:srgbClr val="B2B2B2"/>
              </a:solidFill>
              <a:round/>
            </a:ln>
          </p:spPr>
          <p:txBody>
            <a:bodyPr lIns="17780" rIns="17780" anchor="b" anchorCtr="0"/>
            <a:lstStyle/>
            <a:p>
              <a:pPr marL="71755" indent="-71755" eaLnBrk="0" fontAlgn="base" hangingPunct="0">
                <a:lnSpc>
                  <a:spcPct val="150000"/>
                </a:lnSpc>
                <a:buClr>
                  <a:schemeClr val="accent1"/>
                </a:buClr>
                <a:buFont typeface="Arial" pitchFamily="34" charset="0"/>
                <a:buChar char="•"/>
              </a:pPr>
              <a:r>
                <a:rPr lang="zh-CN" altLang="en-US" sz="1400" b="0" dirty="0" smtClean="0">
                  <a:latin typeface="楷体" panose="02010609060101010101" pitchFamily="49" charset="-122"/>
                  <a:ea typeface="楷体" panose="02010609060101010101" pitchFamily="49" charset="-122"/>
                  <a:sym typeface="微软雅黑" pitchFamily="34" charset="-122"/>
                </a:rPr>
                <a:t>借助</a:t>
              </a:r>
              <a:r>
                <a:rPr lang="zh-CN" altLang="en-US" sz="1400" b="0" dirty="0">
                  <a:latin typeface="楷体" panose="02010609060101010101" pitchFamily="49" charset="-122"/>
                  <a:ea typeface="楷体" panose="02010609060101010101" pitchFamily="49" charset="-122"/>
                  <a:sym typeface="微软雅黑" pitchFamily="34" charset="-122"/>
                </a:rPr>
                <a:t>光大集团内部资源，为有需要企业提供其他金融服务，如光大</a:t>
              </a:r>
              <a:r>
                <a:rPr lang="zh-CN" altLang="en-US" sz="1400" b="0" dirty="0" smtClean="0">
                  <a:latin typeface="楷体" panose="02010609060101010101" pitchFamily="49" charset="-122"/>
                  <a:ea typeface="楷体" panose="02010609060101010101" pitchFamily="49" charset="-122"/>
                  <a:sym typeface="微软雅黑" pitchFamily="34" charset="-122"/>
                </a:rPr>
                <a:t>银行授信服务、光大金融租赁的租赁服务等</a:t>
              </a:r>
              <a:r>
                <a:rPr lang="zh-CN" altLang="en-US" sz="1400" dirty="0" smtClean="0">
                  <a:latin typeface="楷体" panose="02010609060101010101" pitchFamily="49" charset="-122"/>
                  <a:ea typeface="楷体" panose="02010609060101010101" pitchFamily="49" charset="-122"/>
                  <a:sym typeface="微软雅黑" pitchFamily="34" charset="-122"/>
                </a:rPr>
                <a:t>；</a:t>
              </a:r>
              <a:endParaRPr lang="en-US" altLang="zh-CN" sz="1400" dirty="0" smtClean="0">
                <a:latin typeface="楷体" panose="02010609060101010101" pitchFamily="49" charset="-122"/>
                <a:ea typeface="楷体" panose="02010609060101010101" pitchFamily="49" charset="-122"/>
                <a:sym typeface="微软雅黑" pitchFamily="34" charset="-122"/>
              </a:endParaRPr>
            </a:p>
            <a:p>
              <a:pPr marL="71755" indent="-71755" eaLnBrk="0" fontAlgn="base" hangingPunct="0">
                <a:lnSpc>
                  <a:spcPct val="150000"/>
                </a:lnSpc>
                <a:buClr>
                  <a:schemeClr val="accent1"/>
                </a:buClr>
                <a:buFont typeface="Arial" pitchFamily="34" charset="0"/>
                <a:buChar char="•"/>
              </a:pPr>
              <a:r>
                <a:rPr lang="zh-CN" altLang="en-US" sz="1400" b="0" dirty="0" smtClean="0">
                  <a:latin typeface="楷体" panose="02010609060101010101" pitchFamily="49" charset="-122"/>
                  <a:ea typeface="楷体" panose="02010609060101010101" pitchFamily="49" charset="-122"/>
                  <a:sym typeface="微软雅黑" pitchFamily="34" charset="-122"/>
                </a:rPr>
                <a:t>对企业或并购标的与政府间关系提供支持。</a:t>
              </a:r>
              <a:endParaRPr lang="en-US" altLang="zh-CN" sz="1400" b="0" dirty="0" smtClean="0">
                <a:latin typeface="楷体" panose="02010609060101010101" pitchFamily="49" charset="-122"/>
                <a:ea typeface="楷体" panose="02010609060101010101" pitchFamily="49" charset="-122"/>
                <a:sym typeface="微软雅黑" pitchFamily="34" charset="-122"/>
              </a:endParaRPr>
            </a:p>
          </p:txBody>
        </p:sp>
        <p:sp>
          <p:nvSpPr>
            <p:cNvPr id="25" name="AutoShape 48"/>
            <p:cNvSpPr>
              <a:spLocks noChangeArrowheads="1"/>
            </p:cNvSpPr>
            <p:nvPr/>
          </p:nvSpPr>
          <p:spPr bwMode="auto">
            <a:xfrm>
              <a:off x="-33522" y="68507"/>
              <a:ext cx="2182545" cy="370141"/>
            </a:xfrm>
            <a:prstGeom prst="roundRect">
              <a:avLst>
                <a:gd name="adj" fmla="val 16667"/>
              </a:avLst>
            </a:prstGeom>
            <a:solidFill>
              <a:srgbClr val="99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base" hangingPunct="0"/>
              <a:r>
                <a:rPr lang="zh-CN" altLang="en-US" dirty="0" smtClean="0">
                  <a:solidFill>
                    <a:srgbClr val="FFFFFF"/>
                  </a:solidFill>
                  <a:latin typeface="楷体" panose="02010609060101010101" pitchFamily="49" charset="-122"/>
                  <a:ea typeface="楷体" panose="02010609060101010101" pitchFamily="49" charset="-122"/>
                  <a:sym typeface="Arial" pitchFamily="34" charset="0"/>
                </a:rPr>
                <a:t>光大证券与集团服务</a:t>
              </a:r>
              <a:endParaRPr lang="zh-CN" altLang="en-US" b="0" dirty="0">
                <a:latin typeface="楷体" panose="02010609060101010101" pitchFamily="49" charset="-122"/>
                <a:ea typeface="楷体" panose="02010609060101010101" pitchFamily="49" charset="-122"/>
              </a:endParaRPr>
            </a:p>
          </p:txBody>
        </p:sp>
      </p:grpSp>
      <p:grpSp>
        <p:nvGrpSpPr>
          <p:cNvPr id="6" name="Group 13"/>
          <p:cNvGrpSpPr/>
          <p:nvPr/>
        </p:nvGrpSpPr>
        <p:grpSpPr bwMode="auto">
          <a:xfrm>
            <a:off x="4572000" y="3501008"/>
            <a:ext cx="2046287" cy="2311400"/>
            <a:chOff x="0" y="0"/>
            <a:chExt cx="2215949" cy="2310633"/>
          </a:xfrm>
        </p:grpSpPr>
        <p:sp>
          <p:nvSpPr>
            <p:cNvPr id="31" name="AutoShape 52"/>
            <p:cNvSpPr>
              <a:spLocks noChangeArrowheads="1"/>
            </p:cNvSpPr>
            <p:nvPr/>
          </p:nvSpPr>
          <p:spPr bwMode="auto">
            <a:xfrm>
              <a:off x="0" y="0"/>
              <a:ext cx="2215949" cy="2310633"/>
            </a:xfrm>
            <a:prstGeom prst="roundRect">
              <a:avLst>
                <a:gd name="adj" fmla="val 4056"/>
              </a:avLst>
            </a:prstGeom>
            <a:gradFill rotWithShape="1">
              <a:gsLst>
                <a:gs pos="0">
                  <a:srgbClr val="FFFFFF"/>
                </a:gs>
                <a:gs pos="100000">
                  <a:srgbClr val="E5E5E5"/>
                </a:gs>
              </a:gsLst>
              <a:lin ang="5400000" scaled="1"/>
            </a:gradFill>
            <a:ln w="9525">
              <a:solidFill>
                <a:srgbClr val="B2B2B2"/>
              </a:solidFill>
              <a:round/>
            </a:ln>
          </p:spPr>
          <p:txBody>
            <a:bodyPr lIns="53975" tIns="50165" anchor="ctr"/>
            <a:lstStyle/>
            <a:p>
              <a:pPr eaLnBrk="0" fontAlgn="base" hangingPunct="0">
                <a:lnSpc>
                  <a:spcPct val="150000"/>
                </a:lnSpc>
                <a:buClr>
                  <a:schemeClr val="accent1"/>
                </a:buClr>
              </a:pPr>
              <a:r>
                <a:rPr lang="zh-CN" altLang="en-US" sz="1400" b="0" dirty="0" smtClean="0">
                  <a:latin typeface="楷体" panose="02010609060101010101" pitchFamily="49" charset="-122"/>
                  <a:ea typeface="楷体" panose="02010609060101010101" pitchFamily="49" charset="-122"/>
                  <a:sym typeface="微软雅黑" pitchFamily="34" charset="-122"/>
                </a:rPr>
                <a:t>参与（拟）挂牌</a:t>
              </a:r>
              <a:r>
                <a:rPr lang="zh-CN" altLang="en-US" sz="1400" b="0" dirty="0">
                  <a:latin typeface="楷体" panose="02010609060101010101" pitchFamily="49" charset="-122"/>
                  <a:ea typeface="楷体" panose="02010609060101010101" pitchFamily="49" charset="-122"/>
                  <a:sym typeface="微软雅黑" pitchFamily="34" charset="-122"/>
                </a:rPr>
                <a:t>企业的定向增资</a:t>
              </a:r>
              <a:r>
                <a:rPr lang="zh-CN" altLang="en-US" sz="1400" b="0" dirty="0" smtClean="0">
                  <a:latin typeface="楷体" panose="02010609060101010101" pitchFamily="49" charset="-122"/>
                  <a:ea typeface="楷体" panose="02010609060101010101" pitchFamily="49" charset="-122"/>
                  <a:sym typeface="微软雅黑" pitchFamily="34" charset="-122"/>
                </a:rPr>
                <a:t>、为企业发展及时提供资金。</a:t>
              </a:r>
              <a:endParaRPr lang="en-US" altLang="zh-CN" sz="1400" b="0" dirty="0" smtClean="0">
                <a:latin typeface="楷体" panose="02010609060101010101" pitchFamily="49" charset="-122"/>
                <a:ea typeface="楷体" panose="02010609060101010101" pitchFamily="49" charset="-122"/>
                <a:sym typeface="微软雅黑" pitchFamily="34" charset="-122"/>
              </a:endParaRPr>
            </a:p>
          </p:txBody>
        </p:sp>
        <p:sp>
          <p:nvSpPr>
            <p:cNvPr id="32" name="AutoShape 51"/>
            <p:cNvSpPr>
              <a:spLocks noChangeArrowheads="1"/>
            </p:cNvSpPr>
            <p:nvPr/>
          </p:nvSpPr>
          <p:spPr bwMode="auto">
            <a:xfrm>
              <a:off x="70541" y="68507"/>
              <a:ext cx="2085764" cy="370141"/>
            </a:xfrm>
            <a:prstGeom prst="roundRect">
              <a:avLst>
                <a:gd name="adj" fmla="val 16667"/>
              </a:avLst>
            </a:prstGeom>
            <a:solidFill>
              <a:srgbClr val="99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base" hangingPunct="0"/>
              <a:r>
                <a:rPr lang="zh-CN" altLang="en-US" b="0" dirty="0" smtClean="0">
                  <a:solidFill>
                    <a:schemeClr val="bg1"/>
                  </a:solidFill>
                  <a:latin typeface="楷体" panose="02010609060101010101" pitchFamily="49" charset="-122"/>
                  <a:ea typeface="楷体" panose="02010609060101010101" pitchFamily="49" charset="-122"/>
                </a:rPr>
                <a:t>光大资本</a:t>
              </a:r>
              <a:endParaRPr lang="zh-CN" altLang="en-US" b="0" dirty="0">
                <a:solidFill>
                  <a:schemeClr val="bg1"/>
                </a:solidFill>
                <a:latin typeface="楷体" panose="02010609060101010101" pitchFamily="49" charset="-122"/>
                <a:ea typeface="楷体" panose="02010609060101010101" pitchFamily="49" charset="-122"/>
              </a:endParaRPr>
            </a:p>
          </p:txBody>
        </p:sp>
      </p:grpSp>
      <p:grpSp>
        <p:nvGrpSpPr>
          <p:cNvPr id="7" name="Group 13"/>
          <p:cNvGrpSpPr/>
          <p:nvPr/>
        </p:nvGrpSpPr>
        <p:grpSpPr bwMode="auto">
          <a:xfrm>
            <a:off x="2483768" y="3356992"/>
            <a:ext cx="2046287" cy="2527424"/>
            <a:chOff x="1013718" y="-71984"/>
            <a:chExt cx="2215949" cy="2526585"/>
          </a:xfrm>
        </p:grpSpPr>
        <p:sp>
          <p:nvSpPr>
            <p:cNvPr id="34" name="AutoShape 52"/>
            <p:cNvSpPr>
              <a:spLocks noChangeArrowheads="1"/>
            </p:cNvSpPr>
            <p:nvPr/>
          </p:nvSpPr>
          <p:spPr bwMode="auto">
            <a:xfrm>
              <a:off x="1013718" y="143968"/>
              <a:ext cx="2215949" cy="2310633"/>
            </a:xfrm>
            <a:prstGeom prst="roundRect">
              <a:avLst>
                <a:gd name="adj" fmla="val 4056"/>
              </a:avLst>
            </a:prstGeom>
            <a:gradFill rotWithShape="1">
              <a:gsLst>
                <a:gs pos="0">
                  <a:srgbClr val="FFFFFF"/>
                </a:gs>
                <a:gs pos="100000">
                  <a:srgbClr val="E5E5E5"/>
                </a:gs>
              </a:gsLst>
              <a:lin ang="5400000" scaled="1"/>
            </a:gradFill>
            <a:ln w="9525">
              <a:solidFill>
                <a:srgbClr val="B2B2B2"/>
              </a:solidFill>
              <a:round/>
            </a:ln>
          </p:spPr>
          <p:txBody>
            <a:bodyPr lIns="53975" tIns="50165" anchor="ctr"/>
            <a:lstStyle/>
            <a:p>
              <a:pPr eaLnBrk="0" fontAlgn="base" hangingPunct="0">
                <a:lnSpc>
                  <a:spcPct val="150000"/>
                </a:lnSpc>
                <a:buClr>
                  <a:schemeClr val="accent1"/>
                </a:buClr>
              </a:pPr>
              <a:r>
                <a:rPr lang="zh-CN" altLang="en-US" sz="1400" b="0" dirty="0" smtClean="0">
                  <a:latin typeface="楷体" panose="02010609060101010101" pitchFamily="49" charset="-122"/>
                  <a:ea typeface="楷体" panose="02010609060101010101" pitchFamily="49" charset="-122"/>
                  <a:sym typeface="微软雅黑" pitchFamily="34" charset="-122"/>
                </a:rPr>
                <a:t>做市经验丰富，目前已参与</a:t>
              </a:r>
              <a:r>
                <a:rPr lang="en-US" altLang="zh-CN" sz="1400" b="0" dirty="0" smtClean="0">
                  <a:latin typeface="楷体" panose="02010609060101010101" pitchFamily="49" charset="-122"/>
                  <a:ea typeface="楷体" panose="02010609060101010101" pitchFamily="49" charset="-122"/>
                  <a:sym typeface="微软雅黑" pitchFamily="34" charset="-122"/>
                </a:rPr>
                <a:t>15</a:t>
              </a:r>
              <a:r>
                <a:rPr lang="zh-CN" altLang="en-US" sz="1400" b="0" dirty="0" smtClean="0">
                  <a:latin typeface="楷体" panose="02010609060101010101" pitchFamily="49" charset="-122"/>
                  <a:ea typeface="楷体" panose="02010609060101010101" pitchFamily="49" charset="-122"/>
                  <a:sym typeface="微软雅黑" pitchFamily="34" charset="-122"/>
                </a:rPr>
                <a:t>家挂牌公司的做市；通过做市，维持企业市场定价的连续性、维护市场形象。</a:t>
              </a:r>
              <a:endParaRPr lang="zh-CN" altLang="en-US" sz="1400" b="0" dirty="0">
                <a:latin typeface="楷体" panose="02010609060101010101" pitchFamily="49" charset="-122"/>
                <a:ea typeface="楷体" panose="02010609060101010101" pitchFamily="49" charset="-122"/>
                <a:sym typeface="微软雅黑" pitchFamily="34" charset="-122"/>
              </a:endParaRPr>
            </a:p>
          </p:txBody>
        </p:sp>
        <p:sp>
          <p:nvSpPr>
            <p:cNvPr id="35" name="AutoShape 51"/>
            <p:cNvSpPr>
              <a:spLocks noChangeArrowheads="1"/>
            </p:cNvSpPr>
            <p:nvPr/>
          </p:nvSpPr>
          <p:spPr bwMode="auto">
            <a:xfrm>
              <a:off x="1091697" y="-71984"/>
              <a:ext cx="2085763" cy="370141"/>
            </a:xfrm>
            <a:prstGeom prst="roundRect">
              <a:avLst>
                <a:gd name="adj" fmla="val 16667"/>
              </a:avLst>
            </a:prstGeom>
            <a:solidFill>
              <a:srgbClr val="99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base" hangingPunct="0"/>
              <a:r>
                <a:rPr lang="zh-CN" altLang="en-US" dirty="0" smtClean="0">
                  <a:solidFill>
                    <a:schemeClr val="bg1"/>
                  </a:solidFill>
                  <a:latin typeface="楷体" panose="02010609060101010101" pitchFamily="49" charset="-122"/>
                  <a:ea typeface="楷体" panose="02010609060101010101" pitchFamily="49" charset="-122"/>
                </a:rPr>
                <a:t>做市服务</a:t>
              </a:r>
              <a:endParaRPr lang="zh-CN" altLang="en-US" b="0" dirty="0">
                <a:solidFill>
                  <a:schemeClr val="bg1"/>
                </a:solidFill>
                <a:latin typeface="楷体" panose="02010609060101010101" pitchFamily="49" charset="-122"/>
                <a:ea typeface="楷体" panose="02010609060101010101" pitchFamily="49" charset="-122"/>
              </a:endParaRPr>
            </a:p>
          </p:txBody>
        </p:sp>
      </p:grpSp>
      <p:sp>
        <p:nvSpPr>
          <p:cNvPr id="37" name="Freeform 14"/>
          <p:cNvSpPr/>
          <p:nvPr/>
        </p:nvSpPr>
        <p:spPr bwMode="invGray">
          <a:xfrm rot="11034529" flipH="1" flipV="1">
            <a:off x="1702481" y="2539062"/>
            <a:ext cx="1370945" cy="483402"/>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Freeform 14"/>
          <p:cNvSpPr/>
          <p:nvPr/>
        </p:nvSpPr>
        <p:spPr bwMode="invGray">
          <a:xfrm rot="11034529" flipH="1" flipV="1">
            <a:off x="3934729" y="2827094"/>
            <a:ext cx="1370945" cy="483402"/>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Freeform 14"/>
          <p:cNvSpPr/>
          <p:nvPr/>
        </p:nvSpPr>
        <p:spPr bwMode="invGray">
          <a:xfrm rot="11034529" flipH="1" flipV="1">
            <a:off x="6094969" y="2611070"/>
            <a:ext cx="1370945" cy="483402"/>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一、我们</a:t>
            </a:r>
            <a:r>
              <a:rPr lang="zh-CN" altLang="en-US" dirty="0">
                <a:latin typeface="华文楷体" panose="02010600040101010101" pitchFamily="2" charset="-122"/>
                <a:ea typeface="华文楷体" panose="02010600040101010101" pitchFamily="2" charset="-122"/>
              </a:rPr>
              <a:t>的全价值链</a:t>
            </a:r>
            <a:r>
              <a:rPr lang="zh-CN" altLang="en-US" dirty="0" smtClean="0">
                <a:latin typeface="华文楷体" panose="02010600040101010101" pitchFamily="2" charset="-122"/>
                <a:ea typeface="华文楷体" panose="02010600040101010101" pitchFamily="2" charset="-122"/>
              </a:rPr>
              <a:t>服务</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内核挂牌做市投资一条龙</a:t>
            </a:r>
            <a:endParaRPr lang="en-US" dirty="0">
              <a:latin typeface="华文楷体" panose="02010600040101010101" pitchFamily="2" charset="-122"/>
              <a:ea typeface="华文楷体" panose="02010600040101010101" pitchFamily="2" charset="-122"/>
            </a:endParaRPr>
          </a:p>
        </p:txBody>
      </p:sp>
      <p:sp>
        <p:nvSpPr>
          <p:cNvPr id="4" name="矩形 3"/>
          <p:cNvSpPr/>
          <p:nvPr/>
        </p:nvSpPr>
        <p:spPr>
          <a:xfrm>
            <a:off x="467544" y="1340768"/>
            <a:ext cx="8280920" cy="4524315"/>
          </a:xfrm>
          <a:prstGeom prst="rect">
            <a:avLst/>
          </a:prstGeom>
        </p:spPr>
        <p:txBody>
          <a:bodyPr wrap="square">
            <a:spAutoFit/>
          </a:bodyPr>
          <a:lstStyle/>
          <a:p>
            <a:pPr marL="285750" indent="-285750">
              <a:buFont typeface="Arial" pitchFamily="34" charset="0"/>
              <a:buChar char="•"/>
            </a:pPr>
            <a:r>
              <a:rPr lang="en-US" altLang="zh-CN" dirty="0" smtClean="0">
                <a:latin typeface="华文楷体" pitchFamily="2" charset="-122"/>
                <a:ea typeface="华文楷体" pitchFamily="2" charset="-122"/>
              </a:rPr>
              <a:t>1</a:t>
            </a:r>
            <a:r>
              <a:rPr lang="zh-CN" altLang="en-US" dirty="0" smtClean="0">
                <a:latin typeface="华文楷体" pitchFamily="2" charset="-122"/>
                <a:ea typeface="华文楷体" pitchFamily="2" charset="-122"/>
              </a:rPr>
              <a:t>、推荐挂牌（对接丰富经验的投行团队和中介机构团队）</a:t>
            </a:r>
            <a:endParaRPr lang="en-US" altLang="zh-CN" dirty="0" smtClean="0">
              <a:latin typeface="华文楷体" pitchFamily="2" charset="-122"/>
              <a:ea typeface="华文楷体" pitchFamily="2" charset="-122"/>
            </a:endParaRPr>
          </a:p>
          <a:p>
            <a:pPr>
              <a:buSzPct val="100000"/>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2</a:t>
            </a:r>
            <a:r>
              <a:rPr lang="zh-CN" altLang="en-US" dirty="0" smtClean="0">
                <a:latin typeface="华文楷体" pitchFamily="2" charset="-122"/>
                <a:ea typeface="华文楷体" pitchFamily="2" charset="-122"/>
              </a:rPr>
              <a:t>、协助三板开户（对接我司在当地的营业部）</a:t>
            </a: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3</a:t>
            </a:r>
            <a:r>
              <a:rPr lang="zh-CN" altLang="en-US" dirty="0" smtClean="0">
                <a:latin typeface="华文楷体" pitchFamily="2" charset="-122"/>
                <a:ea typeface="华文楷体" pitchFamily="2" charset="-122"/>
              </a:rPr>
              <a:t>、做市（提供稳步提升价值的做市方案）</a:t>
            </a:r>
            <a:endParaRPr lang="en-US" altLang="zh-CN" dirty="0" smtClean="0">
              <a:latin typeface="华文楷体" pitchFamily="2" charset="-122"/>
              <a:ea typeface="华文楷体" pitchFamily="2" charset="-122"/>
            </a:endParaRPr>
          </a:p>
          <a:p>
            <a:pPr marL="285750" indent="-285750">
              <a:buSzPct val="100000"/>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4</a:t>
            </a:r>
            <a:r>
              <a:rPr lang="zh-CN" altLang="en-US" dirty="0" smtClean="0">
                <a:latin typeface="华文楷体" pitchFamily="2" charset="-122"/>
                <a:ea typeface="华文楷体" pitchFamily="2" charset="-122"/>
              </a:rPr>
              <a:t>、全方位服务定增（设计定增方案，协助提升流动性，</a:t>
            </a:r>
            <a:r>
              <a:rPr lang="en-US" altLang="zh-CN" dirty="0" smtClean="0">
                <a:latin typeface="华文楷体" pitchFamily="2" charset="-122"/>
                <a:ea typeface="华文楷体" pitchFamily="2" charset="-122"/>
              </a:rPr>
              <a:t>35</a:t>
            </a:r>
            <a:r>
              <a:rPr lang="zh-CN" altLang="en-US" dirty="0" smtClean="0">
                <a:latin typeface="华文楷体" pitchFamily="2" charset="-122"/>
                <a:ea typeface="华文楷体" pitchFamily="2" charset="-122"/>
              </a:rPr>
              <a:t>份打散，拥有大批高净值客户和机构投资者队伍）</a:t>
            </a: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5</a:t>
            </a:r>
            <a:r>
              <a:rPr lang="zh-CN" altLang="en-US" dirty="0" smtClean="0">
                <a:latin typeface="华文楷体" pitchFamily="2" charset="-122"/>
                <a:ea typeface="华文楷体" pitchFamily="2" charset="-122"/>
              </a:rPr>
              <a:t>、市值维护整体解决方案（配合提供研究报告服务，各类媒体宣传推介）</a:t>
            </a: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6</a:t>
            </a:r>
            <a:r>
              <a:rPr lang="zh-CN" altLang="en-US" dirty="0" smtClean="0">
                <a:latin typeface="华文楷体" pitchFamily="2" charset="-122"/>
                <a:ea typeface="华文楷体" pitchFamily="2" charset="-122"/>
              </a:rPr>
              <a:t>、并购（提供并购和上市公司并购业务撮合机会）</a:t>
            </a: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7</a:t>
            </a:r>
            <a:r>
              <a:rPr lang="zh-CN" altLang="en-US" dirty="0" smtClean="0">
                <a:latin typeface="华文楷体" pitchFamily="2" charset="-122"/>
                <a:ea typeface="华文楷体" pitchFamily="2" charset="-122"/>
              </a:rPr>
              <a:t>、推荐升级竞价系统和转板（对接投行业务部门）</a:t>
            </a: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endParaRPr lang="en-US" altLang="zh-CN" dirty="0" smtClean="0">
              <a:latin typeface="华文楷体" pitchFamily="2" charset="-122"/>
              <a:ea typeface="华文楷体" pitchFamily="2" charset="-122"/>
            </a:endParaRPr>
          </a:p>
          <a:p>
            <a:pPr marL="285750" indent="-285750">
              <a:buSzPct val="100000"/>
              <a:buFont typeface="Arial" pitchFamily="34" charset="0"/>
              <a:buChar char="•"/>
            </a:pPr>
            <a:r>
              <a:rPr lang="en-US" altLang="zh-CN" dirty="0" smtClean="0">
                <a:latin typeface="华文楷体" pitchFamily="2" charset="-122"/>
                <a:ea typeface="华文楷体" pitchFamily="2" charset="-122"/>
              </a:rPr>
              <a:t>8</a:t>
            </a:r>
            <a:r>
              <a:rPr lang="zh-CN" altLang="en-US" dirty="0" smtClean="0">
                <a:latin typeface="华文楷体" pitchFamily="2" charset="-122"/>
                <a:ea typeface="华文楷体" pitchFamily="2" charset="-122"/>
              </a:rPr>
              <a:t>、提供银行等金融机构产品（提供光大、民生、招商等银行相关产品服务）</a:t>
            </a:r>
            <a:endParaRPr lang="en-US" altLang="zh-CN"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标题 1"/>
          <p:cNvSpPr>
            <a:spLocks noGrp="1"/>
          </p:cNvSpPr>
          <p:nvPr>
            <p:ph type="title"/>
          </p:nvPr>
        </p:nvSpPr>
        <p:spPr>
          <a:xfrm>
            <a:off x="539750" y="476250"/>
            <a:ext cx="7975600" cy="457200"/>
          </a:xfrm>
        </p:spPr>
        <p:txBody>
          <a:bodyPr/>
          <a:lstStyle/>
          <a:p>
            <a:pPr algn="l"/>
            <a:r>
              <a:rPr lang="zh-CN" altLang="en-US" dirty="0" smtClean="0">
                <a:latin typeface="华文楷体" pitchFamily="2" charset="-122"/>
                <a:ea typeface="华文楷体" pitchFamily="2" charset="-122"/>
              </a:rPr>
              <a:t>二、三大类不同的做市商</a:t>
            </a:r>
            <a:endParaRPr lang="zh-CN" altLang="en-US" b="1" dirty="0" smtClean="0">
              <a:latin typeface="华文楷体" pitchFamily="2" charset="-122"/>
              <a:ea typeface="华文楷体" pitchFamily="2" charset="-122"/>
            </a:endParaRPr>
          </a:p>
        </p:txBody>
      </p:sp>
      <p:sp>
        <p:nvSpPr>
          <p:cNvPr id="8" name="TextBox 3"/>
          <p:cNvSpPr txBox="1">
            <a:spLocks noChangeArrowheads="1"/>
          </p:cNvSpPr>
          <p:nvPr/>
        </p:nvSpPr>
        <p:spPr bwMode="auto">
          <a:xfrm>
            <a:off x="539750" y="1268413"/>
            <a:ext cx="5688013" cy="369887"/>
          </a:xfrm>
          <a:prstGeom prst="rect">
            <a:avLst/>
          </a:prstGeom>
          <a:noFill/>
          <a:ln w="9525">
            <a:noFill/>
            <a:miter lim="800000"/>
          </a:ln>
        </p:spPr>
        <p:txBody>
          <a:bodyPr>
            <a:spAutoFit/>
          </a:bodyPr>
          <a:lstStyle/>
          <a:p>
            <a:pPr>
              <a:buFont typeface="Arial" charset="0"/>
              <a:buNone/>
            </a:pPr>
            <a:r>
              <a:rPr lang="zh-CN" altLang="en-US" dirty="0" smtClean="0">
                <a:latin typeface="华文楷体" pitchFamily="2" charset="-122"/>
                <a:ea typeface="华文楷体" pitchFamily="2" charset="-122"/>
              </a:rPr>
              <a:t>三类做市商及其优缺点：</a:t>
            </a:r>
            <a:endParaRPr lang="zh-CN" altLang="en-US" dirty="0">
              <a:latin typeface="华文楷体" pitchFamily="2" charset="-122"/>
              <a:ea typeface="华文楷体" pitchFamily="2" charset="-122"/>
            </a:endParaRPr>
          </a:p>
        </p:txBody>
      </p:sp>
      <p:cxnSp>
        <p:nvCxnSpPr>
          <p:cNvPr id="9" name="直接连接符 8"/>
          <p:cNvCxnSpPr/>
          <p:nvPr/>
        </p:nvCxnSpPr>
        <p:spPr>
          <a:xfrm>
            <a:off x="611188" y="1638300"/>
            <a:ext cx="338455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6"/>
          <p:cNvSpPr txBox="1">
            <a:spLocks noChangeArrowheads="1"/>
          </p:cNvSpPr>
          <p:nvPr/>
        </p:nvSpPr>
        <p:spPr bwMode="auto">
          <a:xfrm>
            <a:off x="547688" y="1741488"/>
            <a:ext cx="7553325" cy="3662541"/>
          </a:xfrm>
          <a:prstGeom prst="rect">
            <a:avLst/>
          </a:prstGeom>
          <a:noFill/>
          <a:ln>
            <a:noFill/>
          </a:ln>
        </p:spPr>
        <p:txBody>
          <a:bodyPr>
            <a:spAutoFit/>
          </a:bodyPr>
          <a:lstStyle>
            <a:lvl1pPr>
              <a:defRPr b="1">
                <a:solidFill>
                  <a:schemeClr val="tx1"/>
                </a:solidFill>
                <a:latin typeface="仿宋" panose="02010609060101010101" pitchFamily="49" charset="-122"/>
                <a:ea typeface="仿宋" panose="02010609060101010101" pitchFamily="49" charset="-122"/>
              </a:defRPr>
            </a:lvl1pPr>
            <a:lvl2pPr marL="742950" indent="-285750">
              <a:defRPr b="1">
                <a:solidFill>
                  <a:schemeClr val="tx1"/>
                </a:solidFill>
                <a:latin typeface="仿宋" panose="02010609060101010101" pitchFamily="49" charset="-122"/>
                <a:ea typeface="仿宋" panose="02010609060101010101" pitchFamily="49" charset="-122"/>
              </a:defRPr>
            </a:lvl2pPr>
            <a:lvl3pPr marL="1143000" indent="-228600">
              <a:defRPr b="1">
                <a:solidFill>
                  <a:schemeClr val="tx1"/>
                </a:solidFill>
                <a:latin typeface="仿宋" panose="02010609060101010101" pitchFamily="49" charset="-122"/>
                <a:ea typeface="仿宋" panose="02010609060101010101" pitchFamily="49" charset="-122"/>
              </a:defRPr>
            </a:lvl3pPr>
            <a:lvl4pPr marL="1600200" indent="-228600">
              <a:defRPr b="1">
                <a:solidFill>
                  <a:schemeClr val="tx1"/>
                </a:solidFill>
                <a:latin typeface="仿宋" panose="02010609060101010101" pitchFamily="49" charset="-122"/>
                <a:ea typeface="仿宋" panose="02010609060101010101" pitchFamily="49" charset="-122"/>
              </a:defRPr>
            </a:lvl4pPr>
            <a:lvl5pPr marL="2057400" indent="-228600">
              <a:defRPr b="1">
                <a:solidFill>
                  <a:schemeClr val="tx1"/>
                </a:solidFill>
                <a:latin typeface="仿宋" panose="02010609060101010101" pitchFamily="49" charset="-122"/>
                <a:ea typeface="仿宋" panose="02010609060101010101" pitchFamily="49" charset="-122"/>
              </a:defRPr>
            </a:lvl5pPr>
            <a:lvl6pPr marL="2514600" indent="-228600" eaLnBrk="0" fontAlgn="base" hangingPunct="0">
              <a:spcBef>
                <a:spcPct val="20000"/>
              </a:spcBef>
              <a:spcAft>
                <a:spcPct val="0"/>
              </a:spcAft>
              <a:buFont typeface="Arial" charset="0"/>
              <a:buChar char="•"/>
              <a:defRPr b="1">
                <a:solidFill>
                  <a:schemeClr val="tx1"/>
                </a:solidFill>
                <a:latin typeface="仿宋" panose="02010609060101010101" pitchFamily="49" charset="-122"/>
                <a:ea typeface="仿宋" panose="02010609060101010101" pitchFamily="49" charset="-122"/>
              </a:defRPr>
            </a:lvl6pPr>
            <a:lvl7pPr marL="2971800" indent="-228600" eaLnBrk="0" fontAlgn="base" hangingPunct="0">
              <a:spcBef>
                <a:spcPct val="20000"/>
              </a:spcBef>
              <a:spcAft>
                <a:spcPct val="0"/>
              </a:spcAft>
              <a:buFont typeface="Arial" charset="0"/>
              <a:buChar char="•"/>
              <a:defRPr b="1">
                <a:solidFill>
                  <a:schemeClr val="tx1"/>
                </a:solidFill>
                <a:latin typeface="仿宋" panose="02010609060101010101" pitchFamily="49" charset="-122"/>
                <a:ea typeface="仿宋" panose="02010609060101010101" pitchFamily="49" charset="-122"/>
              </a:defRPr>
            </a:lvl7pPr>
            <a:lvl8pPr marL="3429000" indent="-228600" eaLnBrk="0" fontAlgn="base" hangingPunct="0">
              <a:spcBef>
                <a:spcPct val="20000"/>
              </a:spcBef>
              <a:spcAft>
                <a:spcPct val="0"/>
              </a:spcAft>
              <a:buFont typeface="Arial" charset="0"/>
              <a:buChar char="•"/>
              <a:defRPr b="1">
                <a:solidFill>
                  <a:schemeClr val="tx1"/>
                </a:solidFill>
                <a:latin typeface="仿宋" panose="02010609060101010101" pitchFamily="49" charset="-122"/>
                <a:ea typeface="仿宋" panose="02010609060101010101" pitchFamily="49" charset="-122"/>
              </a:defRPr>
            </a:lvl8pPr>
            <a:lvl9pPr marL="3886200" indent="-228600" eaLnBrk="0" fontAlgn="base" hangingPunct="0">
              <a:spcBef>
                <a:spcPct val="20000"/>
              </a:spcBef>
              <a:spcAft>
                <a:spcPct val="0"/>
              </a:spcAft>
              <a:buFont typeface="Arial" charset="0"/>
              <a:buChar char="•"/>
              <a:defRPr b="1">
                <a:solidFill>
                  <a:schemeClr val="tx1"/>
                </a:solidFill>
                <a:latin typeface="仿宋" panose="02010609060101010101" pitchFamily="49" charset="-122"/>
                <a:ea typeface="仿宋" panose="02010609060101010101" pitchFamily="49" charset="-122"/>
              </a:defRPr>
            </a:lvl9pPr>
          </a:lstStyle>
          <a:p>
            <a:pPr marL="285750" indent="-285750" algn="just">
              <a:spcBef>
                <a:spcPts val="600"/>
              </a:spcBef>
              <a:spcAft>
                <a:spcPts val="600"/>
              </a:spcAft>
              <a:buFont typeface="Arial" pitchFamily="34" charset="0"/>
              <a:buChar char="•"/>
            </a:pPr>
            <a:r>
              <a:rPr lang="zh-CN" altLang="en-US" sz="1600" b="0" dirty="0" smtClean="0">
                <a:latin typeface="华文楷体" pitchFamily="2" charset="-122"/>
                <a:ea typeface="华文楷体" pitchFamily="2" charset="-122"/>
              </a:rPr>
              <a:t>设置在自营体系内</a:t>
            </a:r>
            <a:r>
              <a:rPr lang="zh-CN" altLang="zh-CN" sz="1600" b="0" dirty="0" smtClean="0">
                <a:latin typeface="华文楷体" pitchFamily="2" charset="-122"/>
                <a:ea typeface="华文楷体" pitchFamily="2" charset="-122"/>
              </a:rPr>
              <a:t>：</a:t>
            </a:r>
            <a:r>
              <a:rPr lang="zh-CN" altLang="en-US" sz="1600" b="0" dirty="0" smtClean="0">
                <a:latin typeface="华文楷体" pitchFamily="2" charset="-122"/>
                <a:ea typeface="华文楷体" pitchFamily="2" charset="-122"/>
              </a:rPr>
              <a:t>可以短期内以二级市场思路操作企业股票，但无法提供系统的整合性投资银行维护方案。</a:t>
            </a:r>
            <a:endParaRPr lang="zh-CN" altLang="zh-CN" sz="1600" b="0" dirty="0" smtClean="0">
              <a:latin typeface="华文楷体" pitchFamily="2" charset="-122"/>
              <a:ea typeface="华文楷体" pitchFamily="2" charset="-122"/>
            </a:endParaRPr>
          </a:p>
          <a:p>
            <a:pPr marL="285750" indent="-285750" algn="just">
              <a:spcBef>
                <a:spcPts val="600"/>
              </a:spcBef>
              <a:spcAft>
                <a:spcPts val="600"/>
              </a:spcAft>
              <a:buFont typeface="Arial" pitchFamily="34" charset="0"/>
              <a:buChar char="•"/>
            </a:pPr>
            <a:r>
              <a:rPr lang="zh-CN" altLang="en-US" sz="1600" b="0" dirty="0" smtClean="0">
                <a:latin typeface="华文楷体" pitchFamily="2" charset="-122"/>
                <a:ea typeface="华文楷体" pitchFamily="2" charset="-122"/>
              </a:rPr>
              <a:t>设置在机构客户部门</a:t>
            </a:r>
            <a:r>
              <a:rPr lang="zh-CN" altLang="zh-CN" sz="1600" b="0" dirty="0" smtClean="0">
                <a:latin typeface="华文楷体" pitchFamily="2" charset="-122"/>
                <a:ea typeface="华文楷体" pitchFamily="2" charset="-122"/>
              </a:rPr>
              <a:t>：</a:t>
            </a:r>
            <a:r>
              <a:rPr lang="zh-CN" altLang="en-US" sz="1600" b="0" dirty="0" smtClean="0">
                <a:latin typeface="华文楷体" pitchFamily="2" charset="-122"/>
                <a:ea typeface="华文楷体" pitchFamily="2" charset="-122"/>
              </a:rPr>
              <a:t>有较强的机构销售能力，但对市场交易和投资银行专业服务存在欠缺。</a:t>
            </a:r>
            <a:endParaRPr lang="zh-CN" altLang="zh-CN" sz="1600" b="0" dirty="0" smtClean="0">
              <a:latin typeface="华文楷体" pitchFamily="2" charset="-122"/>
              <a:ea typeface="华文楷体" pitchFamily="2" charset="-122"/>
            </a:endParaRPr>
          </a:p>
          <a:p>
            <a:pPr marL="285750" indent="-285750" algn="just">
              <a:spcBef>
                <a:spcPts val="600"/>
              </a:spcBef>
              <a:spcAft>
                <a:spcPts val="600"/>
              </a:spcAft>
              <a:buFont typeface="Arial" pitchFamily="34" charset="0"/>
              <a:buChar char="•"/>
            </a:pPr>
            <a:r>
              <a:rPr lang="zh-CN" altLang="en-US" sz="1600" b="0" dirty="0" smtClean="0">
                <a:latin typeface="华文楷体" pitchFamily="2" charset="-122"/>
                <a:ea typeface="华文楷体" pitchFamily="2" charset="-122"/>
              </a:rPr>
              <a:t>设置在投行体系内：具有较强的投行专业化服务能力，可以在二级市场维护和投行市值管理上为企业提供全套解决方案。</a:t>
            </a:r>
            <a:endParaRPr lang="en-US" altLang="zh-CN" sz="1600" b="0" dirty="0" smtClean="0">
              <a:latin typeface="华文楷体" pitchFamily="2" charset="-122"/>
              <a:ea typeface="华文楷体" pitchFamily="2" charset="-122"/>
            </a:endParaRPr>
          </a:p>
          <a:p>
            <a:pPr marL="285750" indent="-285750" algn="just">
              <a:spcBef>
                <a:spcPts val="600"/>
              </a:spcBef>
              <a:spcAft>
                <a:spcPts val="600"/>
              </a:spcAft>
              <a:buFont typeface="Arial" pitchFamily="34" charset="0"/>
              <a:buChar char="•"/>
            </a:pPr>
            <a:endParaRPr lang="en-US" altLang="zh-CN" sz="1600" b="0" dirty="0" smtClean="0">
              <a:latin typeface="华文楷体" pitchFamily="2" charset="-122"/>
              <a:ea typeface="华文楷体" pitchFamily="2" charset="-122"/>
            </a:endParaRPr>
          </a:p>
          <a:p>
            <a:pPr marL="285750" indent="-285750" algn="just">
              <a:spcBef>
                <a:spcPts val="600"/>
              </a:spcBef>
              <a:spcAft>
                <a:spcPts val="600"/>
              </a:spcAft>
              <a:buFont typeface="Arial" pitchFamily="34" charset="0"/>
              <a:buChar char="•"/>
            </a:pPr>
            <a:r>
              <a:rPr lang="zh-CN" altLang="en-US" sz="1600" b="0" dirty="0" smtClean="0">
                <a:latin typeface="华文楷体" pitchFamily="2" charset="-122"/>
                <a:ea typeface="华文楷体" pitchFamily="2" charset="-122"/>
              </a:rPr>
              <a:t>在公司以客户为中心的战略体系下，光大证券将新三板做市部门设置在投资银行体系内</a:t>
            </a:r>
            <a:endParaRPr lang="en-US" altLang="zh-CN" sz="1600" b="0" dirty="0" smtClean="0">
              <a:latin typeface="华文楷体" pitchFamily="2" charset="-122"/>
              <a:ea typeface="华文楷体" pitchFamily="2" charset="-122"/>
            </a:endParaRPr>
          </a:p>
          <a:p>
            <a:pPr marL="285750" indent="-285750" algn="just">
              <a:spcBef>
                <a:spcPts val="600"/>
              </a:spcBef>
              <a:spcAft>
                <a:spcPts val="600"/>
              </a:spcAft>
            </a:pPr>
            <a:endParaRPr lang="en-US" altLang="zh-CN" sz="1400" b="0" dirty="0" smtClean="0">
              <a:latin typeface="华文楷体" pitchFamily="2" charset="-122"/>
              <a:ea typeface="华文楷体" pitchFamily="2" charset="-122"/>
            </a:endParaRPr>
          </a:p>
          <a:p>
            <a:pPr marL="285750" indent="-285750" algn="just">
              <a:spcBef>
                <a:spcPts val="600"/>
              </a:spcBef>
              <a:spcAft>
                <a:spcPts val="600"/>
              </a:spcAft>
              <a:buFont typeface="Arial" pitchFamily="34" charset="0"/>
              <a:buChar char="•"/>
            </a:pPr>
            <a:endParaRPr lang="en-US" altLang="zh-CN" sz="1400" b="0"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rtlCol="0">
            <a:normAutofit/>
          </a:bodyPr>
          <a:lstStyle/>
          <a:p>
            <a:pPr>
              <a:spcAft>
                <a:spcPts val="0"/>
              </a:spcAft>
              <a:defRPr/>
            </a:pPr>
            <a:r>
              <a:rPr lang="zh-CN" altLang="en-US" dirty="0" smtClean="0">
                <a:latin typeface="华文楷体" panose="02010600040101010101" pitchFamily="2" charset="-122"/>
                <a:ea typeface="华文楷体" panose="02010600040101010101" pitchFamily="2" charset="-122"/>
              </a:rPr>
              <a:t>三、光大证券中小企业投融资（新三板）业务团队简介</a:t>
            </a:r>
            <a:endParaRPr lang="zh-CN" altLang="en-US" dirty="0">
              <a:latin typeface="华文楷体" panose="02010600040101010101" pitchFamily="2" charset="-122"/>
              <a:ea typeface="华文楷体" panose="02010600040101010101" pitchFamily="2" charset="-122"/>
            </a:endParaRPr>
          </a:p>
        </p:txBody>
      </p:sp>
      <p:sp>
        <p:nvSpPr>
          <p:cNvPr id="4" name="Text Box 5"/>
          <p:cNvSpPr txBox="1">
            <a:spLocks noChangeArrowheads="1"/>
          </p:cNvSpPr>
          <p:nvPr/>
        </p:nvSpPr>
        <p:spPr bwMode="auto">
          <a:xfrm>
            <a:off x="611560" y="1196752"/>
            <a:ext cx="6946900" cy="1016000"/>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spcBef>
                <a:spcPct val="50000"/>
              </a:spcBef>
              <a:defRPr/>
            </a:pPr>
            <a:endParaRPr lang="zh-CN" altLang="en-US" sz="2400" b="1" dirty="0" smtClean="0">
              <a:latin typeface="+mj-ea"/>
            </a:endParaRPr>
          </a:p>
          <a:p>
            <a:pPr>
              <a:spcBef>
                <a:spcPct val="50000"/>
              </a:spcBef>
              <a:defRPr/>
            </a:pPr>
            <a:endParaRPr lang="zh-CN" altLang="en-US" sz="2400" b="1" dirty="0">
              <a:ea typeface="黑体" pitchFamily="49" charset="-122"/>
            </a:endParaRPr>
          </a:p>
        </p:txBody>
      </p:sp>
      <p:sp>
        <p:nvSpPr>
          <p:cNvPr id="92165" name="Text Box 7"/>
          <p:cNvSpPr txBox="1">
            <a:spLocks noChangeArrowheads="1"/>
          </p:cNvSpPr>
          <p:nvPr/>
        </p:nvSpPr>
        <p:spPr bwMode="auto">
          <a:xfrm>
            <a:off x="395536" y="1124744"/>
            <a:ext cx="8209159" cy="6386364"/>
          </a:xfrm>
          <a:prstGeom prst="rect">
            <a:avLst/>
          </a:prstGeom>
          <a:noFill/>
          <a:ln w="9525">
            <a:noFill/>
            <a:miter lim="800000"/>
          </a:ln>
        </p:spPr>
        <p:txBody>
          <a:bodyPr wrap="square">
            <a:spAutoFit/>
          </a:bodyPr>
          <a:lstStyle/>
          <a:p>
            <a:pPr algn="just">
              <a:lnSpc>
                <a:spcPct val="150000"/>
              </a:lnSpc>
              <a:spcBef>
                <a:spcPct val="50000"/>
              </a:spcBef>
            </a:pPr>
            <a:endParaRPr lang="en-US" altLang="zh-CN" sz="1400" dirty="0">
              <a:latin typeface="黑体" pitchFamily="49" charset="-122"/>
              <a:ea typeface="黑体" pitchFamily="49" charset="-122"/>
            </a:endParaRPr>
          </a:p>
          <a:p>
            <a:pPr marL="285750" indent="-285750" algn="just">
              <a:lnSpc>
                <a:spcPct val="150000"/>
              </a:lnSpc>
              <a:spcBef>
                <a:spcPct val="50000"/>
              </a:spcBef>
              <a:buFont typeface="Arial" pitchFamily="34" charset="0"/>
              <a:buChar char="•"/>
            </a:pPr>
            <a:r>
              <a:rPr lang="zh-CN" altLang="en-US" sz="1600" dirty="0" smtClean="0">
                <a:latin typeface="华文楷体" pitchFamily="2" charset="-122"/>
                <a:ea typeface="华文楷体" pitchFamily="2" charset="-122"/>
              </a:rPr>
              <a:t>总体原则：</a:t>
            </a:r>
            <a:endParaRPr lang="en-US" altLang="zh-CN" sz="1600" dirty="0" smtClean="0">
              <a:latin typeface="华文楷体" pitchFamily="2" charset="-122"/>
              <a:ea typeface="华文楷体" pitchFamily="2" charset="-122"/>
            </a:endParaRPr>
          </a:p>
          <a:p>
            <a:pPr marL="285750" indent="-285750" algn="just">
              <a:lnSpc>
                <a:spcPct val="150000"/>
              </a:lnSpc>
              <a:spcBef>
                <a:spcPct val="50000"/>
              </a:spcBef>
              <a:buFont typeface="Arial" pitchFamily="34" charset="0"/>
              <a:buChar char="•"/>
            </a:pPr>
            <a:r>
              <a:rPr lang="en-US" altLang="zh-CN" sz="1600" dirty="0" smtClean="0">
                <a:latin typeface="华文楷体" pitchFamily="2" charset="-122"/>
                <a:ea typeface="华文楷体" pitchFamily="2" charset="-122"/>
              </a:rPr>
              <a:t>1</a:t>
            </a:r>
            <a:r>
              <a:rPr lang="zh-CN" altLang="en-US" sz="1600" dirty="0" smtClean="0">
                <a:latin typeface="华文楷体" pitchFamily="2" charset="-122"/>
                <a:ea typeface="华文楷体" pitchFamily="2" charset="-122"/>
              </a:rPr>
              <a:t>、我们挂牌团队负责从挂牌、挂牌后持续督导，至</a:t>
            </a:r>
            <a:r>
              <a:rPr lang="en-US" altLang="zh-CN" sz="1600" dirty="0" smtClean="0">
                <a:latin typeface="华文楷体" pitchFamily="2" charset="-122"/>
                <a:ea typeface="华文楷体" pitchFamily="2" charset="-122"/>
              </a:rPr>
              <a:t>IPO</a:t>
            </a:r>
            <a:r>
              <a:rPr lang="zh-CN" altLang="en-US" sz="1600" dirty="0" smtClean="0">
                <a:latin typeface="华文楷体" pitchFamily="2" charset="-122"/>
                <a:ea typeface="华文楷体" pitchFamily="2" charset="-122"/>
              </a:rPr>
              <a:t>以及</a:t>
            </a:r>
            <a:r>
              <a:rPr lang="en-US" altLang="zh-CN" sz="1600" dirty="0" smtClean="0">
                <a:latin typeface="华文楷体" pitchFamily="2" charset="-122"/>
                <a:ea typeface="华文楷体" pitchFamily="2" charset="-122"/>
              </a:rPr>
              <a:t>IPO</a:t>
            </a:r>
            <a:r>
              <a:rPr lang="zh-CN" altLang="en-US" sz="1600" dirty="0" smtClean="0">
                <a:latin typeface="华文楷体" pitchFamily="2" charset="-122"/>
                <a:ea typeface="华文楷体" pitchFamily="2" charset="-122"/>
              </a:rPr>
              <a:t>后持续督导全流程；可同时实施股权激励方案设计、并购重组、公司债券等各类业务，为客户提供持续、全面、随发展需要逐步深化的系统服务；</a:t>
            </a:r>
            <a:endParaRPr lang="en-US" altLang="zh-CN" sz="1600" dirty="0" smtClean="0">
              <a:latin typeface="华文楷体" pitchFamily="2" charset="-122"/>
              <a:ea typeface="华文楷体" pitchFamily="2" charset="-122"/>
            </a:endParaRPr>
          </a:p>
          <a:p>
            <a:pPr marL="285750" indent="-285750" algn="just">
              <a:lnSpc>
                <a:spcPct val="150000"/>
              </a:lnSpc>
              <a:spcBef>
                <a:spcPct val="50000"/>
              </a:spcBef>
              <a:buFont typeface="Arial" pitchFamily="34" charset="0"/>
              <a:buChar char="•"/>
            </a:pPr>
            <a:r>
              <a:rPr lang="en-US" altLang="zh-CN" sz="1600" dirty="0" smtClean="0">
                <a:latin typeface="华文楷体" pitchFamily="2" charset="-122"/>
                <a:ea typeface="华文楷体" pitchFamily="2" charset="-122"/>
              </a:rPr>
              <a:t>2</a:t>
            </a:r>
            <a:r>
              <a:rPr lang="zh-CN" altLang="en-US" sz="1600" dirty="0" smtClean="0">
                <a:latin typeface="华文楷体" pitchFamily="2" charset="-122"/>
                <a:ea typeface="华文楷体" pitchFamily="2" charset="-122"/>
              </a:rPr>
              <a:t>、我们做市团队，由于我们有固定团队对客户的长期跟踪服务，对客户需求有很好的理解、对跨部门合作有较为丰富的经验，能够及时应答客户的市值管理、定向增发、研究报告发布、质押融资、财富管理等多样化需求；</a:t>
            </a:r>
            <a:endParaRPr lang="en-US" altLang="zh-CN" sz="1600" dirty="0" smtClean="0">
              <a:latin typeface="华文楷体" pitchFamily="2" charset="-122"/>
              <a:ea typeface="华文楷体" pitchFamily="2" charset="-122"/>
            </a:endParaRPr>
          </a:p>
          <a:p>
            <a:pPr marL="285750" indent="-285750" algn="just">
              <a:lnSpc>
                <a:spcPct val="150000"/>
              </a:lnSpc>
              <a:spcBef>
                <a:spcPct val="50000"/>
              </a:spcBef>
              <a:buFont typeface="Arial" pitchFamily="34" charset="0"/>
              <a:buChar char="•"/>
            </a:pPr>
            <a:r>
              <a:rPr lang="zh-CN" altLang="en-US" sz="1600" dirty="0" smtClean="0">
                <a:latin typeface="华文楷体" pitchFamily="2" charset="-122"/>
                <a:ea typeface="华文楷体" pitchFamily="2" charset="-122"/>
              </a:rPr>
              <a:t>除固定服务团队外，部门安排专人与股转公司对接，为挂牌后企业提供信息披露、政策宣传等后续服务。</a:t>
            </a:r>
            <a:endParaRPr lang="en-US" altLang="zh-CN" sz="1600" dirty="0" smtClean="0">
              <a:latin typeface="华文楷体" pitchFamily="2" charset="-122"/>
              <a:ea typeface="华文楷体" pitchFamily="2" charset="-122"/>
            </a:endParaRPr>
          </a:p>
          <a:p>
            <a:pPr marL="285750" indent="-285750" algn="just">
              <a:lnSpc>
                <a:spcPct val="150000"/>
              </a:lnSpc>
              <a:spcBef>
                <a:spcPct val="50000"/>
              </a:spcBef>
              <a:buFont typeface="Arial" pitchFamily="34" charset="0"/>
              <a:buChar char="•"/>
            </a:pPr>
            <a:r>
              <a:rPr lang="zh-CN" altLang="en-US" sz="1600" dirty="0" smtClean="0">
                <a:latin typeface="华文楷体" pitchFamily="2" charset="-122"/>
                <a:ea typeface="华文楷体" pitchFamily="2" charset="-122"/>
              </a:rPr>
              <a:t>我们的业务团队，由具有丰富投行经验的保荐代表人领衔管理，配备了高素质的具备</a:t>
            </a:r>
            <a:r>
              <a:rPr lang="en-US" altLang="zh-CN" sz="1600" dirty="0" smtClean="0">
                <a:latin typeface="华文楷体" pitchFamily="2" charset="-122"/>
                <a:ea typeface="华文楷体" pitchFamily="2" charset="-122"/>
              </a:rPr>
              <a:t>CPA\CFA\</a:t>
            </a:r>
            <a:r>
              <a:rPr lang="zh-CN" altLang="en-US" sz="1600" dirty="0" smtClean="0">
                <a:latin typeface="华文楷体" pitchFamily="2" charset="-122"/>
                <a:ea typeface="华文楷体" pitchFamily="2" charset="-122"/>
              </a:rPr>
              <a:t>律师等资格的投资经理团队。</a:t>
            </a:r>
            <a:endParaRPr lang="en-US" altLang="zh-CN" sz="1600" dirty="0" smtClean="0">
              <a:latin typeface="华文楷体" pitchFamily="2" charset="-122"/>
              <a:ea typeface="华文楷体" pitchFamily="2" charset="-122"/>
            </a:endParaRPr>
          </a:p>
          <a:p>
            <a:pPr algn="just">
              <a:lnSpc>
                <a:spcPct val="150000"/>
              </a:lnSpc>
              <a:spcBef>
                <a:spcPct val="50000"/>
              </a:spcBef>
            </a:pPr>
            <a:endParaRPr lang="en-US" altLang="zh-CN" sz="1400" dirty="0" smtClean="0">
              <a:latin typeface="黑体" pitchFamily="49" charset="-122"/>
              <a:ea typeface="黑体" pitchFamily="49" charset="-122"/>
            </a:endParaRPr>
          </a:p>
          <a:p>
            <a:pPr>
              <a:lnSpc>
                <a:spcPct val="150000"/>
              </a:lnSpc>
              <a:spcBef>
                <a:spcPct val="50000"/>
              </a:spcBef>
            </a:pPr>
            <a:endParaRPr lang="en-US" altLang="zh-CN" sz="1400" b="1" u="sng" dirty="0" smtClean="0">
              <a:latin typeface="黑体" pitchFamily="49" charset="-122"/>
              <a:ea typeface="黑体" pitchFamily="49" charset="-122"/>
            </a:endParaRPr>
          </a:p>
          <a:p>
            <a:pPr>
              <a:lnSpc>
                <a:spcPct val="150000"/>
              </a:lnSpc>
              <a:spcBef>
                <a:spcPct val="50000"/>
              </a:spcBef>
            </a:pPr>
            <a:endParaRPr lang="en-US" altLang="zh-CN" sz="1400" dirty="0">
              <a:latin typeface="黑体" pitchFamily="49" charset="-122"/>
              <a:ea typeface="黑体" pitchFamily="49" charset="-122"/>
            </a:endParaRPr>
          </a:p>
        </p:txBody>
      </p:sp>
      <p:sp>
        <p:nvSpPr>
          <p:cNvPr id="6" name="灯片编号占位符 5"/>
          <p:cNvSpPr>
            <a:spLocks noGrp="1"/>
          </p:cNvSpPr>
          <p:nvPr>
            <p:ph type="sldNum" sz="quarter" idx="10"/>
          </p:nvPr>
        </p:nvSpPr>
        <p:spPr/>
        <p:txBody>
          <a:bodyPr/>
          <a:lstStyle/>
          <a:p>
            <a:pPr>
              <a:defRPr/>
            </a:pPr>
            <a:fld id="{36DE00F5-E9F0-4704-B046-552EB8965215}"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四、光大证券挂牌业务辉煌战绩</a:t>
            </a:r>
            <a:endParaRPr lang="en-US" dirty="0">
              <a:latin typeface="华文楷体" panose="02010600040101010101" pitchFamily="2" charset="-122"/>
              <a:ea typeface="华文楷体" panose="02010600040101010101" pitchFamily="2" charset="-122"/>
            </a:endParaRPr>
          </a:p>
        </p:txBody>
      </p:sp>
      <p:sp>
        <p:nvSpPr>
          <p:cNvPr id="6" name="TextBox 3"/>
          <p:cNvSpPr txBox="1"/>
          <p:nvPr/>
        </p:nvSpPr>
        <p:spPr>
          <a:xfrm>
            <a:off x="611560" y="1628800"/>
            <a:ext cx="7920880" cy="369332"/>
          </a:xfrm>
          <a:prstGeom prst="rect">
            <a:avLst/>
          </a:prstGeom>
          <a:noFill/>
        </p:spPr>
        <p:txBody>
          <a:bodyPr wrap="square" rtlCol="0">
            <a:spAutoFit/>
          </a:bodyPr>
          <a:lstStyle/>
          <a:p>
            <a:r>
              <a:rPr lang="zh-CN" altLang="en-US" dirty="0" smtClean="0"/>
              <a:t>       </a:t>
            </a:r>
            <a:endParaRPr lang="zh-CN" altLang="en-US" sz="2000" dirty="0"/>
          </a:p>
        </p:txBody>
      </p:sp>
      <p:pic>
        <p:nvPicPr>
          <p:cNvPr id="7" name="图片 6" descr="QQ截图20150313095144.png"/>
          <p:cNvPicPr>
            <a:picLocks noChangeAspect="1"/>
          </p:cNvPicPr>
          <p:nvPr/>
        </p:nvPicPr>
        <p:blipFill>
          <a:blip r:embed="rId1" cstate="print"/>
          <a:srcRect/>
          <a:stretch>
            <a:fillRect/>
          </a:stretch>
        </p:blipFill>
        <p:spPr>
          <a:xfrm>
            <a:off x="683568" y="1700808"/>
            <a:ext cx="7778877" cy="4099507"/>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四、光大证券挂牌业务辉煌战绩</a:t>
            </a:r>
            <a:endParaRPr lang="en-US" dirty="0">
              <a:latin typeface="华文楷体" panose="02010600040101010101" pitchFamily="2" charset="-122"/>
              <a:ea typeface="华文楷体" panose="02010600040101010101" pitchFamily="2" charset="-122"/>
            </a:endParaRPr>
          </a:p>
        </p:txBody>
      </p:sp>
      <p:sp>
        <p:nvSpPr>
          <p:cNvPr id="8" name="TextBox 3"/>
          <p:cNvSpPr txBox="1"/>
          <p:nvPr/>
        </p:nvSpPr>
        <p:spPr>
          <a:xfrm>
            <a:off x="539552" y="1628800"/>
            <a:ext cx="7920880" cy="369332"/>
          </a:xfrm>
          <a:prstGeom prst="rect">
            <a:avLst/>
          </a:prstGeom>
          <a:noFill/>
        </p:spPr>
        <p:txBody>
          <a:bodyPr wrap="square" rtlCol="0">
            <a:spAutoFit/>
          </a:bodyPr>
          <a:lstStyle/>
          <a:p>
            <a:r>
              <a:rPr lang="zh-CN" altLang="en-US" dirty="0" smtClean="0"/>
              <a:t>       </a:t>
            </a:r>
            <a:endParaRPr lang="zh-CN" altLang="en-US" sz="2000" dirty="0"/>
          </a:p>
        </p:txBody>
      </p:sp>
      <p:pic>
        <p:nvPicPr>
          <p:cNvPr id="9" name="图片 8" descr="QQ截图20150313095224.png"/>
          <p:cNvPicPr>
            <a:picLocks noChangeAspect="1"/>
          </p:cNvPicPr>
          <p:nvPr/>
        </p:nvPicPr>
        <p:blipFill>
          <a:blip r:embed="rId1" cstate="print"/>
          <a:srcRect/>
          <a:stretch>
            <a:fillRect/>
          </a:stretch>
        </p:blipFill>
        <p:spPr>
          <a:xfrm>
            <a:off x="686696" y="1700808"/>
            <a:ext cx="7790057" cy="41188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484558" y="1733576"/>
            <a:ext cx="762244" cy="665163"/>
            <a:chOff x="0" y="0"/>
            <a:chExt cx="1549" cy="1351"/>
          </a:xfrm>
        </p:grpSpPr>
        <p:sp>
          <p:nvSpPr>
            <p:cNvPr id="512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sz="1800">
                <a:latin typeface="楷体" panose="02010609060101010101" pitchFamily="49" charset="-122"/>
              </a:endParaRPr>
            </a:p>
          </p:txBody>
        </p:sp>
        <p:sp>
          <p:nvSpPr>
            <p:cNvPr id="512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sz="1800">
                <a:latin typeface="楷体" panose="02010609060101010101" pitchFamily="49" charset="-122"/>
              </a:endParaRPr>
            </a:p>
          </p:txBody>
        </p:sp>
        <p:sp>
          <p:nvSpPr>
            <p:cNvPr id="51209" name="AutoShape 6"/>
            <p:cNvSpPr>
              <a:spLocks noChangeArrowheads="1"/>
            </p:cNvSpPr>
            <p:nvPr/>
          </p:nvSpPr>
          <p:spPr bwMode="auto">
            <a:xfrm>
              <a:off x="90" y="81"/>
              <a:ext cx="1349" cy="1167"/>
            </a:xfrm>
            <a:prstGeom prst="hexagon">
              <a:avLst>
                <a:gd name="adj" fmla="val 28894"/>
                <a:gd name="vf" fmla="val 115470"/>
              </a:avLst>
            </a:prstGeom>
            <a:gradFill rotWithShape="1">
              <a:gsLst>
                <a:gs pos="0">
                  <a:srgbClr val="673F21"/>
                </a:gs>
                <a:gs pos="100000">
                  <a:schemeClr val="accent1"/>
                </a:gs>
              </a:gsLst>
              <a:lin ang="2700000" scaled="1"/>
            </a:gradFill>
            <a:ln w="9525">
              <a:solidFill>
                <a:schemeClr val="tx1"/>
              </a:solidFill>
              <a:miter lim="800000"/>
            </a:ln>
          </p:spPr>
          <p:txBody>
            <a:bodyPr wrap="none" anchor="ctr"/>
            <a:lstStyle/>
            <a:p>
              <a:endParaRPr lang="zh-CN" altLang="en-US" sz="1800">
                <a:latin typeface="楷体" panose="02010609060101010101" pitchFamily="49" charset="-122"/>
              </a:endParaRPr>
            </a:p>
          </p:txBody>
        </p:sp>
      </p:grpSp>
      <p:sp>
        <p:nvSpPr>
          <p:cNvPr id="51203" name="Line 7"/>
          <p:cNvSpPr>
            <a:spLocks noChangeShapeType="1"/>
          </p:cNvSpPr>
          <p:nvPr/>
        </p:nvSpPr>
        <p:spPr bwMode="auto">
          <a:xfrm>
            <a:off x="1094353" y="2343175"/>
            <a:ext cx="4982439" cy="0"/>
          </a:xfrm>
          <a:prstGeom prst="line">
            <a:avLst/>
          </a:prstGeom>
          <a:noFill/>
          <a:ln w="25400">
            <a:solidFill>
              <a:schemeClr val="tx2"/>
            </a:solidFill>
            <a:prstDash val="sysDot"/>
            <a:round/>
            <a:tailEnd type="oval" w="med" len="med"/>
          </a:ln>
        </p:spPr>
        <p:txBody>
          <a:bodyPr wrap="none" anchor="ctr"/>
          <a:lstStyle/>
          <a:p>
            <a:endParaRPr lang="zh-CN" altLang="en-US"/>
          </a:p>
        </p:txBody>
      </p:sp>
      <p:sp>
        <p:nvSpPr>
          <p:cNvPr id="51204" name="Text Box 8"/>
          <p:cNvSpPr txBox="1">
            <a:spLocks noChangeArrowheads="1"/>
          </p:cNvSpPr>
          <p:nvPr/>
        </p:nvSpPr>
        <p:spPr bwMode="auto">
          <a:xfrm>
            <a:off x="1403648" y="1628800"/>
            <a:ext cx="4716356" cy="584775"/>
          </a:xfrm>
          <a:prstGeom prst="rect">
            <a:avLst/>
          </a:prstGeom>
          <a:noFill/>
          <a:ln w="9525">
            <a:noFill/>
            <a:miter lim="800000"/>
          </a:ln>
        </p:spPr>
        <p:txBody>
          <a:bodyPr wrap="none">
            <a:spAutoFit/>
          </a:bodyPr>
          <a:lstStyle/>
          <a:p>
            <a:pPr eaLnBrk="0" hangingPunct="0"/>
            <a:r>
              <a:rPr lang="zh-CN" altLang="en-US" sz="3200" b="1" dirty="0" smtClean="0">
                <a:latin typeface="楷体" panose="02010609060101010101" pitchFamily="49" charset="-122"/>
              </a:rPr>
              <a:t>什么是全国</a:t>
            </a:r>
            <a:r>
              <a:rPr lang="zh-CN" altLang="en-US" sz="3200" b="1" dirty="0">
                <a:latin typeface="楷体" panose="02010609060101010101" pitchFamily="49" charset="-122"/>
              </a:rPr>
              <a:t>股转系统</a:t>
            </a:r>
            <a:r>
              <a:rPr lang="zh-CN" altLang="en-US" sz="3200" b="1" dirty="0" smtClean="0">
                <a:latin typeface="楷体" panose="02010609060101010101" pitchFamily="49" charset="-122"/>
              </a:rPr>
              <a:t>市场</a:t>
            </a:r>
            <a:endParaRPr lang="zh-CN" altLang="en-US" sz="3200" b="1" dirty="0">
              <a:latin typeface="楷体" panose="02010609060101010101" pitchFamily="49" charset="-122"/>
            </a:endParaRPr>
          </a:p>
        </p:txBody>
      </p:sp>
      <p:sp>
        <p:nvSpPr>
          <p:cNvPr id="51205" name="Text Box 9"/>
          <p:cNvSpPr txBox="1">
            <a:spLocks noChangeArrowheads="1"/>
          </p:cNvSpPr>
          <p:nvPr/>
        </p:nvSpPr>
        <p:spPr bwMode="auto">
          <a:xfrm>
            <a:off x="612061" y="1812951"/>
            <a:ext cx="494046" cy="461665"/>
          </a:xfrm>
          <a:prstGeom prst="rect">
            <a:avLst/>
          </a:prstGeom>
          <a:noFill/>
          <a:ln w="9525">
            <a:noFill/>
            <a:miter lim="800000"/>
          </a:ln>
        </p:spPr>
        <p:txBody>
          <a:bodyPr wrap="none">
            <a:spAutoFit/>
          </a:bodyPr>
          <a:lstStyle/>
          <a:p>
            <a:pPr algn="ctr" eaLnBrk="0" hangingPunct="0"/>
            <a:r>
              <a:rPr lang="zh-CN" altLang="en-US" sz="2400" b="1" dirty="0" smtClean="0">
                <a:solidFill>
                  <a:srgbClr val="FFFFFF"/>
                </a:solidFill>
                <a:latin typeface="楷体" panose="02010609060101010101" pitchFamily="49" charset="-122"/>
              </a:rPr>
              <a:t>一</a:t>
            </a:r>
            <a:endParaRPr lang="zh-CN" altLang="en-US" sz="2400" b="1" dirty="0">
              <a:solidFill>
                <a:srgbClr val="FFFFFF"/>
              </a:solidFill>
              <a:latin typeface="楷体" panose="02010609060101010101" pitchFamily="49" charset="-122"/>
            </a:endParaRPr>
          </a:p>
        </p:txBody>
      </p:sp>
      <p:sp>
        <p:nvSpPr>
          <p:cNvPr id="51206" name="灯片编号占位符 5"/>
          <p:cNvSpPr txBox="1">
            <a:spLocks noGrp="1" noChangeArrowheads="1"/>
          </p:cNvSpPr>
          <p:nvPr/>
        </p:nvSpPr>
        <p:spPr bwMode="auto">
          <a:xfrm>
            <a:off x="8305531" y="6248400"/>
            <a:ext cx="457347" cy="228600"/>
          </a:xfrm>
          <a:prstGeom prst="rect">
            <a:avLst/>
          </a:prstGeom>
          <a:noFill/>
          <a:ln w="9525">
            <a:noFill/>
            <a:miter lim="800000"/>
          </a:ln>
        </p:spPr>
        <p:txBody>
          <a:bodyPr/>
          <a:lstStyle/>
          <a:p>
            <a:pPr algn="ctr"/>
            <a:fld id="{77F23367-603A-4BD1-96BC-F2086BE4C353}" type="slidenum">
              <a:rPr lang="zh-CN" altLang="en-US" sz="1600" b="1">
                <a:solidFill>
                  <a:srgbClr val="9966FF"/>
                </a:solidFill>
                <a:latin typeface="楷体" panose="02010609060101010101" pitchFamily="49" charset="-122"/>
              </a:rPr>
            </a:fld>
            <a:endParaRPr lang="en-US" altLang="zh-CN" sz="1600" b="1">
              <a:solidFill>
                <a:srgbClr val="9966FF"/>
              </a:solidFill>
              <a:latin typeface="楷体" panose="02010609060101010101" pitchFamily="49" charset="-122"/>
            </a:endParaRPr>
          </a:p>
        </p:txBody>
      </p:sp>
      <p:sp>
        <p:nvSpPr>
          <p:cNvPr id="12" name="标题 46"/>
          <p:cNvSpPr>
            <a:spLocks noGrp="1"/>
          </p:cNvSpPr>
          <p:nvPr>
            <p:ph type="title"/>
          </p:nvPr>
        </p:nvSpPr>
        <p:spPr>
          <a:xfrm>
            <a:off x="539552" y="620688"/>
            <a:ext cx="7901014" cy="500066"/>
          </a:xfrm>
        </p:spPr>
        <p:txBody>
          <a:bodyPr/>
          <a:lstStyle/>
          <a:p>
            <a:r>
              <a:rPr lang="en-US" altLang="zh-CN" dirty="0" smtClean="0">
                <a:solidFill>
                  <a:srgbClr val="000000"/>
                </a:solidFill>
                <a:latin typeface="楷体" panose="02010609060101010101" pitchFamily="49" charset="-122"/>
              </a:rPr>
              <a:t>2.1</a:t>
            </a:r>
            <a:r>
              <a:rPr lang="zh-CN" altLang="en-US" dirty="0" smtClean="0">
                <a:solidFill>
                  <a:srgbClr val="000000"/>
                </a:solidFill>
                <a:latin typeface="楷体" panose="02010609060101010101" pitchFamily="49" charset="-122"/>
              </a:rPr>
              <a:t> 什么是全国股转系统</a:t>
            </a:r>
          </a:p>
        </p:txBody>
      </p:sp>
      <p:sp>
        <p:nvSpPr>
          <p:cNvPr id="13" name="Rectangle 3"/>
          <p:cNvSpPr txBox="1">
            <a:spLocks noChangeArrowheads="1"/>
          </p:cNvSpPr>
          <p:nvPr/>
        </p:nvSpPr>
        <p:spPr bwMode="auto">
          <a:xfrm>
            <a:off x="467544" y="2492896"/>
            <a:ext cx="7920880" cy="2376264"/>
          </a:xfrm>
          <a:prstGeom prst="rect">
            <a:avLst/>
          </a:prstGeom>
          <a:noFill/>
          <a:ln w="9525">
            <a:noFill/>
            <a:miter lim="800000"/>
          </a:ln>
        </p:spPr>
        <p:txBody>
          <a:bodyPr vert="horz" wrap="square" lIns="91440" tIns="45720" rIns="91440" bIns="45720" numCol="1" anchor="t" anchorCtr="0" compatLnSpc="1"/>
          <a:lstStyle/>
          <a:p>
            <a:pPr marL="92075" marR="0" lvl="1" indent="365125" algn="l" defTabSz="914400" rtl="0" eaLnBrk="1" fontAlgn="base" latinLnBrk="0" hangingPunct="1">
              <a:lnSpc>
                <a:spcPct val="140000"/>
              </a:lnSpc>
              <a:spcBef>
                <a:spcPct val="0"/>
              </a:spcBef>
              <a:spcAft>
                <a:spcPct val="0"/>
              </a:spcAft>
              <a:buClrTx/>
              <a:buSzTx/>
              <a:buFont typeface="Times New Roman" pitchFamily="18" charset="0"/>
              <a:buNone/>
              <a:defRPr/>
            </a:pPr>
            <a:r>
              <a:rPr kumimoji="0" lang="zh-CN" altLang="en-US" sz="2400" i="0" strike="noStrike" kern="1200" cap="none" spc="0" normalizeH="0" baseline="0" noProof="0" dirty="0" smtClean="0">
                <a:ln>
                  <a:noFill/>
                </a:ln>
                <a:effectLst/>
                <a:uLnTx/>
                <a:uFillTx/>
                <a:latin typeface="+mn-ea"/>
                <a:cs typeface="+mn-cs"/>
              </a:rPr>
              <a:t>  </a:t>
            </a:r>
            <a:r>
              <a:rPr kumimoji="0" lang="zh-CN" altLang="en-US" sz="2000" b="1" i="0" strike="noStrike" kern="1200" cap="none" spc="0" normalizeH="0" baseline="0" noProof="0" dirty="0" smtClean="0">
                <a:ln>
                  <a:noFill/>
                </a:ln>
                <a:effectLst/>
                <a:uLnTx/>
                <a:uFillTx/>
                <a:latin typeface="+mn-ea"/>
                <a:cs typeface="+mn-cs"/>
              </a:rPr>
              <a:t>全国中小企业股份转让系统</a:t>
            </a:r>
            <a:r>
              <a:rPr kumimoji="0" lang="zh-CN" altLang="en-US" sz="2000" i="0" strike="noStrike" kern="1200" cap="none" spc="0" normalizeH="0" baseline="0" noProof="0" dirty="0" smtClean="0">
                <a:ln>
                  <a:noFill/>
                </a:ln>
                <a:effectLst/>
                <a:uLnTx/>
                <a:uFillTx/>
                <a:latin typeface="+mn-ea"/>
                <a:cs typeface="+mn-cs"/>
              </a:rPr>
              <a:t>为继沪、深交易所后经国务院批准设立的第三家全国性的证券交易场所。在场所性质和法律地位上，与证券交易所相同，都是</a:t>
            </a:r>
            <a:r>
              <a:rPr kumimoji="0" lang="zh-CN" altLang="en-US" sz="2000" i="0" u="sng" strike="noStrike" kern="1200" cap="none" spc="0" normalizeH="0" baseline="0" noProof="0" dirty="0" smtClean="0">
                <a:ln>
                  <a:noFill/>
                </a:ln>
                <a:effectLst/>
                <a:uLnTx/>
                <a:uFillTx/>
                <a:latin typeface="+mn-ea"/>
                <a:cs typeface="+mn-cs"/>
              </a:rPr>
              <a:t>多层次资本市场体系</a:t>
            </a:r>
            <a:r>
              <a:rPr kumimoji="0" lang="zh-CN" altLang="en-US" sz="2000" i="0" strike="noStrike" kern="1200" cap="none" spc="0" normalizeH="0" baseline="0" noProof="0" dirty="0" smtClean="0">
                <a:ln>
                  <a:noFill/>
                </a:ln>
                <a:effectLst/>
                <a:uLnTx/>
                <a:uFillTx/>
                <a:latin typeface="+mn-ea"/>
                <a:cs typeface="+mn-cs"/>
              </a:rPr>
              <a:t>的重要组成部分。</a:t>
            </a:r>
          </a:p>
        </p:txBody>
      </p:sp>
      <p:sp>
        <p:nvSpPr>
          <p:cNvPr id="14" name="TextBox 13"/>
          <p:cNvSpPr txBox="1"/>
          <p:nvPr/>
        </p:nvSpPr>
        <p:spPr>
          <a:xfrm>
            <a:off x="755576" y="4293096"/>
            <a:ext cx="7704856" cy="1754326"/>
          </a:xfrm>
          <a:prstGeom prst="rect">
            <a:avLst/>
          </a:prstGeom>
          <a:noFill/>
        </p:spPr>
        <p:txBody>
          <a:bodyPr wrap="square" rtlCol="0">
            <a:spAutoFit/>
          </a:bodyPr>
          <a:lstStyle/>
          <a:p>
            <a:r>
              <a:rPr lang="zh-CN" altLang="en-US" dirty="0" smtClean="0"/>
              <a:t>全国股份转让系统定位：</a:t>
            </a:r>
            <a:endParaRPr lang="en-US" altLang="zh-CN" dirty="0" smtClean="0"/>
          </a:p>
          <a:p>
            <a:pPr>
              <a:buFont typeface="Wingdings" pitchFamily="2" charset="2"/>
              <a:buChar char="ü"/>
            </a:pPr>
            <a:r>
              <a:rPr lang="zh-CN" altLang="en-US" dirty="0" smtClean="0"/>
              <a:t>全国股份转让系统是全国性公开证券交易场所</a:t>
            </a:r>
            <a:endParaRPr lang="en-US" altLang="zh-CN" dirty="0" smtClean="0"/>
          </a:p>
          <a:p>
            <a:pPr>
              <a:buFont typeface="Wingdings" pitchFamily="2" charset="2"/>
              <a:buChar char="ü"/>
            </a:pPr>
            <a:r>
              <a:rPr lang="zh-CN" altLang="en-US" dirty="0" smtClean="0"/>
              <a:t>全国股份转让系统挂牌公司为公众公司</a:t>
            </a:r>
            <a:endParaRPr lang="en-US" altLang="zh-CN" dirty="0" smtClean="0"/>
          </a:p>
          <a:p>
            <a:pPr>
              <a:buFont typeface="Wingdings" pitchFamily="2" charset="2"/>
              <a:buChar char="ü"/>
            </a:pPr>
            <a:r>
              <a:rPr lang="zh-CN" altLang="en-US" dirty="0" smtClean="0"/>
              <a:t>全国股份转让系统主要为创新型、创业型、成长型中小微企业发展服务</a:t>
            </a:r>
            <a:endParaRPr lang="en-US" altLang="zh-CN" dirty="0" smtClean="0"/>
          </a:p>
          <a:p>
            <a:pPr>
              <a:buFont typeface="Wingdings" pitchFamily="2" charset="2"/>
              <a:buChar char="ü"/>
            </a:pPr>
            <a:r>
              <a:rPr lang="zh-CN" altLang="en-US" dirty="0" smtClean="0"/>
              <a:t>全国股份转让系统在我国多层次资本市场体系中发挥承上启下的重要作用</a:t>
            </a:r>
            <a:endParaRPr lang="en-US" altLang="zh-CN" dirty="0" smtClean="0"/>
          </a:p>
          <a:p>
            <a:pPr>
              <a:buFont typeface="Wingdings" pitchFamily="2" charset="2"/>
              <a:buChar char="ü"/>
            </a:pPr>
            <a:r>
              <a:rPr lang="zh-CN" altLang="en-US" dirty="0" smtClean="0"/>
              <a:t>全国股份转让系统是试点期间“新三板”的凤凰涅槃</a:t>
            </a:r>
            <a:endParaRPr lang="zh-CN"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四、光大证券挂牌业务辉煌战绩</a:t>
            </a:r>
            <a:endParaRPr lang="en-US" dirty="0">
              <a:latin typeface="华文楷体" panose="02010600040101010101" pitchFamily="2" charset="-122"/>
              <a:ea typeface="华文楷体" panose="02010600040101010101" pitchFamily="2" charset="-122"/>
            </a:endParaRPr>
          </a:p>
        </p:txBody>
      </p:sp>
      <p:sp>
        <p:nvSpPr>
          <p:cNvPr id="6" name="TextBox 3"/>
          <p:cNvSpPr txBox="1"/>
          <p:nvPr/>
        </p:nvSpPr>
        <p:spPr>
          <a:xfrm>
            <a:off x="539552" y="1628799"/>
            <a:ext cx="8078964" cy="382762"/>
          </a:xfrm>
          <a:prstGeom prst="rect">
            <a:avLst/>
          </a:prstGeom>
          <a:noFill/>
        </p:spPr>
        <p:txBody>
          <a:bodyPr wrap="square" rtlCol="0">
            <a:spAutoFit/>
          </a:bodyPr>
          <a:lstStyle/>
          <a:p>
            <a:r>
              <a:rPr lang="zh-CN" altLang="en-US" dirty="0" smtClean="0"/>
              <a:t>       </a:t>
            </a:r>
            <a:endParaRPr lang="zh-CN" altLang="en-US" sz="2000" dirty="0"/>
          </a:p>
        </p:txBody>
      </p:sp>
      <p:pic>
        <p:nvPicPr>
          <p:cNvPr id="7" name="图片 6" descr="QQ截图20150313095304.png"/>
          <p:cNvPicPr>
            <a:picLocks noChangeAspect="1"/>
          </p:cNvPicPr>
          <p:nvPr/>
        </p:nvPicPr>
        <p:blipFill>
          <a:blip r:embed="rId1" cstate="print"/>
          <a:srcRect/>
          <a:stretch>
            <a:fillRect/>
          </a:stretch>
        </p:blipFill>
        <p:spPr>
          <a:xfrm>
            <a:off x="691568" y="1700808"/>
            <a:ext cx="7768864" cy="4112928"/>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四、光大证券新三板业务辉煌战绩</a:t>
            </a:r>
            <a:endParaRPr lang="en-US" dirty="0">
              <a:latin typeface="华文楷体" panose="02010600040101010101" pitchFamily="2" charset="-122"/>
              <a:ea typeface="华文楷体" panose="02010600040101010101" pitchFamily="2" charset="-122"/>
            </a:endParaRPr>
          </a:p>
        </p:txBody>
      </p:sp>
      <p:sp>
        <p:nvSpPr>
          <p:cNvPr id="6" name="TextBox 3"/>
          <p:cNvSpPr txBox="1"/>
          <p:nvPr/>
        </p:nvSpPr>
        <p:spPr>
          <a:xfrm>
            <a:off x="539552" y="1628799"/>
            <a:ext cx="8078964" cy="382762"/>
          </a:xfrm>
          <a:prstGeom prst="rect">
            <a:avLst/>
          </a:prstGeom>
          <a:noFill/>
        </p:spPr>
        <p:txBody>
          <a:bodyPr wrap="square" rtlCol="0">
            <a:spAutoFit/>
          </a:bodyPr>
          <a:lstStyle/>
          <a:p>
            <a:r>
              <a:rPr lang="zh-CN" altLang="en-US" dirty="0" smtClean="0"/>
              <a:t>       </a:t>
            </a:r>
            <a:endParaRPr lang="zh-CN" altLang="en-US" sz="2000" dirty="0"/>
          </a:p>
        </p:txBody>
      </p:sp>
      <p:sp>
        <p:nvSpPr>
          <p:cNvPr id="8" name="矩形 7"/>
          <p:cNvSpPr/>
          <p:nvPr/>
        </p:nvSpPr>
        <p:spPr>
          <a:xfrm>
            <a:off x="500034" y="1643050"/>
            <a:ext cx="7786742" cy="1015663"/>
          </a:xfrm>
          <a:prstGeom prst="rect">
            <a:avLst/>
          </a:prstGeom>
        </p:spPr>
        <p:txBody>
          <a:bodyPr wrap="square">
            <a:spAutoFit/>
          </a:bodyPr>
          <a:lstStyle/>
          <a:p>
            <a:r>
              <a:rPr lang="en-US" sz="2000" b="1" dirty="0" smtClean="0"/>
              <a:t>1</a:t>
            </a:r>
            <a:r>
              <a:rPr lang="zh-CN" altLang="en-US" sz="2000" b="1" dirty="0" smtClean="0"/>
              <a:t>、挂牌业务累计排名</a:t>
            </a:r>
            <a:endParaRPr lang="zh-CN" altLang="en-US" sz="2000" dirty="0" smtClean="0"/>
          </a:p>
          <a:p>
            <a:r>
              <a:rPr lang="zh-CN" altLang="en-US" sz="2000" dirty="0" smtClean="0"/>
              <a:t>截至</a:t>
            </a:r>
            <a:r>
              <a:rPr lang="en-US" sz="2000" dirty="0" smtClean="0"/>
              <a:t>2015</a:t>
            </a:r>
            <a:r>
              <a:rPr lang="zh-CN" altLang="en-US" sz="2000" dirty="0" smtClean="0"/>
              <a:t>年</a:t>
            </a:r>
            <a:r>
              <a:rPr lang="en-US" sz="2000" dirty="0" smtClean="0"/>
              <a:t>12</a:t>
            </a:r>
            <a:r>
              <a:rPr lang="zh-CN" altLang="en-US" sz="2000" dirty="0" smtClean="0"/>
              <a:t>月</a:t>
            </a:r>
            <a:r>
              <a:rPr lang="en-US" altLang="zh-CN" sz="2000" dirty="0" smtClean="0"/>
              <a:t>15</a:t>
            </a:r>
            <a:r>
              <a:rPr lang="zh-CN" altLang="en-US" sz="2000" dirty="0" smtClean="0"/>
              <a:t>日，光大证券累计新三板推荐挂牌公司</a:t>
            </a:r>
            <a:r>
              <a:rPr lang="en-US" sz="2000" dirty="0" smtClean="0"/>
              <a:t>116</a:t>
            </a:r>
            <a:r>
              <a:rPr lang="zh-CN" altLang="en-US" sz="2000" dirty="0" smtClean="0"/>
              <a:t>家，累计挂牌数量排名第</a:t>
            </a:r>
            <a:r>
              <a:rPr lang="en-US" sz="2000" dirty="0" smtClean="0"/>
              <a:t>12</a:t>
            </a:r>
            <a:r>
              <a:rPr lang="zh-CN" altLang="en-US" sz="2000" dirty="0" smtClean="0"/>
              <a:t>。累计排名数量保持稳定趋势。</a:t>
            </a:r>
            <a:endParaRPr lang="zh-CN" altLang="en-US" sz="2000" dirty="0"/>
          </a:p>
        </p:txBody>
      </p:sp>
      <p:sp>
        <p:nvSpPr>
          <p:cNvPr id="7" name="文本框 4"/>
          <p:cNvSpPr txBox="1"/>
          <p:nvPr/>
        </p:nvSpPr>
        <p:spPr>
          <a:xfrm>
            <a:off x="539552" y="2780928"/>
            <a:ext cx="7460332" cy="1384995"/>
          </a:xfrm>
          <a:prstGeom prst="rect">
            <a:avLst/>
          </a:prstGeom>
          <a:noFill/>
        </p:spPr>
        <p:txBody>
          <a:bodyPr wrap="square" rtlCol="0">
            <a:spAutoFit/>
          </a:bodyPr>
          <a:lstStyle/>
          <a:p>
            <a:r>
              <a:rPr lang="en-US" altLang="zh-CN" sz="2000" b="1" dirty="0" smtClean="0"/>
              <a:t>2</a:t>
            </a:r>
            <a:r>
              <a:rPr lang="zh-CN" altLang="en-US" sz="2000" b="1" dirty="0" smtClean="0"/>
              <a:t>、做市业务累计排名</a:t>
            </a:r>
            <a:endParaRPr lang="zh-CN" altLang="en-US" sz="2000" dirty="0" smtClean="0"/>
          </a:p>
          <a:p>
            <a:r>
              <a:rPr lang="zh-CN" altLang="en-US" sz="2000" dirty="0" smtClean="0"/>
              <a:t>截至</a:t>
            </a:r>
            <a:r>
              <a:rPr lang="en-US" altLang="zh-CN" sz="2000" dirty="0" smtClean="0"/>
              <a:t>2015</a:t>
            </a:r>
            <a:r>
              <a:rPr lang="zh-CN" altLang="en-US" sz="2000" dirty="0" smtClean="0"/>
              <a:t>年</a:t>
            </a:r>
            <a:r>
              <a:rPr lang="en-US" altLang="zh-CN" sz="2000" dirty="0" smtClean="0"/>
              <a:t>12</a:t>
            </a:r>
            <a:r>
              <a:rPr lang="zh-CN" altLang="en-US" sz="2000" dirty="0" smtClean="0"/>
              <a:t>月</a:t>
            </a:r>
            <a:r>
              <a:rPr lang="en-US" altLang="zh-CN" sz="2000" dirty="0" smtClean="0"/>
              <a:t>15</a:t>
            </a:r>
            <a:r>
              <a:rPr lang="zh-CN" altLang="en-US" sz="2000" dirty="0" smtClean="0"/>
              <a:t>日，光大证券做市项目</a:t>
            </a:r>
            <a:r>
              <a:rPr lang="en-US" sz="2000" dirty="0" smtClean="0"/>
              <a:t>127</a:t>
            </a:r>
            <a:r>
              <a:rPr lang="zh-CN" altLang="en-US" sz="2000" dirty="0" smtClean="0"/>
              <a:t>家，在所有券商中排名第</a:t>
            </a:r>
            <a:r>
              <a:rPr lang="en-US" altLang="zh-CN" sz="2000" dirty="0" smtClean="0"/>
              <a:t>8</a:t>
            </a:r>
            <a:r>
              <a:rPr lang="zh-CN" altLang="en-US" sz="2000" dirty="0" smtClean="0"/>
              <a:t>。</a:t>
            </a:r>
            <a:endParaRPr lang="en-US" altLang="zh-CN" sz="1600" dirty="0" smtClean="0">
              <a:latin typeface="仿宋" panose="02010609060101010101" pitchFamily="49" charset="-122"/>
              <a:ea typeface="仿宋" panose="02010609060101010101" pitchFamily="49" charset="-122"/>
            </a:endParaRPr>
          </a:p>
          <a:p>
            <a:pPr marL="285750" indent="-285750" fontAlgn="base">
              <a:lnSpc>
                <a:spcPct val="150000"/>
              </a:lnSpc>
              <a:buSzPct val="100000"/>
              <a:buFont typeface="Arial" pitchFamily="34" charset="0"/>
              <a:buChar char="•"/>
            </a:pPr>
            <a:endParaRPr lang="en-US" altLang="zh-CN" sz="1600" dirty="0">
              <a:latin typeface="仿宋" panose="02010609060101010101" pitchFamily="49" charset="-122"/>
              <a:ea typeface="仿宋" panose="02010609060101010101" pitchFamily="49" charset="-122"/>
            </a:endParaRPr>
          </a:p>
        </p:txBody>
      </p:sp>
      <p:sp>
        <p:nvSpPr>
          <p:cNvPr id="9" name="文本框 4"/>
          <p:cNvSpPr txBox="1"/>
          <p:nvPr/>
        </p:nvSpPr>
        <p:spPr>
          <a:xfrm>
            <a:off x="539552" y="3896469"/>
            <a:ext cx="7460332" cy="1015663"/>
          </a:xfrm>
          <a:prstGeom prst="rect">
            <a:avLst/>
          </a:prstGeom>
          <a:noFill/>
        </p:spPr>
        <p:txBody>
          <a:bodyPr wrap="square" rtlCol="0">
            <a:spAutoFit/>
          </a:bodyPr>
          <a:lstStyle/>
          <a:p>
            <a:r>
              <a:rPr lang="en-US" altLang="zh-CN" sz="2000" b="1" dirty="0" smtClean="0"/>
              <a:t>3</a:t>
            </a:r>
            <a:r>
              <a:rPr lang="zh-CN" altLang="en-US" sz="2000" b="1" dirty="0" smtClean="0"/>
              <a:t>、定增业务排名</a:t>
            </a:r>
            <a:endParaRPr lang="zh-CN" altLang="en-US" sz="2000" dirty="0" smtClean="0"/>
          </a:p>
          <a:p>
            <a:r>
              <a:rPr lang="zh-CN" altLang="en-US" sz="2000" dirty="0" smtClean="0"/>
              <a:t>截至</a:t>
            </a:r>
            <a:r>
              <a:rPr lang="en-US" altLang="zh-CN" sz="2000" dirty="0" smtClean="0"/>
              <a:t>2015</a:t>
            </a:r>
            <a:r>
              <a:rPr lang="zh-CN" altLang="en-US" sz="2000" dirty="0" smtClean="0"/>
              <a:t>年</a:t>
            </a:r>
            <a:r>
              <a:rPr lang="en-US" altLang="zh-CN" sz="2000" dirty="0" smtClean="0"/>
              <a:t>12</a:t>
            </a:r>
            <a:r>
              <a:rPr lang="zh-CN" altLang="en-US" sz="2000" dirty="0" smtClean="0"/>
              <a:t>月</a:t>
            </a:r>
            <a:r>
              <a:rPr lang="en-US" altLang="zh-CN" sz="2000" dirty="0" smtClean="0"/>
              <a:t>15</a:t>
            </a:r>
            <a:r>
              <a:rPr lang="zh-CN" altLang="en-US" sz="2000" dirty="0" smtClean="0"/>
              <a:t>日，</a:t>
            </a:r>
            <a:r>
              <a:rPr lang="en-US" altLang="zh-CN" sz="2000" dirty="0" smtClean="0"/>
              <a:t>2015</a:t>
            </a:r>
            <a:r>
              <a:rPr lang="zh-CN" altLang="en-US" sz="2000" dirty="0" smtClean="0"/>
              <a:t>年光大证券定增共</a:t>
            </a:r>
            <a:r>
              <a:rPr lang="en-US" altLang="zh-CN" sz="2000" dirty="0" smtClean="0"/>
              <a:t>60</a:t>
            </a:r>
            <a:r>
              <a:rPr lang="zh-CN" altLang="en-US" sz="2000" dirty="0" smtClean="0"/>
              <a:t>次，募集资金</a:t>
            </a:r>
            <a:r>
              <a:rPr lang="en-US" altLang="zh-CN" sz="2000" dirty="0" smtClean="0"/>
              <a:t>144.78</a:t>
            </a:r>
            <a:r>
              <a:rPr lang="zh-CN" altLang="en-US" sz="2000" dirty="0" smtClean="0"/>
              <a:t>亿元，募集资金总额在所有券商中排名第</a:t>
            </a:r>
            <a:r>
              <a:rPr lang="en-US" altLang="zh-CN" sz="2000" dirty="0" smtClean="0"/>
              <a:t>1</a:t>
            </a:r>
            <a:r>
              <a:rPr lang="zh-CN" altLang="en-US" sz="2000" dirty="0" smtClean="0"/>
              <a:t>。</a:t>
            </a:r>
            <a:endParaRPr lang="en-US" altLang="zh-CN" sz="16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五、案例经验</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上海底特（</a:t>
            </a:r>
            <a:r>
              <a:rPr lang="en-US" altLang="zh-CN" dirty="0" smtClean="0">
                <a:latin typeface="华文楷体" panose="02010600040101010101" pitchFamily="2" charset="-122"/>
                <a:ea typeface="华文楷体" panose="02010600040101010101" pitchFamily="2" charset="-122"/>
              </a:rPr>
              <a:t>430646</a:t>
            </a:r>
            <a:r>
              <a:rPr lang="zh-CN" altLang="en-US" dirty="0" smtClean="0">
                <a:latin typeface="华文楷体" panose="02010600040101010101" pitchFamily="2" charset="-122"/>
                <a:ea typeface="华文楷体" panose="02010600040101010101" pitchFamily="2" charset="-122"/>
              </a:rPr>
              <a:t>）</a:t>
            </a:r>
            <a:endParaRPr lang="en-US" dirty="0">
              <a:latin typeface="华文楷体" panose="02010600040101010101" pitchFamily="2" charset="-122"/>
              <a:ea typeface="华文楷体" panose="02010600040101010101" pitchFamily="2"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30" name="TextBox 4"/>
          <p:cNvSpPr txBox="1"/>
          <p:nvPr/>
        </p:nvSpPr>
        <p:spPr>
          <a:xfrm>
            <a:off x="467544" y="1556792"/>
            <a:ext cx="8136904" cy="338554"/>
          </a:xfrm>
          <a:prstGeom prst="rect">
            <a:avLst/>
          </a:prstGeom>
          <a:noFill/>
        </p:spPr>
        <p:txBody>
          <a:bodyPr wrap="square" rtlCol="0">
            <a:spAutoFit/>
          </a:bodyPr>
          <a:lstStyle/>
          <a:p>
            <a:pPr marL="285750" indent="-285750">
              <a:spcBef>
                <a:spcPts val="1200"/>
              </a:spcBef>
              <a:buFont typeface="Arial" pitchFamily="34" charset="0"/>
              <a:buChar char="•"/>
            </a:pPr>
            <a:r>
              <a:rPr lang="zh-CN" altLang="en-US" sz="1600" dirty="0" smtClean="0">
                <a:latin typeface="仿宋" panose="02010609060101010101" pitchFamily="49" charset="-122"/>
                <a:ea typeface="仿宋" panose="02010609060101010101" pitchFamily="49" charset="-122"/>
              </a:rPr>
              <a:t>行业</a:t>
            </a:r>
            <a:r>
              <a:rPr lang="zh-CN" altLang="en-US" sz="1600" dirty="0">
                <a:latin typeface="仿宋" panose="02010609060101010101" pitchFamily="49" charset="-122"/>
                <a:ea typeface="仿宋" panose="02010609060101010101" pitchFamily="49" charset="-122"/>
              </a:rPr>
              <a:t>分布：制造、信息技术互联网服务</a:t>
            </a:r>
            <a:r>
              <a:rPr lang="zh-CN" altLang="en-US" sz="1600" dirty="0" smtClean="0">
                <a:latin typeface="仿宋" panose="02010609060101010101" pitchFamily="49" charset="-122"/>
                <a:ea typeface="仿宋" panose="02010609060101010101" pitchFamily="49" charset="-122"/>
              </a:rPr>
              <a:t>居前</a:t>
            </a:r>
            <a:endParaRPr lang="en-US" altLang="zh-CN" sz="1600" dirty="0" smtClean="0">
              <a:latin typeface="仿宋" panose="02010609060101010101" pitchFamily="49" charset="-122"/>
              <a:ea typeface="仿宋" panose="02010609060101010101" pitchFamily="49" charset="-122"/>
            </a:endParaRPr>
          </a:p>
        </p:txBody>
      </p:sp>
      <p:pic>
        <p:nvPicPr>
          <p:cNvPr id="48130" name="Picture 2"/>
          <p:cNvPicPr>
            <a:picLocks noChangeAspect="1" noChangeArrowheads="1"/>
          </p:cNvPicPr>
          <p:nvPr/>
        </p:nvPicPr>
        <p:blipFill>
          <a:blip r:embed="rId1" cstate="print"/>
          <a:srcRect/>
          <a:stretch>
            <a:fillRect/>
          </a:stretch>
        </p:blipFill>
        <p:spPr bwMode="auto">
          <a:xfrm>
            <a:off x="827584" y="1340768"/>
            <a:ext cx="75819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五、案例经验</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艾融软件（</a:t>
            </a:r>
            <a:r>
              <a:rPr lang="en-US" altLang="zh-CN" dirty="0" smtClean="0">
                <a:latin typeface="华文楷体" panose="02010600040101010101" pitchFamily="2" charset="-122"/>
                <a:ea typeface="华文楷体" panose="02010600040101010101" pitchFamily="2" charset="-122"/>
              </a:rPr>
              <a:t>430646</a:t>
            </a:r>
            <a:r>
              <a:rPr lang="zh-CN" altLang="en-US" dirty="0" smtClean="0">
                <a:latin typeface="华文楷体" panose="02010600040101010101" pitchFamily="2" charset="-122"/>
                <a:ea typeface="华文楷体" panose="02010600040101010101" pitchFamily="2" charset="-122"/>
              </a:rPr>
              <a:t>）</a:t>
            </a:r>
            <a:endParaRPr lang="en-US" dirty="0">
              <a:latin typeface="华文楷体" panose="02010600040101010101" pitchFamily="2" charset="-122"/>
              <a:ea typeface="华文楷体" panose="02010600040101010101" pitchFamily="2"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30" name="TextBox 4"/>
          <p:cNvSpPr txBox="1"/>
          <p:nvPr/>
        </p:nvSpPr>
        <p:spPr>
          <a:xfrm>
            <a:off x="467544" y="1556792"/>
            <a:ext cx="8136904" cy="338554"/>
          </a:xfrm>
          <a:prstGeom prst="rect">
            <a:avLst/>
          </a:prstGeom>
          <a:noFill/>
        </p:spPr>
        <p:txBody>
          <a:bodyPr wrap="square" rtlCol="0">
            <a:spAutoFit/>
          </a:bodyPr>
          <a:lstStyle/>
          <a:p>
            <a:pPr marL="285750" indent="-285750">
              <a:spcBef>
                <a:spcPts val="1200"/>
              </a:spcBef>
              <a:buFont typeface="Arial" pitchFamily="34" charset="0"/>
              <a:buChar char="•"/>
            </a:pPr>
            <a:r>
              <a:rPr lang="zh-CN" altLang="en-US" sz="1600" dirty="0" smtClean="0">
                <a:latin typeface="仿宋" panose="02010609060101010101" pitchFamily="49" charset="-122"/>
                <a:ea typeface="仿宋" panose="02010609060101010101" pitchFamily="49" charset="-122"/>
              </a:rPr>
              <a:t>行业</a:t>
            </a:r>
            <a:r>
              <a:rPr lang="zh-CN" altLang="en-US" sz="1600" dirty="0">
                <a:latin typeface="仿宋" panose="02010609060101010101" pitchFamily="49" charset="-122"/>
                <a:ea typeface="仿宋" panose="02010609060101010101" pitchFamily="49" charset="-122"/>
              </a:rPr>
              <a:t>分布：制造、信息技术互联网服务</a:t>
            </a:r>
            <a:r>
              <a:rPr lang="zh-CN" altLang="en-US" sz="1600" dirty="0" smtClean="0">
                <a:latin typeface="仿宋" panose="02010609060101010101" pitchFamily="49" charset="-122"/>
                <a:ea typeface="仿宋" panose="02010609060101010101" pitchFamily="49" charset="-122"/>
              </a:rPr>
              <a:t>居前</a:t>
            </a:r>
            <a:endParaRPr lang="en-US" altLang="zh-CN" sz="1600" dirty="0" smtClean="0">
              <a:latin typeface="仿宋" panose="02010609060101010101" pitchFamily="49" charset="-122"/>
              <a:ea typeface="仿宋" panose="02010609060101010101" pitchFamily="49" charset="-122"/>
            </a:endParaRPr>
          </a:p>
        </p:txBody>
      </p:sp>
      <p:pic>
        <p:nvPicPr>
          <p:cNvPr id="48130" name="Picture 2"/>
          <p:cNvPicPr>
            <a:picLocks noChangeAspect="1" noChangeArrowheads="1"/>
          </p:cNvPicPr>
          <p:nvPr/>
        </p:nvPicPr>
        <p:blipFill>
          <a:blip r:embed="rId1" cstate="print"/>
          <a:srcRect/>
          <a:stretch>
            <a:fillRect/>
          </a:stretch>
        </p:blipFill>
        <p:spPr bwMode="auto">
          <a:xfrm>
            <a:off x="827584" y="1340768"/>
            <a:ext cx="7581900" cy="4991100"/>
          </a:xfrm>
          <a:prstGeom prst="rect">
            <a:avLst/>
          </a:prstGeom>
          <a:noFill/>
          <a:ln w="9525">
            <a:noFill/>
            <a:miter lim="800000"/>
            <a:headEnd/>
            <a:tailEnd/>
          </a:ln>
        </p:spPr>
      </p:pic>
      <p:pic>
        <p:nvPicPr>
          <p:cNvPr id="49154" name="Picture 2"/>
          <p:cNvPicPr>
            <a:picLocks noChangeAspect="1" noChangeArrowheads="1"/>
          </p:cNvPicPr>
          <p:nvPr/>
        </p:nvPicPr>
        <p:blipFill>
          <a:blip r:embed="rId2" cstate="print"/>
          <a:srcRect/>
          <a:stretch>
            <a:fillRect/>
          </a:stretch>
        </p:blipFill>
        <p:spPr bwMode="auto">
          <a:xfrm>
            <a:off x="827584" y="1340768"/>
            <a:ext cx="75533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六、光大证券发行股票融资业务</a:t>
            </a:r>
            <a:endParaRPr lang="en-US" dirty="0">
              <a:latin typeface="华文楷体" panose="02010600040101010101" pitchFamily="2" charset="-122"/>
              <a:ea typeface="华文楷体" panose="02010600040101010101" pitchFamily="2" charset="-122"/>
            </a:endParaRPr>
          </a:p>
        </p:txBody>
      </p:sp>
      <p:sp>
        <p:nvSpPr>
          <p:cNvPr id="3" name="Slide Number Placeholder 2"/>
          <p:cNvSpPr>
            <a:spLocks noGrp="1"/>
          </p:cNvSpPr>
          <p:nvPr>
            <p:ph type="sldNum" sz="quarter" idx="10"/>
          </p:nvPr>
        </p:nvSpPr>
        <p:spPr/>
        <p:txBody>
          <a:bodyPr/>
          <a:lstStyle/>
          <a:p>
            <a:pPr>
              <a:defRPr/>
            </a:pPr>
            <a:fld id="{2B40577D-5A0D-41E3-9E1A-F808C29894DF}" type="slidenum">
              <a:rPr lang="zh-CN" altLang="en-US" smtClean="0">
                <a:solidFill>
                  <a:prstClr val="black">
                    <a:tint val="75000"/>
                  </a:prstClr>
                </a:solidFill>
              </a:rPr>
            </a:fld>
            <a:endParaRPr lang="zh-CN" altLang="en-US" dirty="0">
              <a:solidFill>
                <a:prstClr val="black">
                  <a:tint val="75000"/>
                </a:prstClr>
              </a:solidFill>
            </a:endParaRPr>
          </a:p>
        </p:txBody>
      </p:sp>
      <p:sp>
        <p:nvSpPr>
          <p:cNvPr id="5" name="文本框 4"/>
          <p:cNvSpPr txBox="1"/>
          <p:nvPr/>
        </p:nvSpPr>
        <p:spPr>
          <a:xfrm>
            <a:off x="683568" y="1340768"/>
            <a:ext cx="7746057" cy="3600986"/>
          </a:xfrm>
          <a:prstGeom prst="rect">
            <a:avLst/>
          </a:prstGeom>
          <a:noFill/>
        </p:spPr>
        <p:txBody>
          <a:bodyPr wrap="square" rtlCol="0">
            <a:spAutoFit/>
          </a:bodyPr>
          <a:lstStyle/>
          <a:p>
            <a:r>
              <a:rPr lang="zh-CN" altLang="en-US" sz="2000" b="1" dirty="0" smtClean="0"/>
              <a:t>融资情况</a:t>
            </a:r>
            <a:endParaRPr lang="zh-CN" altLang="en-US" sz="2000" dirty="0" smtClean="0"/>
          </a:p>
          <a:p>
            <a:r>
              <a:rPr lang="zh-CN" altLang="en-US" sz="2000" dirty="0" smtClean="0"/>
              <a:t>截至三季度末，公司共完成新三板股票发行</a:t>
            </a:r>
            <a:r>
              <a:rPr lang="en-US" sz="2000" dirty="0" smtClean="0"/>
              <a:t>48</a:t>
            </a:r>
            <a:r>
              <a:rPr lang="zh-CN" altLang="en-US" sz="2000" dirty="0" smtClean="0"/>
              <a:t>次，累计融资金额</a:t>
            </a:r>
            <a:r>
              <a:rPr lang="en-US" sz="2000" dirty="0" smtClean="0"/>
              <a:t>140.87</a:t>
            </a:r>
            <a:r>
              <a:rPr lang="zh-CN" altLang="en-US" sz="2000" dirty="0" smtClean="0"/>
              <a:t>亿元，股票发行次数排名第</a:t>
            </a:r>
            <a:r>
              <a:rPr lang="en-US" sz="2000" dirty="0" smtClean="0"/>
              <a:t>8</a:t>
            </a:r>
            <a:r>
              <a:rPr lang="zh-CN" altLang="en-US" sz="2000" dirty="0" smtClean="0"/>
              <a:t>，累计融资规模排名第</a:t>
            </a:r>
            <a:r>
              <a:rPr lang="en-US" sz="2000" dirty="0" smtClean="0"/>
              <a:t>1</a:t>
            </a:r>
            <a:r>
              <a:rPr lang="zh-CN" altLang="en-US" sz="2000" dirty="0" smtClean="0"/>
              <a:t>。其中中科招商、中国康富等已成为经典案例。中科招商已完成四次股票发行，累计募集资金达</a:t>
            </a:r>
            <a:r>
              <a:rPr lang="en-US" sz="2000" dirty="0" smtClean="0"/>
              <a:t>108.84</a:t>
            </a:r>
            <a:r>
              <a:rPr lang="zh-CN" altLang="en-US" sz="2000" dirty="0" smtClean="0"/>
              <a:t>亿元，为截至目前</a:t>
            </a:r>
            <a:r>
              <a:rPr lang="en-US" sz="2000" dirty="0" smtClean="0"/>
              <a:t>2015</a:t>
            </a:r>
            <a:r>
              <a:rPr lang="zh-CN" altLang="en-US" sz="2000" dirty="0" smtClean="0"/>
              <a:t>年新三板融资规模最大的挂牌公司。中国康富作为首家在新三板挂牌的中字头融资租赁公司，挂牌即定增</a:t>
            </a:r>
            <a:r>
              <a:rPr lang="en-US" sz="2000" dirty="0" smtClean="0"/>
              <a:t>150,000</a:t>
            </a:r>
            <a:r>
              <a:rPr lang="zh-CN" altLang="en-US" sz="2000" dirty="0" smtClean="0"/>
              <a:t>万股，募集资金</a:t>
            </a:r>
            <a:r>
              <a:rPr lang="en-US" sz="2000" dirty="0" smtClean="0"/>
              <a:t>18.75</a:t>
            </a:r>
            <a:r>
              <a:rPr lang="zh-CN" altLang="en-US" sz="2000" dirty="0" smtClean="0"/>
              <a:t>亿元，目前正在筹划优先股发行。我司还将作为易建科技的主承销商，拟定向发行股票募集资金</a:t>
            </a:r>
            <a:r>
              <a:rPr lang="en-US" sz="2000" dirty="0" smtClean="0"/>
              <a:t>30</a:t>
            </a:r>
            <a:r>
              <a:rPr lang="zh-CN" altLang="en-US" sz="2000" dirty="0" smtClean="0"/>
              <a:t>亿元。</a:t>
            </a:r>
            <a:endParaRPr lang="zh-CN" altLang="en-US" sz="2000" dirty="0" smtClean="0"/>
          </a:p>
          <a:p>
            <a:pPr marL="285750" indent="-285750" fontAlgn="base">
              <a:lnSpc>
                <a:spcPct val="150000"/>
              </a:lnSpc>
              <a:buSzPct val="100000"/>
              <a:buFont typeface="Arial" pitchFamily="34" charset="0"/>
              <a:buChar char="•"/>
            </a:pPr>
            <a:endParaRPr lang="en-US" altLang="zh-CN" sz="1600" dirty="0" smtClean="0">
              <a:latin typeface="仿宋" panose="02010609060101010101" pitchFamily="49" charset="-122"/>
              <a:ea typeface="仿宋" panose="02010609060101010101" pitchFamily="49" charset="-122"/>
            </a:endParaRPr>
          </a:p>
          <a:p>
            <a:pPr marL="285750" indent="-285750" fontAlgn="base">
              <a:lnSpc>
                <a:spcPct val="150000"/>
              </a:lnSpc>
              <a:buSzPct val="100000"/>
              <a:buFont typeface="Arial" pitchFamily="34" charset="0"/>
              <a:buChar char="•"/>
            </a:pPr>
            <a:endParaRPr lang="en-US" altLang="zh-CN" sz="16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102" name="Title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七、我们</a:t>
            </a:r>
            <a:r>
              <a:rPr lang="zh-CN" altLang="en-US" dirty="0">
                <a:latin typeface="华文楷体" panose="02010600040101010101" pitchFamily="2" charset="-122"/>
                <a:ea typeface="华文楷体" panose="02010600040101010101" pitchFamily="2" charset="-122"/>
              </a:rPr>
              <a:t>的全价值链</a:t>
            </a:r>
            <a:r>
              <a:rPr lang="zh-CN" altLang="en-US" dirty="0" smtClean="0">
                <a:latin typeface="华文楷体" panose="02010600040101010101" pitchFamily="2" charset="-122"/>
                <a:ea typeface="华文楷体" panose="02010600040101010101" pitchFamily="2" charset="-122"/>
              </a:rPr>
              <a:t>服务：光大资本投资模式</a:t>
            </a:r>
            <a:endParaRPr lang="en-US" dirty="0">
              <a:latin typeface="华文楷体" panose="02010600040101010101" pitchFamily="2" charset="-122"/>
              <a:ea typeface="华文楷体" panose="02010600040101010101" pitchFamily="2" charset="-122"/>
            </a:endParaRPr>
          </a:p>
        </p:txBody>
      </p:sp>
      <p:sp>
        <p:nvSpPr>
          <p:cNvPr id="5" name="TextBox 4"/>
          <p:cNvSpPr txBox="1"/>
          <p:nvPr/>
        </p:nvSpPr>
        <p:spPr>
          <a:xfrm>
            <a:off x="611560" y="1340768"/>
            <a:ext cx="7920880" cy="4524315"/>
          </a:xfrm>
          <a:prstGeom prst="rect">
            <a:avLst/>
          </a:prstGeom>
          <a:noFill/>
        </p:spPr>
        <p:txBody>
          <a:bodyPr wrap="square" rtlCol="0">
            <a:spAutoFit/>
          </a:bodyPr>
          <a:lstStyle/>
          <a:p>
            <a:pPr lvl="0" eaLnBrk="0" fontAlgn="base" hangingPunct="0">
              <a:spcBef>
                <a:spcPct val="0"/>
              </a:spcBef>
              <a:spcAft>
                <a:spcPct val="0"/>
              </a:spcAft>
              <a:defRPr/>
            </a:pPr>
            <a:r>
              <a:rPr lang="en-US" altLang="zh-CN"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rPr>
              <a:t>A</a:t>
            </a:r>
            <a:r>
              <a:rPr lang="zh-CN" altLang="en-US"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rPr>
              <a:t>、挂牌阶段资金支持（包括了常春藤、东兴、民生通惠三个机构合作的新三板投资基金）</a:t>
            </a:r>
            <a:endParaRPr lang="en-US" altLang="zh-CN"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endParaRPr>
          </a:p>
          <a:p>
            <a:pPr lvl="0"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光大常春藤新三板投资基金</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lvl="0"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成立时间：</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2015</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年</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1</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月</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lvl="0"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基金规模：</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2.5</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亿元（首期）</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lvl="0"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投资范围：拟在新三板挂牌的公司股权及已在新三板挂牌的公司股票</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lvl="0"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管理人：光大常春藤投资管理（上海）有限公司</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endParaRPr lang="en-US" altLang="zh-CN" dirty="0" smtClean="0">
              <a:latin typeface="仿宋" panose="02010609060101010101" pitchFamily="49" charset="-122"/>
              <a:ea typeface="仿宋" panose="02010609060101010101" pitchFamily="49" charset="-122"/>
            </a:endParaRPr>
          </a:p>
          <a:p>
            <a:pPr eaLnBrk="0" fontAlgn="base" hangingPunct="0">
              <a:spcBef>
                <a:spcPct val="0"/>
              </a:spcBef>
              <a:spcAft>
                <a:spcPct val="0"/>
              </a:spcAft>
              <a:defRPr/>
            </a:pPr>
            <a:r>
              <a:rPr lang="en-US" altLang="zh-CN"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rPr>
              <a:t>B</a:t>
            </a:r>
            <a:r>
              <a:rPr lang="zh-CN" altLang="en-US"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rPr>
              <a:t>、并购阶段资金支持</a:t>
            </a:r>
            <a:endParaRPr lang="en-US" altLang="zh-CN" b="1" dirty="0" smtClean="0">
              <a:solidFill>
                <a:schemeClr val="accent6">
                  <a:lumMod val="75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光大</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A</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环保产业并购基金</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成立时间：</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2015</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年</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3</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月</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基金规模：</a:t>
            </a:r>
            <a:r>
              <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2</a:t>
            </a: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亿元</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投资范围：上市公司并购同行业非上市公司股权项目</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项目特点：为客户搭建并购业务运作平台，待标的公司培育成熟后注入客户公司，负责协助项目筛选、投资管理、协调政府及募集并购配套资金。</a:t>
            </a:r>
            <a:endParaRPr lang="en-US" altLang="zh-CN"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endParaRPr>
          </a:p>
          <a:p>
            <a:pPr eaLnBrk="0" fontAlgn="base" hangingPunct="0">
              <a:spcBef>
                <a:spcPct val="0"/>
              </a:spcBef>
              <a:spcAft>
                <a:spcPct val="0"/>
              </a:spcAft>
              <a:defRPr/>
            </a:pPr>
            <a:r>
              <a:rPr lang="zh-CN" altLang="en-US" b="1" dirty="0" smtClean="0">
                <a:solidFill>
                  <a:schemeClr val="accent4">
                    <a:lumMod val="50000"/>
                  </a:schemeClr>
                </a:solidFill>
                <a:latin typeface="仿宋" panose="02010609060101010101" pitchFamily="49" charset="-122"/>
                <a:ea typeface="仿宋" panose="02010609060101010101" pitchFamily="49" charset="-122"/>
                <a:cs typeface="Times New Roman" pitchFamily="18" charset="0"/>
              </a:rPr>
              <a:t>管理人：光大资本</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6715125" y="2772638"/>
            <a:ext cx="1300163" cy="3170099"/>
          </a:xfrm>
        </p:spPr>
        <p:txBody>
          <a:bodyPr/>
          <a:lstStyle/>
          <a:p>
            <a:r>
              <a:rPr lang="en-US" altLang="zh-CN" dirty="0" smtClean="0">
                <a:latin typeface="HelveticaNeueLT Pro 45 Lt"/>
              </a:rPr>
              <a:t>4</a:t>
            </a:r>
            <a:endParaRPr lang="zh-CN" altLang="en-US" dirty="0" smtClean="0">
              <a:latin typeface="HelveticaNeueLT Pro 45 Lt"/>
            </a:endParaRPr>
          </a:p>
        </p:txBody>
      </p:sp>
      <p:sp>
        <p:nvSpPr>
          <p:cNvPr id="3" name="内容占位符 2"/>
          <p:cNvSpPr>
            <a:spLocks noGrp="1"/>
          </p:cNvSpPr>
          <p:nvPr>
            <p:ph sz="quarter" idx="10"/>
          </p:nvPr>
        </p:nvSpPr>
        <p:spPr>
          <a:xfrm>
            <a:off x="487363" y="4500563"/>
            <a:ext cx="5643562" cy="500062"/>
          </a:xfrm>
        </p:spPr>
        <p:txBody>
          <a:bodyPr/>
          <a:lstStyle/>
          <a:p>
            <a:pPr>
              <a:buFont typeface="Arial" charset="0"/>
              <a:buNone/>
              <a:defRPr/>
            </a:pPr>
            <a:r>
              <a:rPr lang="zh-CN" altLang="en-US" dirty="0" smtClean="0"/>
              <a:t>光大证券简介</a:t>
            </a:r>
            <a:endParaRPr lang="zh-CN" altLang="en-US" dirty="0"/>
          </a:p>
        </p:txBody>
      </p:sp>
      <p:cxnSp>
        <p:nvCxnSpPr>
          <p:cNvPr id="5" name="直接连接符 4"/>
          <p:cNvCxnSpPr/>
          <p:nvPr/>
        </p:nvCxnSpPr>
        <p:spPr>
          <a:xfrm>
            <a:off x="571500" y="4929188"/>
            <a:ext cx="614362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71500"/>
            <a:ext cx="7900988" cy="500063"/>
          </a:xfrm>
        </p:spPr>
        <p:txBody>
          <a:bodyPr/>
          <a:lstStyle/>
          <a:p>
            <a:pPr>
              <a:defRPr/>
            </a:pPr>
            <a:r>
              <a:rPr lang="zh-CN" altLang="en-US" dirty="0" smtClean="0">
                <a:latin typeface="华文楷体" panose="02010600040101010101" pitchFamily="2" charset="-122"/>
                <a:ea typeface="华文楷体" panose="02010600040101010101" pitchFamily="2" charset="-122"/>
              </a:rPr>
              <a:t>一、雄厚的集团背景</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光大集团</a:t>
            </a:r>
            <a:endParaRPr lang="zh-CN" altLang="en-US" dirty="0">
              <a:latin typeface="华文楷体" panose="02010600040101010101" pitchFamily="2" charset="-122"/>
              <a:ea typeface="华文楷体" panose="02010600040101010101" pitchFamily="2" charset="-122"/>
            </a:endParaRPr>
          </a:p>
        </p:txBody>
      </p:sp>
      <p:sp>
        <p:nvSpPr>
          <p:cNvPr id="126" name="灯片编号占位符 125"/>
          <p:cNvSpPr>
            <a:spLocks noGrp="1"/>
          </p:cNvSpPr>
          <p:nvPr>
            <p:ph type="sldNum" sz="quarter" idx="10"/>
          </p:nvPr>
        </p:nvSpPr>
        <p:spPr/>
        <p:txBody>
          <a:bodyPr/>
          <a:lstStyle/>
          <a:p>
            <a:pPr>
              <a:defRPr/>
            </a:pPr>
            <a:fld id="{6C854274-6322-4BE1-AE10-B51539253583}" type="slidenum">
              <a:rPr lang="zh-CN" altLang="en-US" smtClean="0">
                <a:solidFill>
                  <a:prstClr val="black">
                    <a:tint val="75000"/>
                  </a:prstClr>
                </a:solidFill>
              </a:rPr>
            </a:fld>
            <a:endParaRPr lang="zh-CN" altLang="en-US" dirty="0">
              <a:solidFill>
                <a:prstClr val="black">
                  <a:tint val="75000"/>
                </a:prstClr>
              </a:solidFill>
            </a:endParaRPr>
          </a:p>
        </p:txBody>
      </p:sp>
      <p:sp>
        <p:nvSpPr>
          <p:cNvPr id="9220" name="TextBox 167"/>
          <p:cNvSpPr txBox="1">
            <a:spLocks noChangeArrowheads="1"/>
          </p:cNvSpPr>
          <p:nvPr/>
        </p:nvSpPr>
        <p:spPr bwMode="auto">
          <a:xfrm>
            <a:off x="673224" y="1655797"/>
            <a:ext cx="7715200" cy="4524315"/>
          </a:xfrm>
          <a:prstGeom prst="rect">
            <a:avLst/>
          </a:prstGeom>
          <a:solidFill>
            <a:schemeClr val="bg1"/>
          </a:solidFill>
          <a:ln w="3175">
            <a:solidFill>
              <a:srgbClr val="EDE2F2"/>
            </a:solidFill>
            <a:miter lim="800000"/>
          </a:ln>
        </p:spPr>
        <p:txBody>
          <a:bodyPr wrap="square">
            <a:spAutoFit/>
          </a:bodyPr>
          <a:lstStyle/>
          <a:p>
            <a:pPr indent="250825" fontAlgn="base">
              <a:spcBef>
                <a:spcPts val="600"/>
              </a:spcBef>
              <a:spcAft>
                <a:spcPct val="0"/>
              </a:spcAft>
            </a:pPr>
            <a:r>
              <a:rPr lang="en-US" altLang="zh-CN" sz="1600" dirty="0" smtClean="0">
                <a:solidFill>
                  <a:prstClr val="black"/>
                </a:solidFill>
                <a:latin typeface="仿宋" panose="02010609060101010101" pitchFamily="49" charset="-122"/>
                <a:ea typeface="仿宋" panose="02010609060101010101" pitchFamily="49" charset="-122"/>
                <a:cs typeface="华文细黑"/>
              </a:rPr>
              <a:t>1983</a:t>
            </a:r>
            <a:r>
              <a:rPr lang="zh-CN" altLang="en-US" sz="1600" dirty="0">
                <a:solidFill>
                  <a:prstClr val="black"/>
                </a:solidFill>
                <a:latin typeface="仿宋" panose="02010609060101010101" pitchFamily="49" charset="-122"/>
                <a:ea typeface="仿宋" panose="02010609060101010101" pitchFamily="49" charset="-122"/>
                <a:cs typeface="华文细黑"/>
              </a:rPr>
              <a:t>年</a:t>
            </a:r>
            <a:r>
              <a:rPr lang="en-US" altLang="zh-CN" sz="1600" dirty="0">
                <a:solidFill>
                  <a:prstClr val="black"/>
                </a:solidFill>
                <a:latin typeface="仿宋" panose="02010609060101010101" pitchFamily="49" charset="-122"/>
                <a:ea typeface="仿宋" panose="02010609060101010101" pitchFamily="49" charset="-122"/>
                <a:cs typeface="华文细黑"/>
              </a:rPr>
              <a:t>5</a:t>
            </a:r>
            <a:r>
              <a:rPr lang="zh-CN" altLang="en-US" sz="1600" dirty="0">
                <a:solidFill>
                  <a:prstClr val="black"/>
                </a:solidFill>
                <a:latin typeface="仿宋" panose="02010609060101010101" pitchFamily="49" charset="-122"/>
                <a:ea typeface="仿宋" panose="02010609060101010101" pitchFamily="49" charset="-122"/>
                <a:cs typeface="华文细黑"/>
              </a:rPr>
              <a:t>月在香港创办，是以经营银行、证券、保险、投资管理等金融业务为主的特大型国有企业集团，业务领域涵盖经济社会发展的若干重要行业和领域，拥有银行、证券、保险、资产管理、信托、投行、基金、期货、金融租赁、环保新兴产业及其他实业领域业务</a:t>
            </a:r>
            <a:r>
              <a:rPr lang="zh-CN" altLang="en-US" sz="1600" dirty="0" smtClean="0">
                <a:solidFill>
                  <a:prstClr val="black"/>
                </a:solidFill>
                <a:latin typeface="仿宋" panose="02010609060101010101" pitchFamily="49" charset="-122"/>
                <a:ea typeface="仿宋" panose="02010609060101010101" pitchFamily="49" charset="-122"/>
                <a:cs typeface="华文细黑"/>
              </a:rPr>
              <a:t>。</a:t>
            </a:r>
            <a:endParaRPr lang="en-US" altLang="zh-CN" sz="1600" dirty="0" smtClean="0">
              <a:solidFill>
                <a:prstClr val="black"/>
              </a:solidFill>
              <a:latin typeface="仿宋" panose="02010609060101010101" pitchFamily="49" charset="-122"/>
              <a:ea typeface="仿宋" panose="02010609060101010101" pitchFamily="49" charset="-122"/>
              <a:cs typeface="华文细黑"/>
            </a:endParaRPr>
          </a:p>
          <a:p>
            <a:pPr indent="250825" fontAlgn="base">
              <a:spcBef>
                <a:spcPts val="600"/>
              </a:spcBef>
              <a:spcAft>
                <a:spcPct val="0"/>
              </a:spcAft>
            </a:pPr>
            <a:r>
              <a:rPr lang="en-US" altLang="zh-CN" sz="1600" dirty="0" smtClean="0">
                <a:solidFill>
                  <a:prstClr val="black"/>
                </a:solidFill>
                <a:latin typeface="仿宋" panose="02010609060101010101" pitchFamily="49" charset="-122"/>
                <a:ea typeface="仿宋" panose="02010609060101010101" pitchFamily="49" charset="-122"/>
                <a:cs typeface="华文细黑"/>
              </a:rPr>
              <a:t>2014</a:t>
            </a:r>
            <a:r>
              <a:rPr lang="zh-CN" altLang="en-US" sz="1600" dirty="0" smtClean="0">
                <a:solidFill>
                  <a:prstClr val="black"/>
                </a:solidFill>
                <a:latin typeface="仿宋" panose="02010609060101010101" pitchFamily="49" charset="-122"/>
                <a:ea typeface="仿宋" panose="02010609060101010101" pitchFamily="49" charset="-122"/>
                <a:cs typeface="华文细黑"/>
              </a:rPr>
              <a:t>年</a:t>
            </a:r>
            <a:r>
              <a:rPr lang="en-US" altLang="zh-CN" sz="1600" dirty="0" smtClean="0">
                <a:solidFill>
                  <a:prstClr val="black"/>
                </a:solidFill>
                <a:latin typeface="仿宋" panose="02010609060101010101" pitchFamily="49" charset="-122"/>
                <a:ea typeface="仿宋" panose="02010609060101010101" pitchFamily="49" charset="-122"/>
                <a:cs typeface="华文细黑"/>
              </a:rPr>
              <a:t>12</a:t>
            </a:r>
            <a:r>
              <a:rPr lang="zh-CN" altLang="en-US" sz="1600" dirty="0" smtClean="0">
                <a:solidFill>
                  <a:prstClr val="black"/>
                </a:solidFill>
                <a:latin typeface="仿宋" panose="02010609060101010101" pitchFamily="49" charset="-122"/>
                <a:ea typeface="仿宋" panose="02010609060101010101" pitchFamily="49" charset="-122"/>
                <a:cs typeface="华文细黑"/>
              </a:rPr>
              <a:t>月</a:t>
            </a:r>
            <a:r>
              <a:rPr lang="en-US" altLang="zh-CN" sz="1600" dirty="0" smtClean="0">
                <a:solidFill>
                  <a:prstClr val="black"/>
                </a:solidFill>
                <a:latin typeface="仿宋" panose="02010609060101010101" pitchFamily="49" charset="-122"/>
                <a:ea typeface="仿宋" panose="02010609060101010101" pitchFamily="49" charset="-122"/>
                <a:cs typeface="华文细黑"/>
              </a:rPr>
              <a:t>8</a:t>
            </a:r>
            <a:r>
              <a:rPr lang="zh-CN" altLang="en-US" sz="1600" dirty="0" smtClean="0">
                <a:solidFill>
                  <a:prstClr val="black"/>
                </a:solidFill>
                <a:latin typeface="仿宋" panose="02010609060101010101" pitchFamily="49" charset="-122"/>
                <a:ea typeface="仿宋" panose="02010609060101010101" pitchFamily="49" charset="-122"/>
                <a:cs typeface="华文细黑"/>
              </a:rPr>
              <a:t>日，中国光大集团股份公司在北京正式成立（</a:t>
            </a:r>
            <a:r>
              <a:rPr lang="zh-CN" altLang="en-US" sz="1600" dirty="0">
                <a:solidFill>
                  <a:prstClr val="black"/>
                </a:solidFill>
                <a:latin typeface="仿宋" panose="02010609060101010101" pitchFamily="49" charset="-122"/>
                <a:ea typeface="仿宋" panose="02010609060101010101" pitchFamily="49" charset="-122"/>
                <a:cs typeface="华文细黑"/>
              </a:rPr>
              <a:t>财政部</a:t>
            </a:r>
            <a:r>
              <a:rPr lang="zh-CN" altLang="en-US" sz="1600" dirty="0" smtClean="0">
                <a:solidFill>
                  <a:prstClr val="black"/>
                </a:solidFill>
                <a:latin typeface="仿宋" panose="02010609060101010101" pitchFamily="49" charset="-122"/>
                <a:ea typeface="仿宋" panose="02010609060101010101" pitchFamily="49" charset="-122"/>
                <a:cs typeface="华文细黑"/>
              </a:rPr>
              <a:t>持股</a:t>
            </a:r>
            <a:r>
              <a:rPr lang="en-US" altLang="zh-CN" sz="1600" dirty="0" smtClean="0">
                <a:solidFill>
                  <a:prstClr val="black"/>
                </a:solidFill>
                <a:latin typeface="仿宋" panose="02010609060101010101" pitchFamily="49" charset="-122"/>
                <a:ea typeface="仿宋" panose="02010609060101010101" pitchFamily="49" charset="-122"/>
                <a:cs typeface="华文细黑"/>
              </a:rPr>
              <a:t>44.33%</a:t>
            </a:r>
            <a:r>
              <a:rPr lang="zh-CN" altLang="en-US" sz="1600" dirty="0" smtClean="0">
                <a:solidFill>
                  <a:prstClr val="black"/>
                </a:solidFill>
                <a:latin typeface="仿宋" panose="02010609060101010101" pitchFamily="49" charset="-122"/>
                <a:ea typeface="仿宋" panose="02010609060101010101" pitchFamily="49" charset="-122"/>
                <a:cs typeface="华文细黑"/>
              </a:rPr>
              <a:t>、汇</a:t>
            </a:r>
            <a:r>
              <a:rPr lang="zh-CN" altLang="en-US" sz="1600" dirty="0">
                <a:solidFill>
                  <a:prstClr val="black"/>
                </a:solidFill>
                <a:latin typeface="仿宋" panose="02010609060101010101" pitchFamily="49" charset="-122"/>
                <a:ea typeface="仿宋" panose="02010609060101010101" pitchFamily="49" charset="-122"/>
                <a:cs typeface="华文细黑"/>
              </a:rPr>
              <a:t>金公司</a:t>
            </a:r>
            <a:r>
              <a:rPr lang="zh-CN" altLang="en-US" sz="1600" dirty="0" smtClean="0">
                <a:solidFill>
                  <a:prstClr val="black"/>
                </a:solidFill>
                <a:latin typeface="仿宋" panose="02010609060101010101" pitchFamily="49" charset="-122"/>
                <a:ea typeface="仿宋" panose="02010609060101010101" pitchFamily="49" charset="-122"/>
                <a:cs typeface="华文细黑"/>
              </a:rPr>
              <a:t>持股</a:t>
            </a:r>
            <a:r>
              <a:rPr lang="en-US" altLang="zh-CN" sz="1600" dirty="0" smtClean="0">
                <a:solidFill>
                  <a:prstClr val="black"/>
                </a:solidFill>
                <a:latin typeface="仿宋" panose="02010609060101010101" pitchFamily="49" charset="-122"/>
                <a:ea typeface="仿宋" panose="02010609060101010101" pitchFamily="49" charset="-122"/>
                <a:cs typeface="华文细黑"/>
              </a:rPr>
              <a:t>55.67</a:t>
            </a:r>
            <a:r>
              <a:rPr lang="en-US" altLang="zh-CN" sz="1600" dirty="0">
                <a:solidFill>
                  <a:prstClr val="black"/>
                </a:solidFill>
                <a:latin typeface="仿宋" panose="02010609060101010101" pitchFamily="49" charset="-122"/>
                <a:ea typeface="仿宋" panose="02010609060101010101" pitchFamily="49" charset="-122"/>
                <a:cs typeface="华文细黑"/>
              </a:rPr>
              <a:t>%</a:t>
            </a:r>
            <a:r>
              <a:rPr lang="zh-CN" altLang="en-US" sz="1600" dirty="0">
                <a:solidFill>
                  <a:prstClr val="black"/>
                </a:solidFill>
                <a:latin typeface="仿宋" panose="02010609060101010101" pitchFamily="49" charset="-122"/>
                <a:ea typeface="仿宋" panose="02010609060101010101" pitchFamily="49" charset="-122"/>
                <a:cs typeface="华文细黑"/>
              </a:rPr>
              <a:t>），标志着光大集团改革重组顺利完成。</a:t>
            </a:r>
            <a:endParaRPr lang="en-US" altLang="zh-CN" sz="1600" dirty="0">
              <a:solidFill>
                <a:prstClr val="black"/>
              </a:solidFill>
              <a:latin typeface="仿宋" panose="02010609060101010101" pitchFamily="49" charset="-122"/>
              <a:ea typeface="仿宋" panose="02010609060101010101" pitchFamily="49" charset="-122"/>
              <a:cs typeface="华文细黑"/>
            </a:endParaRPr>
          </a:p>
          <a:p>
            <a:pPr indent="250825" fontAlgn="base">
              <a:spcBef>
                <a:spcPts val="600"/>
              </a:spcBef>
              <a:spcAft>
                <a:spcPct val="0"/>
              </a:spcAft>
            </a:pPr>
            <a:r>
              <a:rPr lang="zh-CN" altLang="en-US" sz="1600" dirty="0" smtClean="0">
                <a:solidFill>
                  <a:prstClr val="black"/>
                </a:solidFill>
                <a:latin typeface="仿宋" panose="02010609060101010101" pitchFamily="49" charset="-122"/>
                <a:ea typeface="仿宋" panose="02010609060101010101" pitchFamily="49" charset="-122"/>
                <a:cs typeface="华文细黑"/>
              </a:rPr>
              <a:t>截至</a:t>
            </a:r>
            <a:r>
              <a:rPr lang="en-US" altLang="zh-CN" sz="1600" dirty="0" smtClean="0">
                <a:solidFill>
                  <a:prstClr val="black"/>
                </a:solidFill>
                <a:latin typeface="仿宋" panose="02010609060101010101" pitchFamily="49" charset="-122"/>
                <a:ea typeface="仿宋" panose="02010609060101010101" pitchFamily="49" charset="-122"/>
                <a:cs typeface="华文细黑"/>
              </a:rPr>
              <a:t>2014</a:t>
            </a:r>
            <a:r>
              <a:rPr lang="zh-CN" altLang="en-US" sz="1600" dirty="0" smtClean="0">
                <a:solidFill>
                  <a:prstClr val="black"/>
                </a:solidFill>
                <a:latin typeface="仿宋" panose="02010609060101010101" pitchFamily="49" charset="-122"/>
                <a:ea typeface="仿宋" panose="02010609060101010101" pitchFamily="49" charset="-122"/>
                <a:cs typeface="华文细黑"/>
              </a:rPr>
              <a:t>年底</a:t>
            </a:r>
            <a:r>
              <a:rPr lang="zh-CN" altLang="en-US" sz="1600" dirty="0">
                <a:solidFill>
                  <a:prstClr val="black"/>
                </a:solidFill>
                <a:latin typeface="仿宋" panose="02010609060101010101" pitchFamily="49" charset="-122"/>
                <a:ea typeface="仿宋" panose="02010609060101010101" pitchFamily="49" charset="-122"/>
                <a:cs typeface="华文细黑"/>
              </a:rPr>
              <a:t>，光大集团管理的资产总额</a:t>
            </a:r>
            <a:r>
              <a:rPr lang="zh-CN" altLang="en-US" sz="1600" dirty="0" smtClean="0">
                <a:solidFill>
                  <a:prstClr val="black"/>
                </a:solidFill>
                <a:latin typeface="仿宋" panose="02010609060101010101" pitchFamily="49" charset="-122"/>
                <a:ea typeface="仿宋" panose="02010609060101010101" pitchFamily="49" charset="-122"/>
                <a:cs typeface="华文细黑"/>
              </a:rPr>
              <a:t>达</a:t>
            </a:r>
            <a:r>
              <a:rPr lang="en-US" altLang="zh-CN" sz="1600" dirty="0" smtClean="0">
                <a:solidFill>
                  <a:prstClr val="black"/>
                </a:solidFill>
                <a:latin typeface="仿宋" panose="02010609060101010101" pitchFamily="49" charset="-122"/>
                <a:ea typeface="仿宋" panose="02010609060101010101" pitchFamily="49" charset="-122"/>
                <a:cs typeface="华文细黑"/>
              </a:rPr>
              <a:t>3</a:t>
            </a:r>
            <a:r>
              <a:rPr lang="zh-CN" altLang="en-US" sz="1600" dirty="0" smtClean="0">
                <a:solidFill>
                  <a:prstClr val="black"/>
                </a:solidFill>
                <a:latin typeface="仿宋" panose="02010609060101010101" pitchFamily="49" charset="-122"/>
                <a:ea typeface="仿宋" panose="02010609060101010101" pitchFamily="49" charset="-122"/>
                <a:cs typeface="华文细黑"/>
              </a:rPr>
              <a:t>万亿</a:t>
            </a:r>
            <a:r>
              <a:rPr lang="zh-CN" altLang="en-US" sz="1600" dirty="0">
                <a:solidFill>
                  <a:prstClr val="black"/>
                </a:solidFill>
                <a:latin typeface="仿宋" panose="02010609060101010101" pitchFamily="49" charset="-122"/>
                <a:ea typeface="仿宋" panose="02010609060101010101" pitchFamily="49" charset="-122"/>
                <a:cs typeface="华文细黑"/>
              </a:rPr>
              <a:t>元</a:t>
            </a:r>
            <a:r>
              <a:rPr lang="zh-CN" altLang="en-US" sz="1600" dirty="0" smtClean="0">
                <a:solidFill>
                  <a:prstClr val="black"/>
                </a:solidFill>
                <a:latin typeface="仿宋" panose="02010609060101010101" pitchFamily="49" charset="-122"/>
                <a:ea typeface="仿宋" panose="02010609060101010101" pitchFamily="49" charset="-122"/>
                <a:cs typeface="华文细黑"/>
              </a:rPr>
              <a:t>，全年实现税前利润</a:t>
            </a:r>
            <a:r>
              <a:rPr lang="en-US" altLang="zh-CN" sz="1600" dirty="0" smtClean="0">
                <a:solidFill>
                  <a:prstClr val="black"/>
                </a:solidFill>
                <a:latin typeface="仿宋" panose="02010609060101010101" pitchFamily="49" charset="-122"/>
                <a:ea typeface="仿宋" panose="02010609060101010101" pitchFamily="49" charset="-122"/>
                <a:cs typeface="华文细黑"/>
              </a:rPr>
              <a:t>450</a:t>
            </a:r>
            <a:r>
              <a:rPr lang="zh-CN" altLang="en-US" sz="1600" dirty="0" smtClean="0">
                <a:solidFill>
                  <a:prstClr val="black"/>
                </a:solidFill>
                <a:latin typeface="仿宋" panose="02010609060101010101" pitchFamily="49" charset="-122"/>
                <a:ea typeface="仿宋" panose="02010609060101010101" pitchFamily="49" charset="-122"/>
                <a:cs typeface="华文细黑"/>
              </a:rPr>
              <a:t>亿</a:t>
            </a:r>
            <a:r>
              <a:rPr lang="zh-CN" altLang="en-US" sz="1600" dirty="0">
                <a:solidFill>
                  <a:prstClr val="black"/>
                </a:solidFill>
                <a:latin typeface="仿宋" panose="02010609060101010101" pitchFamily="49" charset="-122"/>
                <a:ea typeface="仿宋" panose="02010609060101010101" pitchFamily="49" charset="-122"/>
                <a:cs typeface="华文细黑"/>
              </a:rPr>
              <a:t>元，员工</a:t>
            </a:r>
            <a:r>
              <a:rPr lang="zh-CN" altLang="en-US" sz="1600" dirty="0" smtClean="0">
                <a:solidFill>
                  <a:prstClr val="black"/>
                </a:solidFill>
                <a:latin typeface="仿宋" panose="02010609060101010101" pitchFamily="49" charset="-122"/>
                <a:ea typeface="仿宋" panose="02010609060101010101" pitchFamily="49" charset="-122"/>
                <a:cs typeface="华文细黑"/>
              </a:rPr>
              <a:t>总数近</a:t>
            </a:r>
            <a:r>
              <a:rPr lang="en-US" altLang="zh-CN" sz="1600" dirty="0" smtClean="0">
                <a:solidFill>
                  <a:prstClr val="black"/>
                </a:solidFill>
                <a:latin typeface="仿宋" panose="02010609060101010101" pitchFamily="49" charset="-122"/>
                <a:ea typeface="仿宋" panose="02010609060101010101" pitchFamily="49" charset="-122"/>
                <a:cs typeface="华文细黑"/>
              </a:rPr>
              <a:t>5</a:t>
            </a:r>
            <a:r>
              <a:rPr lang="zh-CN" altLang="en-US" sz="1600" dirty="0" smtClean="0">
                <a:solidFill>
                  <a:prstClr val="black"/>
                </a:solidFill>
                <a:latin typeface="仿宋" panose="02010609060101010101" pitchFamily="49" charset="-122"/>
                <a:ea typeface="仿宋" panose="02010609060101010101" pitchFamily="49" charset="-122"/>
                <a:cs typeface="华文细黑"/>
              </a:rPr>
              <a:t>万人，境内外机构近</a:t>
            </a:r>
            <a:r>
              <a:rPr lang="en-US" altLang="zh-CN" sz="1600" dirty="0" smtClean="0">
                <a:solidFill>
                  <a:prstClr val="black"/>
                </a:solidFill>
                <a:latin typeface="仿宋" panose="02010609060101010101" pitchFamily="49" charset="-122"/>
                <a:ea typeface="仿宋" panose="02010609060101010101" pitchFamily="49" charset="-122"/>
                <a:cs typeface="华文细黑"/>
              </a:rPr>
              <a:t>1,000</a:t>
            </a:r>
            <a:r>
              <a:rPr lang="zh-CN" altLang="en-US" sz="1600" dirty="0" smtClean="0">
                <a:solidFill>
                  <a:prstClr val="black"/>
                </a:solidFill>
                <a:latin typeface="仿宋" panose="02010609060101010101" pitchFamily="49" charset="-122"/>
                <a:ea typeface="仿宋" panose="02010609060101010101" pitchFamily="49" charset="-122"/>
                <a:cs typeface="华文细黑"/>
              </a:rPr>
              <a:t>家，拥有</a:t>
            </a:r>
            <a:r>
              <a:rPr lang="zh-CN" altLang="en-US" sz="1600" dirty="0">
                <a:solidFill>
                  <a:prstClr val="black"/>
                </a:solidFill>
                <a:latin typeface="仿宋" panose="02010609060101010101" pitchFamily="49" charset="-122"/>
                <a:ea typeface="仿宋" panose="02010609060101010101" pitchFamily="49" charset="-122"/>
                <a:cs typeface="华文细黑"/>
              </a:rPr>
              <a:t>的办事处及营业</a:t>
            </a:r>
            <a:r>
              <a:rPr lang="zh-CN" altLang="en-US" sz="1600" dirty="0" smtClean="0">
                <a:solidFill>
                  <a:prstClr val="black"/>
                </a:solidFill>
                <a:latin typeface="仿宋" panose="02010609060101010101" pitchFamily="49" charset="-122"/>
                <a:ea typeface="仿宋" panose="02010609060101010101" pitchFamily="49" charset="-122"/>
                <a:cs typeface="华文细黑"/>
              </a:rPr>
              <a:t>网点遍布</a:t>
            </a:r>
            <a:r>
              <a:rPr lang="zh-CN" altLang="en-US" sz="1600" dirty="0">
                <a:solidFill>
                  <a:prstClr val="black"/>
                </a:solidFill>
                <a:latin typeface="仿宋" panose="02010609060101010101" pitchFamily="49" charset="-122"/>
                <a:ea typeface="仿宋" panose="02010609060101010101" pitchFamily="49" charset="-122"/>
                <a:cs typeface="华文细黑"/>
              </a:rPr>
              <a:t>全国及世界各地。</a:t>
            </a:r>
            <a:endParaRPr lang="en-US" altLang="zh-CN" sz="1600" dirty="0">
              <a:solidFill>
                <a:prstClr val="black"/>
              </a:solidFill>
              <a:latin typeface="仿宋" panose="02010609060101010101" pitchFamily="49" charset="-122"/>
              <a:ea typeface="仿宋" panose="02010609060101010101" pitchFamily="49" charset="-122"/>
              <a:cs typeface="华文细黑"/>
            </a:endParaRPr>
          </a:p>
          <a:p>
            <a:pPr indent="250825" fontAlgn="base">
              <a:spcBef>
                <a:spcPct val="0"/>
              </a:spcBef>
              <a:spcAft>
                <a:spcPct val="0"/>
              </a:spcAft>
            </a:pPr>
            <a:endParaRPr lang="en-US" altLang="zh-CN" sz="1400" dirty="0">
              <a:solidFill>
                <a:prstClr val="black"/>
              </a:solidFill>
              <a:latin typeface="华文细黑"/>
              <a:ea typeface="华文细黑"/>
              <a:cs typeface="华文细黑"/>
            </a:endParaRPr>
          </a:p>
          <a:p>
            <a:pPr indent="250825" fontAlgn="base">
              <a:spcBef>
                <a:spcPct val="0"/>
              </a:spcBef>
              <a:spcAft>
                <a:spcPct val="0"/>
              </a:spcAft>
            </a:pPr>
            <a:endParaRPr lang="en-US" altLang="zh-CN" sz="1200" dirty="0">
              <a:solidFill>
                <a:prstClr val="black"/>
              </a:solidFill>
              <a:latin typeface="华文细黑"/>
              <a:ea typeface="华文细黑"/>
              <a:cs typeface="华文细黑"/>
            </a:endParaRPr>
          </a:p>
          <a:p>
            <a:pPr indent="250825" fontAlgn="base">
              <a:spcBef>
                <a:spcPct val="50000"/>
              </a:spcBef>
              <a:spcAft>
                <a:spcPct val="0"/>
              </a:spcAft>
            </a:pPr>
            <a:endParaRPr lang="en-US" altLang="zh-CN" sz="1200" dirty="0">
              <a:solidFill>
                <a:prstClr val="black"/>
              </a:solidFill>
              <a:latin typeface="华文细黑"/>
              <a:ea typeface="华文细黑"/>
              <a:cs typeface="华文细黑"/>
            </a:endParaRPr>
          </a:p>
          <a:p>
            <a:pPr indent="250825" fontAlgn="base">
              <a:spcBef>
                <a:spcPct val="50000"/>
              </a:spcBef>
              <a:spcAft>
                <a:spcPct val="0"/>
              </a:spcAft>
            </a:pPr>
            <a:endParaRPr lang="en-US" altLang="zh-CN" sz="1200" dirty="0">
              <a:solidFill>
                <a:prstClr val="black"/>
              </a:solidFill>
              <a:latin typeface="华文细黑"/>
              <a:ea typeface="华文细黑"/>
              <a:cs typeface="华文细黑"/>
            </a:endParaRPr>
          </a:p>
          <a:p>
            <a:pPr indent="250825" fontAlgn="base">
              <a:spcBef>
                <a:spcPct val="50000"/>
              </a:spcBef>
              <a:spcAft>
                <a:spcPct val="0"/>
              </a:spcAft>
            </a:pPr>
            <a:endParaRPr lang="zh-CN" altLang="en-US" sz="1200" dirty="0">
              <a:solidFill>
                <a:prstClr val="black"/>
              </a:solidFill>
              <a:latin typeface="华文细黑"/>
              <a:ea typeface="华文细黑"/>
              <a:cs typeface="华文细黑"/>
            </a:endParaRPr>
          </a:p>
          <a:p>
            <a:pPr indent="250825" fontAlgn="base">
              <a:spcBef>
                <a:spcPct val="50000"/>
              </a:spcBef>
              <a:spcAft>
                <a:spcPct val="0"/>
              </a:spcAft>
            </a:pPr>
            <a:r>
              <a:rPr lang="zh-CN" altLang="en-US" sz="1200" dirty="0">
                <a:solidFill>
                  <a:prstClr val="black"/>
                </a:solidFill>
                <a:latin typeface="华文细黑"/>
                <a:ea typeface="华文细黑"/>
                <a:cs typeface="华文细黑"/>
              </a:rPr>
              <a:t>  </a:t>
            </a:r>
            <a:endParaRPr lang="en-US" altLang="zh-CN" sz="1200" dirty="0" smtClean="0">
              <a:solidFill>
                <a:prstClr val="black"/>
              </a:solidFill>
              <a:latin typeface="华文细黑"/>
              <a:ea typeface="华文细黑"/>
              <a:cs typeface="华文细黑"/>
            </a:endParaRPr>
          </a:p>
          <a:p>
            <a:pPr indent="250825" fontAlgn="base">
              <a:spcBef>
                <a:spcPct val="50000"/>
              </a:spcBef>
              <a:spcAft>
                <a:spcPct val="0"/>
              </a:spcAft>
            </a:pPr>
            <a:endParaRPr lang="en-US" altLang="zh-CN" sz="1200" dirty="0">
              <a:solidFill>
                <a:prstClr val="black"/>
              </a:solidFill>
              <a:latin typeface="华文细黑"/>
              <a:ea typeface="华文细黑"/>
              <a:cs typeface="华文细黑"/>
            </a:endParaRPr>
          </a:p>
          <a:p>
            <a:pPr indent="250825" fontAlgn="base">
              <a:spcBef>
                <a:spcPct val="50000"/>
              </a:spcBef>
              <a:spcAft>
                <a:spcPct val="0"/>
              </a:spcAft>
            </a:pPr>
            <a:endParaRPr lang="en-US" altLang="zh-CN" sz="1200" dirty="0">
              <a:solidFill>
                <a:prstClr val="black"/>
              </a:solidFill>
              <a:latin typeface="华文细黑"/>
              <a:ea typeface="华文细黑"/>
              <a:cs typeface="华文细黑"/>
            </a:endParaRPr>
          </a:p>
        </p:txBody>
      </p:sp>
      <p:sp>
        <p:nvSpPr>
          <p:cNvPr id="9221" name="Picture 21"/>
          <p:cNvSpPr>
            <a:spLocks noChangeAspect="1" noChangeArrowheads="1"/>
          </p:cNvSpPr>
          <p:nvPr/>
        </p:nvSpPr>
        <p:spPr bwMode="auto">
          <a:xfrm>
            <a:off x="5357813" y="2987710"/>
            <a:ext cx="2386012" cy="1806575"/>
          </a:xfrm>
          <a:prstGeom prst="rect">
            <a:avLst/>
          </a:prstGeom>
          <a:noFill/>
          <a:ln w="9525">
            <a:noFill/>
            <a:miter lim="800000"/>
          </a:ln>
        </p:spPr>
        <p:txBody>
          <a:bodyPr/>
          <a:lstStyle/>
          <a:p>
            <a:pPr fontAlgn="base">
              <a:spcBef>
                <a:spcPct val="0"/>
              </a:spcBef>
              <a:spcAft>
                <a:spcPct val="0"/>
              </a:spcAft>
            </a:pPr>
            <a:endParaRPr lang="zh-CN" altLang="en-US">
              <a:solidFill>
                <a:prstClr val="black"/>
              </a:solidFill>
              <a:latin typeface="Arial" charset="0"/>
            </a:endParaRPr>
          </a:p>
        </p:txBody>
      </p:sp>
      <p:grpSp>
        <p:nvGrpSpPr>
          <p:cNvPr id="3" name="组合 169"/>
          <p:cNvGrpSpPr/>
          <p:nvPr/>
        </p:nvGrpSpPr>
        <p:grpSpPr bwMode="auto">
          <a:xfrm>
            <a:off x="7020272" y="5082931"/>
            <a:ext cx="885825" cy="369332"/>
            <a:chOff x="7786710" y="4882491"/>
            <a:chExt cx="886162" cy="368777"/>
          </a:xfrm>
        </p:grpSpPr>
        <p:sp>
          <p:nvSpPr>
            <p:cNvPr id="171" name="五角星 170"/>
            <p:cNvSpPr/>
            <p:nvPr/>
          </p:nvSpPr>
          <p:spPr>
            <a:xfrm>
              <a:off x="7786710" y="5001365"/>
              <a:ext cx="53996" cy="53894"/>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6600"/>
                </a:solidFill>
              </a:endParaRPr>
            </a:p>
          </p:txBody>
        </p:sp>
        <p:sp>
          <p:nvSpPr>
            <p:cNvPr id="9270" name="TextBox 171"/>
            <p:cNvSpPr txBox="1">
              <a:spLocks noChangeArrowheads="1"/>
            </p:cNvSpPr>
            <p:nvPr/>
          </p:nvSpPr>
          <p:spPr bwMode="auto">
            <a:xfrm>
              <a:off x="7815616" y="4882491"/>
              <a:ext cx="857256" cy="368777"/>
            </a:xfrm>
            <a:prstGeom prst="rect">
              <a:avLst/>
            </a:prstGeom>
            <a:noFill/>
            <a:ln w="9525">
              <a:noFill/>
              <a:miter lim="800000"/>
            </a:ln>
          </p:spPr>
          <p:txBody>
            <a:bodyPr wrap="square">
              <a:spAutoFit/>
            </a:bodyPr>
            <a:lstStyle/>
            <a:p>
              <a:pPr fontAlgn="base">
                <a:spcBef>
                  <a:spcPct val="0"/>
                </a:spcBef>
                <a:spcAft>
                  <a:spcPct val="0"/>
                </a:spcAft>
              </a:pPr>
              <a:r>
                <a:rPr lang="zh-CN" altLang="en-US" sz="900" dirty="0">
                  <a:solidFill>
                    <a:prstClr val="black"/>
                  </a:solidFill>
                  <a:latin typeface="楷体_GB2312" pitchFamily="49" charset="-122"/>
                  <a:ea typeface="楷体_GB2312" pitchFamily="49" charset="-122"/>
                </a:rPr>
                <a:t>办事处或</a:t>
              </a:r>
              <a:endParaRPr lang="en-US" altLang="zh-CN" sz="900" dirty="0">
                <a:solidFill>
                  <a:prstClr val="black"/>
                </a:solidFill>
                <a:latin typeface="楷体_GB2312" pitchFamily="49" charset="-122"/>
                <a:ea typeface="楷体_GB2312" pitchFamily="49" charset="-122"/>
              </a:endParaRPr>
            </a:p>
            <a:p>
              <a:pPr fontAlgn="base">
                <a:spcBef>
                  <a:spcPct val="0"/>
                </a:spcBef>
                <a:spcAft>
                  <a:spcPct val="0"/>
                </a:spcAft>
              </a:pPr>
              <a:r>
                <a:rPr lang="zh-CN" altLang="en-US" sz="900" dirty="0">
                  <a:solidFill>
                    <a:prstClr val="black"/>
                  </a:solidFill>
                  <a:latin typeface="楷体_GB2312" pitchFamily="49" charset="-122"/>
                  <a:ea typeface="楷体_GB2312" pitchFamily="49" charset="-122"/>
                </a:rPr>
                <a:t>营业网点</a:t>
              </a:r>
            </a:p>
          </p:txBody>
        </p:sp>
      </p:grpSp>
      <p:pic>
        <p:nvPicPr>
          <p:cNvPr id="9225" name="Picture 21"/>
          <p:cNvPicPr>
            <a:picLocks noChangeAspect="1" noChangeArrowheads="1"/>
          </p:cNvPicPr>
          <p:nvPr/>
        </p:nvPicPr>
        <p:blipFill>
          <a:blip r:embed="rId1" cstate="print"/>
          <a:srcRect/>
          <a:stretch>
            <a:fillRect/>
          </a:stretch>
        </p:blipFill>
        <p:spPr bwMode="auto">
          <a:xfrm>
            <a:off x="4115768" y="3861049"/>
            <a:ext cx="2815801"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71500"/>
            <a:ext cx="7900988" cy="500063"/>
          </a:xfrm>
        </p:spPr>
        <p:txBody>
          <a:bodyPr/>
          <a:lstStyle/>
          <a:p>
            <a:pPr>
              <a:defRPr/>
            </a:pPr>
            <a:r>
              <a:rPr lang="zh-CN" altLang="en-US" dirty="0" smtClean="0">
                <a:latin typeface="华文楷体" panose="02010600040101010101" pitchFamily="2" charset="-122"/>
                <a:ea typeface="华文楷体" panose="02010600040101010101" pitchFamily="2" charset="-122"/>
              </a:rPr>
              <a:t>一、雄厚的集团背景</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光大集团</a:t>
            </a:r>
            <a:endParaRPr lang="zh-CN" altLang="en-US" dirty="0">
              <a:latin typeface="华文楷体" panose="02010600040101010101" pitchFamily="2" charset="-122"/>
              <a:ea typeface="华文楷体" panose="02010600040101010101" pitchFamily="2" charset="-122"/>
            </a:endParaRPr>
          </a:p>
        </p:txBody>
      </p:sp>
      <p:grpSp>
        <p:nvGrpSpPr>
          <p:cNvPr id="3" name="组合 84"/>
          <p:cNvGrpSpPr/>
          <p:nvPr/>
        </p:nvGrpSpPr>
        <p:grpSpPr>
          <a:xfrm>
            <a:off x="501130" y="1268760"/>
            <a:ext cx="7527254" cy="4903994"/>
            <a:chOff x="501130" y="1268760"/>
            <a:chExt cx="7527254" cy="4976002"/>
          </a:xfrm>
        </p:grpSpPr>
        <p:grpSp>
          <p:nvGrpSpPr>
            <p:cNvPr id="4" name="Organization Chart 2"/>
            <p:cNvGrpSpPr>
              <a:grpSpLocks noChangeAspect="1"/>
            </p:cNvGrpSpPr>
            <p:nvPr/>
          </p:nvGrpSpPr>
          <p:grpSpPr bwMode="auto">
            <a:xfrm>
              <a:off x="911572" y="1268760"/>
              <a:ext cx="7116812" cy="4968699"/>
              <a:chOff x="1013" y="6241"/>
              <a:chExt cx="9818" cy="8031"/>
            </a:xfrm>
          </p:grpSpPr>
          <p:sp>
            <p:nvSpPr>
              <p:cNvPr id="10" name="AutoShape 3"/>
              <p:cNvSpPr>
                <a:spLocks noChangeAspect="1" noChangeArrowheads="1" noTextEdit="1"/>
              </p:cNvSpPr>
              <p:nvPr/>
            </p:nvSpPr>
            <p:spPr bwMode="auto">
              <a:xfrm>
                <a:off x="1013" y="6241"/>
                <a:ext cx="9818" cy="8031"/>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vert="eaVert" wrap="square" lIns="91440" tIns="45720" rIns="91440" bIns="45720" numCol="1" anchor="t" anchorCtr="0" compatLnSpc="1"/>
              <a:lstStyle/>
              <a:p>
                <a:endParaRPr lang="zh-CN" altLang="en-US"/>
              </a:p>
            </p:txBody>
          </p:sp>
          <p:cxnSp>
            <p:nvCxnSpPr>
              <p:cNvPr id="3076" name="_s3076"/>
              <p:cNvCxnSpPr>
                <a:cxnSpLocks noChangeShapeType="1"/>
                <a:stCxn id="47" idx="0"/>
                <a:endCxn id="25" idx="2"/>
              </p:cNvCxnSpPr>
              <p:nvPr/>
            </p:nvCxnSpPr>
            <p:spPr bwMode="auto">
              <a:xfrm flipV="1">
                <a:off x="6624" y="10146"/>
                <a:ext cx="13" cy="719"/>
              </a:xfrm>
              <a:prstGeom prst="straightConnector1">
                <a:avLst/>
              </a:prstGeom>
              <a:noFill/>
              <a:ln w="19050">
                <a:solidFill>
                  <a:srgbClr val="000000"/>
                </a:solidFill>
                <a:round/>
              </a:ln>
              <a:extLst>
                <a:ext uri="{909E8E84-426E-40DD-AFC4-6F175D3DCCD1}">
                  <a14:hiddenFill xmlns:a14="http://schemas.microsoft.com/office/drawing/2010/main">
                    <a:noFill/>
                  </a14:hiddenFill>
                </a:ext>
              </a:extLst>
            </p:spPr>
          </p:cxnSp>
          <p:cxnSp>
            <p:nvCxnSpPr>
              <p:cNvPr id="3077" name="_s3077"/>
              <p:cNvCxnSpPr>
                <a:cxnSpLocks noChangeShapeType="1"/>
                <a:stCxn id="46" idx="0"/>
                <a:endCxn id="26" idx="2"/>
              </p:cNvCxnSpPr>
              <p:nvPr/>
            </p:nvCxnSpPr>
            <p:spPr bwMode="auto">
              <a:xfrm flipH="1" flipV="1">
                <a:off x="7182" y="10143"/>
                <a:ext cx="16" cy="735"/>
              </a:xfrm>
              <a:prstGeom prst="straightConnector1">
                <a:avLst/>
              </a:prstGeom>
              <a:noFill/>
              <a:ln w="19050">
                <a:solidFill>
                  <a:srgbClr val="000000"/>
                </a:solidFill>
                <a:round/>
              </a:ln>
              <a:extLst>
                <a:ext uri="{909E8E84-426E-40DD-AFC4-6F175D3DCCD1}">
                  <a14:hiddenFill xmlns:a14="http://schemas.microsoft.com/office/drawing/2010/main">
                    <a:noFill/>
                  </a14:hiddenFill>
                </a:ext>
              </a:extLst>
            </p:spPr>
          </p:cxnSp>
          <p:cxnSp>
            <p:nvCxnSpPr>
              <p:cNvPr id="3078" name="_s3078"/>
              <p:cNvCxnSpPr>
                <a:cxnSpLocks noChangeShapeType="1"/>
                <a:stCxn id="45" idx="0"/>
                <a:endCxn id="22" idx="2"/>
              </p:cNvCxnSpPr>
              <p:nvPr/>
            </p:nvCxnSpPr>
            <p:spPr bwMode="auto">
              <a:xfrm rot="16200000">
                <a:off x="3967" y="10504"/>
                <a:ext cx="723" cy="1"/>
              </a:xfrm>
              <a:prstGeom prst="bentConnector3">
                <a:avLst>
                  <a:gd name="adj1" fmla="val 24898"/>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79" name="_s3079"/>
              <p:cNvCxnSpPr>
                <a:cxnSpLocks noChangeShapeType="1"/>
                <a:stCxn id="44" idx="0"/>
                <a:endCxn id="23" idx="2"/>
              </p:cNvCxnSpPr>
              <p:nvPr/>
            </p:nvCxnSpPr>
            <p:spPr bwMode="auto">
              <a:xfrm rot="16200000">
                <a:off x="3382" y="10503"/>
                <a:ext cx="722" cy="1"/>
              </a:xfrm>
              <a:prstGeom prst="bentConnector3">
                <a:avLst>
                  <a:gd name="adj1" fmla="val 2493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0" name="_s3080"/>
              <p:cNvCxnSpPr>
                <a:cxnSpLocks noChangeShapeType="1"/>
                <a:stCxn id="43" idx="0"/>
                <a:endCxn id="21" idx="2"/>
              </p:cNvCxnSpPr>
              <p:nvPr/>
            </p:nvCxnSpPr>
            <p:spPr bwMode="auto">
              <a:xfrm flipV="1">
                <a:off x="4909" y="10143"/>
                <a:ext cx="6" cy="723"/>
              </a:xfrm>
              <a:prstGeom prst="straightConnector1">
                <a:avLst/>
              </a:prstGeom>
              <a:noFill/>
              <a:ln w="19050">
                <a:solidFill>
                  <a:srgbClr val="000000"/>
                </a:solidFill>
                <a:round/>
              </a:ln>
              <a:extLst>
                <a:ext uri="{909E8E84-426E-40DD-AFC4-6F175D3DCCD1}">
                  <a14:hiddenFill xmlns:a14="http://schemas.microsoft.com/office/drawing/2010/main">
                    <a:noFill/>
                  </a14:hiddenFill>
                </a:ext>
              </a:extLst>
            </p:spPr>
          </p:cxnSp>
          <p:cxnSp>
            <p:nvCxnSpPr>
              <p:cNvPr id="3081" name="_s3081"/>
              <p:cNvCxnSpPr>
                <a:cxnSpLocks noChangeShapeType="1"/>
                <a:stCxn id="42" idx="0"/>
                <a:endCxn id="41" idx="2"/>
              </p:cNvCxnSpPr>
              <p:nvPr/>
            </p:nvCxnSpPr>
            <p:spPr bwMode="auto">
              <a:xfrm rot="16200000" flipV="1">
                <a:off x="5132" y="10500"/>
                <a:ext cx="727" cy="2"/>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2" name="_s3082"/>
              <p:cNvCxnSpPr>
                <a:cxnSpLocks noChangeShapeType="1"/>
              </p:cNvCxnSpPr>
              <p:nvPr/>
            </p:nvCxnSpPr>
            <p:spPr bwMode="auto">
              <a:xfrm rot="5400000" flipH="1">
                <a:off x="4195" y="7388"/>
                <a:ext cx="715" cy="1883"/>
              </a:xfrm>
              <a:prstGeom prst="bentConnector3">
                <a:avLst>
                  <a:gd name="adj1" fmla="val 25176"/>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3" name="_s3083"/>
              <p:cNvCxnSpPr>
                <a:cxnSpLocks noChangeShapeType="1"/>
                <a:stCxn id="40" idx="0"/>
                <a:endCxn id="19" idx="2"/>
              </p:cNvCxnSpPr>
              <p:nvPr/>
            </p:nvCxnSpPr>
            <p:spPr bwMode="auto">
              <a:xfrm rot="16200000" flipV="1">
                <a:off x="1094" y="10502"/>
                <a:ext cx="726" cy="2"/>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4" name="_s3084"/>
              <p:cNvCxnSpPr>
                <a:cxnSpLocks noChangeShapeType="1"/>
                <a:stCxn id="39" idx="0"/>
                <a:endCxn id="27" idx="2"/>
              </p:cNvCxnSpPr>
              <p:nvPr/>
            </p:nvCxnSpPr>
            <p:spPr bwMode="auto">
              <a:xfrm rot="16200000" flipV="1">
                <a:off x="10200" y="10523"/>
                <a:ext cx="765" cy="5"/>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5" name="_s3085"/>
              <p:cNvCxnSpPr>
                <a:cxnSpLocks noChangeShapeType="1"/>
                <a:stCxn id="38" idx="0"/>
                <a:endCxn id="28" idx="2"/>
              </p:cNvCxnSpPr>
              <p:nvPr/>
            </p:nvCxnSpPr>
            <p:spPr bwMode="auto">
              <a:xfrm rot="5400000" flipH="1" flipV="1">
                <a:off x="9044" y="10527"/>
                <a:ext cx="762" cy="1"/>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6" name="_s3086"/>
              <p:cNvCxnSpPr>
                <a:cxnSpLocks noChangeShapeType="1"/>
              </p:cNvCxnSpPr>
              <p:nvPr/>
            </p:nvCxnSpPr>
            <p:spPr bwMode="auto">
              <a:xfrm rot="5400000" flipH="1">
                <a:off x="9336" y="10236"/>
                <a:ext cx="762" cy="582"/>
              </a:xfrm>
              <a:prstGeom prst="bentConnector3">
                <a:avLst>
                  <a:gd name="adj1" fmla="val 5021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7" name="_s3087"/>
              <p:cNvCxnSpPr>
                <a:cxnSpLocks noChangeShapeType="1"/>
                <a:stCxn id="36" idx="0"/>
                <a:endCxn id="28" idx="2"/>
              </p:cNvCxnSpPr>
              <p:nvPr/>
            </p:nvCxnSpPr>
            <p:spPr bwMode="auto">
              <a:xfrm rot="5400000" flipH="1" flipV="1">
                <a:off x="8742" y="10225"/>
                <a:ext cx="762" cy="604"/>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8" name="_s3088"/>
              <p:cNvCxnSpPr>
                <a:cxnSpLocks noChangeShapeType="1"/>
              </p:cNvCxnSpPr>
              <p:nvPr/>
            </p:nvCxnSpPr>
            <p:spPr bwMode="auto">
              <a:xfrm rot="5400000" flipH="1">
                <a:off x="7824" y="10401"/>
                <a:ext cx="747" cy="227"/>
              </a:xfrm>
              <a:prstGeom prst="bentConnector3">
                <a:avLst>
                  <a:gd name="adj1" fmla="val 45837"/>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89" name="_s3089"/>
              <p:cNvCxnSpPr>
                <a:cxnSpLocks noChangeShapeType="1"/>
              </p:cNvCxnSpPr>
              <p:nvPr/>
            </p:nvCxnSpPr>
            <p:spPr bwMode="auto">
              <a:xfrm rot="16200000">
                <a:off x="7541" y="10346"/>
                <a:ext cx="747" cy="338"/>
              </a:xfrm>
              <a:prstGeom prst="bentConnector3">
                <a:avLst>
                  <a:gd name="adj1" fmla="val 45837"/>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0" name="_s3090"/>
              <p:cNvCxnSpPr>
                <a:cxnSpLocks noChangeShapeType="1"/>
              </p:cNvCxnSpPr>
              <p:nvPr/>
            </p:nvCxnSpPr>
            <p:spPr bwMode="auto">
              <a:xfrm rot="16200000">
                <a:off x="5719" y="10501"/>
                <a:ext cx="728" cy="1"/>
              </a:xfrm>
              <a:prstGeom prst="bentConnector3">
                <a:avLst>
                  <a:gd name="adj1" fmla="val 24194"/>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1" name="_s3091"/>
              <p:cNvCxnSpPr>
                <a:cxnSpLocks noChangeShapeType="1"/>
                <a:stCxn id="32" idx="0"/>
                <a:endCxn id="24" idx="2"/>
              </p:cNvCxnSpPr>
              <p:nvPr/>
            </p:nvCxnSpPr>
            <p:spPr bwMode="auto">
              <a:xfrm rot="5400000" flipH="1" flipV="1">
                <a:off x="2229" y="10501"/>
                <a:ext cx="717" cy="13"/>
              </a:xfrm>
              <a:prstGeom prst="bentConnector3">
                <a:avLst>
                  <a:gd name="adj1" fmla="val 50000"/>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2" name="_s3092"/>
              <p:cNvCxnSpPr>
                <a:cxnSpLocks noChangeShapeType="1"/>
              </p:cNvCxnSpPr>
              <p:nvPr/>
            </p:nvCxnSpPr>
            <p:spPr bwMode="auto">
              <a:xfrm rot="5400000" flipH="1">
                <a:off x="2512" y="10220"/>
                <a:ext cx="728" cy="563"/>
              </a:xfrm>
              <a:prstGeom prst="bentConnector3">
                <a:avLst>
                  <a:gd name="adj1" fmla="val 52536"/>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3" name="_s3093"/>
              <p:cNvCxnSpPr>
                <a:cxnSpLocks noChangeShapeType="1"/>
              </p:cNvCxnSpPr>
              <p:nvPr/>
            </p:nvCxnSpPr>
            <p:spPr bwMode="auto">
              <a:xfrm rot="16200000">
                <a:off x="1943" y="10219"/>
                <a:ext cx="728" cy="574"/>
              </a:xfrm>
              <a:prstGeom prst="bentConnector3">
                <a:avLst>
                  <a:gd name="adj1" fmla="val 52538"/>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4" name="_s3094"/>
              <p:cNvCxnSpPr>
                <a:cxnSpLocks noChangeShapeType="1"/>
                <a:stCxn id="29" idx="0"/>
                <a:endCxn id="17" idx="2"/>
              </p:cNvCxnSpPr>
              <p:nvPr/>
            </p:nvCxnSpPr>
            <p:spPr bwMode="auto">
              <a:xfrm rot="16200000">
                <a:off x="7911" y="8132"/>
                <a:ext cx="724" cy="403"/>
              </a:xfrm>
              <a:prstGeom prst="bentConnector3">
                <a:avLst>
                  <a:gd name="adj1" fmla="val 2486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5" name="_s3095"/>
              <p:cNvCxnSpPr>
                <a:cxnSpLocks noChangeShapeType="1"/>
                <a:stCxn id="28" idx="0"/>
                <a:endCxn id="17" idx="2"/>
              </p:cNvCxnSpPr>
              <p:nvPr/>
            </p:nvCxnSpPr>
            <p:spPr bwMode="auto">
              <a:xfrm rot="5400000" flipH="1">
                <a:off x="8588" y="7858"/>
                <a:ext cx="724" cy="952"/>
              </a:xfrm>
              <a:prstGeom prst="bentConnector3">
                <a:avLst>
                  <a:gd name="adj1" fmla="val 25208"/>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6" name="_s3096"/>
              <p:cNvCxnSpPr>
                <a:cxnSpLocks noChangeShapeType="1"/>
                <a:stCxn id="27" idx="0"/>
                <a:endCxn id="17" idx="2"/>
              </p:cNvCxnSpPr>
              <p:nvPr/>
            </p:nvCxnSpPr>
            <p:spPr bwMode="auto">
              <a:xfrm rot="5400000" flipH="1">
                <a:off x="9165" y="7281"/>
                <a:ext cx="724" cy="2106"/>
              </a:xfrm>
              <a:prstGeom prst="bentConnector3">
                <a:avLst>
                  <a:gd name="adj1" fmla="val 25208"/>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7" name="_s3097"/>
              <p:cNvCxnSpPr>
                <a:cxnSpLocks noChangeShapeType="1"/>
                <a:stCxn id="26" idx="0"/>
                <a:endCxn id="17" idx="2"/>
              </p:cNvCxnSpPr>
              <p:nvPr/>
            </p:nvCxnSpPr>
            <p:spPr bwMode="auto">
              <a:xfrm rot="16200000">
                <a:off x="7466" y="7688"/>
                <a:ext cx="724" cy="1292"/>
              </a:xfrm>
              <a:prstGeom prst="bentConnector3">
                <a:avLst>
                  <a:gd name="adj1" fmla="val 2486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8" name="_s3098"/>
              <p:cNvCxnSpPr>
                <a:cxnSpLocks noChangeShapeType="1"/>
                <a:stCxn id="25" idx="0"/>
                <a:endCxn id="17" idx="2"/>
              </p:cNvCxnSpPr>
              <p:nvPr/>
            </p:nvCxnSpPr>
            <p:spPr bwMode="auto">
              <a:xfrm rot="16200000">
                <a:off x="7194" y="7415"/>
                <a:ext cx="724" cy="1837"/>
              </a:xfrm>
              <a:prstGeom prst="bentConnector3">
                <a:avLst>
                  <a:gd name="adj1" fmla="val 2486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099" name="_s3099"/>
              <p:cNvCxnSpPr>
                <a:cxnSpLocks noChangeShapeType="1"/>
              </p:cNvCxnSpPr>
              <p:nvPr/>
            </p:nvCxnSpPr>
            <p:spPr bwMode="auto">
              <a:xfrm rot="16200000">
                <a:off x="2745" y="7820"/>
                <a:ext cx="715" cy="1018"/>
              </a:xfrm>
              <a:prstGeom prst="bentConnector3">
                <a:avLst>
                  <a:gd name="adj1" fmla="val 25495"/>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0" name="_s3100"/>
              <p:cNvCxnSpPr>
                <a:cxnSpLocks noChangeShapeType="1"/>
              </p:cNvCxnSpPr>
              <p:nvPr/>
            </p:nvCxnSpPr>
            <p:spPr bwMode="auto">
              <a:xfrm rot="5400000" flipH="1">
                <a:off x="3311" y="8265"/>
                <a:ext cx="721" cy="131"/>
              </a:xfrm>
              <a:prstGeom prst="bentConnector3">
                <a:avLst>
                  <a:gd name="adj1" fmla="val 25315"/>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1" name="_s3101"/>
              <p:cNvCxnSpPr>
                <a:cxnSpLocks noChangeShapeType="1"/>
              </p:cNvCxnSpPr>
              <p:nvPr/>
            </p:nvCxnSpPr>
            <p:spPr bwMode="auto">
              <a:xfrm rot="5400000" flipH="1">
                <a:off x="3608" y="7971"/>
                <a:ext cx="721" cy="717"/>
              </a:xfrm>
              <a:prstGeom prst="bentConnector3">
                <a:avLst>
                  <a:gd name="adj1" fmla="val 25315"/>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2" name="_s3102"/>
              <p:cNvCxnSpPr>
                <a:cxnSpLocks noChangeShapeType="1"/>
              </p:cNvCxnSpPr>
              <p:nvPr/>
            </p:nvCxnSpPr>
            <p:spPr bwMode="auto">
              <a:xfrm rot="5400000" flipH="1">
                <a:off x="3896" y="7678"/>
                <a:ext cx="721" cy="1303"/>
              </a:xfrm>
              <a:prstGeom prst="bentConnector3">
                <a:avLst>
                  <a:gd name="adj1" fmla="val 25315"/>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3" name="_s3103"/>
              <p:cNvCxnSpPr>
                <a:cxnSpLocks noChangeShapeType="1"/>
              </p:cNvCxnSpPr>
              <p:nvPr/>
            </p:nvCxnSpPr>
            <p:spPr bwMode="auto">
              <a:xfrm rot="5400000" flipH="1">
                <a:off x="5565" y="8164"/>
                <a:ext cx="170" cy="848"/>
              </a:xfrm>
              <a:prstGeom prst="bentConnector2">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4" name="_s3104"/>
              <p:cNvCxnSpPr>
                <a:cxnSpLocks noChangeShapeType="1"/>
              </p:cNvCxnSpPr>
              <p:nvPr/>
            </p:nvCxnSpPr>
            <p:spPr bwMode="auto">
              <a:xfrm rot="16200000">
                <a:off x="2172" y="7249"/>
                <a:ext cx="715" cy="2156"/>
              </a:xfrm>
              <a:prstGeom prst="bentConnector3">
                <a:avLst>
                  <a:gd name="adj1" fmla="val 25176"/>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5" name="_s3105"/>
              <p:cNvCxnSpPr>
                <a:cxnSpLocks noChangeShapeType="1"/>
                <a:stCxn id="17" idx="0"/>
                <a:endCxn id="15" idx="2"/>
              </p:cNvCxnSpPr>
              <p:nvPr/>
            </p:nvCxnSpPr>
            <p:spPr bwMode="auto">
              <a:xfrm rot="5400000" flipH="1">
                <a:off x="7017" y="6054"/>
                <a:ext cx="574" cy="2341"/>
              </a:xfrm>
              <a:prstGeom prst="bentConnector3">
                <a:avLst>
                  <a:gd name="adj1" fmla="val 31361"/>
                </a:avLst>
              </a:prstGeom>
              <a:noFill/>
              <a:ln w="19050">
                <a:solidFill>
                  <a:srgbClr val="000000"/>
                </a:solidFill>
                <a:miter lim="800000"/>
              </a:ln>
              <a:extLst>
                <a:ext uri="{909E8E84-426E-40DD-AFC4-6F175D3DCCD1}">
                  <a14:hiddenFill xmlns:a14="http://schemas.microsoft.com/office/drawing/2010/main">
                    <a:noFill/>
                  </a14:hiddenFill>
                </a:ext>
              </a:extLst>
            </p:spPr>
          </p:cxnSp>
          <p:cxnSp>
            <p:nvCxnSpPr>
              <p:cNvPr id="3106" name="_s3106"/>
              <p:cNvCxnSpPr>
                <a:cxnSpLocks noChangeShapeType="1"/>
                <a:stCxn id="16" idx="0"/>
                <a:endCxn id="15" idx="2"/>
              </p:cNvCxnSpPr>
              <p:nvPr/>
            </p:nvCxnSpPr>
            <p:spPr bwMode="auto">
              <a:xfrm rot="16200000">
                <a:off x="4586" y="5964"/>
                <a:ext cx="574" cy="2521"/>
              </a:xfrm>
              <a:prstGeom prst="bentConnector3">
                <a:avLst>
                  <a:gd name="adj1" fmla="val 31361"/>
                </a:avLst>
              </a:prstGeom>
              <a:noFill/>
              <a:ln w="19050">
                <a:solidFill>
                  <a:srgbClr val="000000"/>
                </a:solidFill>
                <a:miter lim="800000"/>
              </a:ln>
              <a:extLst>
                <a:ext uri="{909E8E84-426E-40DD-AFC4-6F175D3DCCD1}">
                  <a14:hiddenFill xmlns:a14="http://schemas.microsoft.com/office/drawing/2010/main">
                    <a:noFill/>
                  </a14:hiddenFill>
                </a:ext>
              </a:extLst>
            </p:spPr>
          </p:cxnSp>
          <p:sp>
            <p:nvSpPr>
              <p:cNvPr id="15" name="_s3107"/>
              <p:cNvSpPr>
                <a:spLocks noChangeArrowheads="1"/>
              </p:cNvSpPr>
              <p:nvPr/>
            </p:nvSpPr>
            <p:spPr bwMode="auto">
              <a:xfrm>
                <a:off x="5071" y="6511"/>
                <a:ext cx="2124" cy="427"/>
              </a:xfrm>
              <a:prstGeom prst="roundRect">
                <a:avLst>
                  <a:gd name="adj" fmla="val 16667"/>
                </a:avLst>
              </a:prstGeom>
              <a:solidFill>
                <a:srgbClr val="491B6D">
                  <a:alpha val="30000"/>
                </a:srgbClr>
              </a:solidFill>
              <a:ln w="9525">
                <a:solidFill>
                  <a:srgbClr val="491B6D"/>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中国光大集团</a:t>
                </a:r>
                <a:endParaRPr kumimoji="0" lang="zh-CN" sz="1800" b="0" i="0" u="none" strike="noStrike" cap="none" normalizeH="0" baseline="0" smtClean="0">
                  <a:ln>
                    <a:noFill/>
                  </a:ln>
                  <a:solidFill>
                    <a:schemeClr val="tx1"/>
                  </a:solidFill>
                  <a:effectLst/>
                  <a:latin typeface="Arial" pitchFamily="34" charset="0"/>
                </a:endParaRPr>
              </a:p>
            </p:txBody>
          </p:sp>
          <p:sp>
            <p:nvSpPr>
              <p:cNvPr id="16" name="_s3108"/>
              <p:cNvSpPr>
                <a:spLocks noChangeArrowheads="1"/>
              </p:cNvSpPr>
              <p:nvPr/>
            </p:nvSpPr>
            <p:spPr bwMode="auto">
              <a:xfrm>
                <a:off x="2543" y="7512"/>
                <a:ext cx="2138" cy="460"/>
              </a:xfrm>
              <a:prstGeom prst="roundRect">
                <a:avLst>
                  <a:gd name="adj" fmla="val 16667"/>
                </a:avLst>
              </a:prstGeom>
              <a:solidFill>
                <a:srgbClr val="491B6D">
                  <a:alpha val="30000"/>
                </a:srgbClr>
              </a:solidFill>
              <a:ln w="9525">
                <a:solidFill>
                  <a:srgbClr val="491B6D"/>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光大金融</a:t>
                </a:r>
                <a:endParaRPr kumimoji="0" lang="zh-CN" sz="1800" b="0" i="0" u="none" strike="noStrike" cap="none" normalizeH="0" baseline="0" smtClean="0">
                  <a:ln>
                    <a:noFill/>
                  </a:ln>
                  <a:solidFill>
                    <a:schemeClr val="tx1"/>
                  </a:solidFill>
                  <a:effectLst/>
                  <a:latin typeface="Arial" pitchFamily="34" charset="0"/>
                </a:endParaRPr>
              </a:p>
            </p:txBody>
          </p:sp>
          <p:sp>
            <p:nvSpPr>
              <p:cNvPr id="17" name="_s3109"/>
              <p:cNvSpPr>
                <a:spLocks noChangeArrowheads="1"/>
              </p:cNvSpPr>
              <p:nvPr/>
            </p:nvSpPr>
            <p:spPr bwMode="auto">
              <a:xfrm>
                <a:off x="7405" y="7512"/>
                <a:ext cx="2138" cy="460"/>
              </a:xfrm>
              <a:prstGeom prst="roundRect">
                <a:avLst>
                  <a:gd name="adj" fmla="val 16667"/>
                </a:avLst>
              </a:prstGeom>
              <a:solidFill>
                <a:srgbClr val="491B6D">
                  <a:alpha val="30000"/>
                </a:srgbClr>
              </a:solidFill>
              <a:ln w="9525">
                <a:solidFill>
                  <a:srgbClr val="491B6D"/>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光大实业</a:t>
                </a:r>
                <a:endParaRPr kumimoji="0" lang="zh-CN" sz="1800" b="0" i="0" u="none" strike="noStrike" cap="none" normalizeH="0" baseline="0" smtClean="0">
                  <a:ln>
                    <a:noFill/>
                  </a:ln>
                  <a:solidFill>
                    <a:schemeClr val="tx1"/>
                  </a:solidFill>
                  <a:effectLst/>
                  <a:latin typeface="Arial" pitchFamily="34" charset="0"/>
                </a:endParaRPr>
              </a:p>
            </p:txBody>
          </p:sp>
          <p:sp>
            <p:nvSpPr>
              <p:cNvPr id="19" name="_s3110"/>
              <p:cNvSpPr>
                <a:spLocks noChangeArrowheads="1"/>
              </p:cNvSpPr>
              <p:nvPr/>
            </p:nvSpPr>
            <p:spPr bwMode="auto">
              <a:xfrm>
                <a:off x="1241" y="8687"/>
                <a:ext cx="429" cy="1453"/>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银行业务</a:t>
                </a:r>
                <a:endParaRPr kumimoji="0" lang="zh-CN" sz="1800" b="0" i="0" u="none" strike="noStrike" cap="none" normalizeH="0" baseline="0" smtClean="0">
                  <a:ln>
                    <a:noFill/>
                  </a:ln>
                  <a:solidFill>
                    <a:schemeClr val="tx1"/>
                  </a:solidFill>
                  <a:effectLst/>
                  <a:latin typeface="Arial" pitchFamily="34" charset="0"/>
                </a:endParaRPr>
              </a:p>
            </p:txBody>
          </p:sp>
          <p:sp>
            <p:nvSpPr>
              <p:cNvPr id="20" name="_s3111"/>
              <p:cNvSpPr>
                <a:spLocks noChangeArrowheads="1"/>
              </p:cNvSpPr>
              <p:nvPr/>
            </p:nvSpPr>
            <p:spPr bwMode="auto">
              <a:xfrm>
                <a:off x="5858" y="8679"/>
                <a:ext cx="428"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金融租赁</a:t>
                </a:r>
                <a:endParaRPr kumimoji="0" lang="zh-CN" sz="1800" b="0" i="0" u="none" strike="noStrike" cap="none" normalizeH="0" baseline="0" smtClean="0">
                  <a:ln>
                    <a:noFill/>
                  </a:ln>
                  <a:solidFill>
                    <a:schemeClr val="tx1"/>
                  </a:solidFill>
                  <a:effectLst/>
                  <a:latin typeface="Arial" pitchFamily="34" charset="0"/>
                </a:endParaRPr>
              </a:p>
            </p:txBody>
          </p:sp>
          <p:sp>
            <p:nvSpPr>
              <p:cNvPr id="21" name="_s3112"/>
              <p:cNvSpPr>
                <a:spLocks noChangeArrowheads="1"/>
              </p:cNvSpPr>
              <p:nvPr/>
            </p:nvSpPr>
            <p:spPr bwMode="auto">
              <a:xfrm>
                <a:off x="4701" y="8693"/>
                <a:ext cx="428"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基金业务</a:t>
                </a:r>
                <a:endParaRPr kumimoji="0" lang="zh-CN" sz="1800" b="0" i="0" u="none" strike="noStrike" cap="none" normalizeH="0" baseline="0" smtClean="0">
                  <a:ln>
                    <a:noFill/>
                  </a:ln>
                  <a:solidFill>
                    <a:schemeClr val="tx1"/>
                  </a:solidFill>
                  <a:effectLst/>
                  <a:latin typeface="Arial" pitchFamily="34" charset="0"/>
                </a:endParaRPr>
              </a:p>
            </p:txBody>
          </p:sp>
          <p:sp>
            <p:nvSpPr>
              <p:cNvPr id="22" name="_s3113"/>
              <p:cNvSpPr>
                <a:spLocks noChangeArrowheads="1"/>
              </p:cNvSpPr>
              <p:nvPr/>
            </p:nvSpPr>
            <p:spPr bwMode="auto">
              <a:xfrm>
                <a:off x="4115" y="8693"/>
                <a:ext cx="428"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资产管理</a:t>
                </a:r>
                <a:endParaRPr kumimoji="0" lang="zh-CN" sz="1800" b="0" i="0" u="none" strike="noStrike" cap="none" normalizeH="0" baseline="0" smtClean="0">
                  <a:ln>
                    <a:noFill/>
                  </a:ln>
                  <a:solidFill>
                    <a:schemeClr val="tx1"/>
                  </a:solidFill>
                  <a:effectLst/>
                  <a:latin typeface="Arial" pitchFamily="34" charset="0"/>
                </a:endParaRPr>
              </a:p>
            </p:txBody>
          </p:sp>
          <p:sp>
            <p:nvSpPr>
              <p:cNvPr id="23" name="_s3114"/>
              <p:cNvSpPr>
                <a:spLocks noChangeArrowheads="1"/>
              </p:cNvSpPr>
              <p:nvPr/>
            </p:nvSpPr>
            <p:spPr bwMode="auto">
              <a:xfrm>
                <a:off x="3529" y="8693"/>
                <a:ext cx="428"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保险业务</a:t>
                </a:r>
                <a:endParaRPr kumimoji="0" lang="zh-CN" sz="1800" b="0" i="0" u="none" strike="noStrike" cap="none" normalizeH="0" baseline="0" smtClean="0">
                  <a:ln>
                    <a:noFill/>
                  </a:ln>
                  <a:solidFill>
                    <a:schemeClr val="tx1"/>
                  </a:solidFill>
                  <a:effectLst/>
                  <a:latin typeface="Arial" pitchFamily="34" charset="0"/>
                </a:endParaRPr>
              </a:p>
            </p:txBody>
          </p:sp>
          <p:sp>
            <p:nvSpPr>
              <p:cNvPr id="24" name="_s3115"/>
              <p:cNvSpPr>
                <a:spLocks noChangeArrowheads="1"/>
              </p:cNvSpPr>
              <p:nvPr/>
            </p:nvSpPr>
            <p:spPr bwMode="auto">
              <a:xfrm>
                <a:off x="2380" y="8698"/>
                <a:ext cx="428" cy="1451"/>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证券业务</a:t>
                </a:r>
                <a:endParaRPr kumimoji="0" lang="zh-CN" sz="1800" b="0" i="0" u="none" strike="noStrike" cap="none" normalizeH="0" baseline="0" smtClean="0">
                  <a:ln>
                    <a:noFill/>
                  </a:ln>
                  <a:solidFill>
                    <a:schemeClr val="tx1"/>
                  </a:solidFill>
                  <a:effectLst/>
                  <a:latin typeface="Arial" pitchFamily="34" charset="0"/>
                </a:endParaRPr>
              </a:p>
            </p:txBody>
          </p:sp>
          <p:sp>
            <p:nvSpPr>
              <p:cNvPr id="25" name="_s3116"/>
              <p:cNvSpPr>
                <a:spLocks noChangeArrowheads="1"/>
              </p:cNvSpPr>
              <p:nvPr/>
            </p:nvSpPr>
            <p:spPr bwMode="auto">
              <a:xfrm>
                <a:off x="6423" y="8696"/>
                <a:ext cx="428"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实业投资</a:t>
                </a:r>
                <a:endParaRPr kumimoji="0" lang="zh-CN" sz="1800" b="0" i="0" u="none" strike="noStrike" cap="none" normalizeH="0" baseline="0" smtClean="0">
                  <a:ln>
                    <a:noFill/>
                  </a:ln>
                  <a:solidFill>
                    <a:schemeClr val="tx1"/>
                  </a:solidFill>
                  <a:effectLst/>
                  <a:latin typeface="Arial" pitchFamily="34" charset="0"/>
                </a:endParaRPr>
              </a:p>
            </p:txBody>
          </p:sp>
          <p:sp>
            <p:nvSpPr>
              <p:cNvPr id="26" name="_s3117"/>
              <p:cNvSpPr>
                <a:spLocks noChangeArrowheads="1"/>
              </p:cNvSpPr>
              <p:nvPr/>
            </p:nvSpPr>
            <p:spPr bwMode="auto">
              <a:xfrm>
                <a:off x="6967" y="8696"/>
                <a:ext cx="429" cy="1447"/>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环保业务</a:t>
                </a:r>
                <a:endParaRPr kumimoji="0" lang="zh-CN" sz="1800" b="0" i="0" u="none" strike="noStrike" cap="none" normalizeH="0" baseline="0" smtClean="0">
                  <a:ln>
                    <a:noFill/>
                  </a:ln>
                  <a:solidFill>
                    <a:schemeClr val="tx1"/>
                  </a:solidFill>
                  <a:effectLst/>
                  <a:latin typeface="Arial" pitchFamily="34" charset="0"/>
                </a:endParaRPr>
              </a:p>
            </p:txBody>
          </p:sp>
          <p:sp>
            <p:nvSpPr>
              <p:cNvPr id="27" name="_s3118"/>
              <p:cNvSpPr>
                <a:spLocks noChangeArrowheads="1"/>
              </p:cNvSpPr>
              <p:nvPr/>
            </p:nvSpPr>
            <p:spPr bwMode="auto">
              <a:xfrm>
                <a:off x="10365" y="8696"/>
                <a:ext cx="429" cy="1447"/>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旅游业务</a:t>
                </a:r>
                <a:endParaRPr kumimoji="0" lang="zh-CN" sz="1800" b="0" i="0" u="none" strike="noStrike" cap="none" normalizeH="0" baseline="0" smtClean="0">
                  <a:ln>
                    <a:noFill/>
                  </a:ln>
                  <a:solidFill>
                    <a:schemeClr val="tx1"/>
                  </a:solidFill>
                  <a:effectLst/>
                  <a:latin typeface="Arial" pitchFamily="34" charset="0"/>
                </a:endParaRPr>
              </a:p>
            </p:txBody>
          </p:sp>
          <p:sp>
            <p:nvSpPr>
              <p:cNvPr id="28" name="_s3119"/>
              <p:cNvSpPr>
                <a:spLocks noChangeArrowheads="1"/>
              </p:cNvSpPr>
              <p:nvPr/>
            </p:nvSpPr>
            <p:spPr bwMode="auto">
              <a:xfrm>
                <a:off x="9211" y="8696"/>
                <a:ext cx="429" cy="1450"/>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物业管理</a:t>
                </a:r>
                <a:endParaRPr kumimoji="0" lang="zh-CN" sz="1800" b="0" i="0" u="none" strike="noStrike" cap="none" normalizeH="0" baseline="0" smtClean="0">
                  <a:ln>
                    <a:noFill/>
                  </a:ln>
                  <a:solidFill>
                    <a:schemeClr val="tx1"/>
                  </a:solidFill>
                  <a:effectLst/>
                  <a:latin typeface="Arial" pitchFamily="34" charset="0"/>
                </a:endParaRPr>
              </a:p>
            </p:txBody>
          </p:sp>
          <p:sp>
            <p:nvSpPr>
              <p:cNvPr id="29" name="_s3120"/>
              <p:cNvSpPr>
                <a:spLocks noChangeArrowheads="1"/>
              </p:cNvSpPr>
              <p:nvPr/>
            </p:nvSpPr>
            <p:spPr bwMode="auto">
              <a:xfrm>
                <a:off x="7748" y="8696"/>
                <a:ext cx="646" cy="1445"/>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酒店业务及展览</a:t>
                </a:r>
                <a:endParaRPr kumimoji="0" lang="zh-CN" sz="1800" b="0" i="0" u="none" strike="noStrike" cap="none" normalizeH="0" baseline="0" dirty="0" smtClean="0">
                  <a:ln>
                    <a:noFill/>
                  </a:ln>
                  <a:solidFill>
                    <a:schemeClr val="tx1"/>
                  </a:solidFill>
                  <a:effectLst/>
                  <a:latin typeface="Arial" pitchFamily="34" charset="0"/>
                </a:endParaRPr>
              </a:p>
            </p:txBody>
          </p:sp>
          <p:sp>
            <p:nvSpPr>
              <p:cNvPr id="30" name="_s3121"/>
              <p:cNvSpPr>
                <a:spLocks noChangeArrowheads="1"/>
              </p:cNvSpPr>
              <p:nvPr/>
            </p:nvSpPr>
            <p:spPr bwMode="auto">
              <a:xfrm>
                <a:off x="1776" y="10866"/>
                <a:ext cx="446" cy="2612"/>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光大证券（</a:t>
                </a:r>
                <a:r>
                  <a:rPr kumimoji="0" lang="en-US" altLang="zh-CN"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601788</a:t>
                </a: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a:t>
                </a:r>
              </a:p>
            </p:txBody>
          </p:sp>
          <p:sp>
            <p:nvSpPr>
              <p:cNvPr id="31" name="_s3122"/>
              <p:cNvSpPr>
                <a:spLocks noChangeArrowheads="1"/>
              </p:cNvSpPr>
              <p:nvPr/>
            </p:nvSpPr>
            <p:spPr bwMode="auto">
              <a:xfrm>
                <a:off x="2914" y="10866"/>
                <a:ext cx="489" cy="2612"/>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申银宏源</a:t>
                </a:r>
                <a:r>
                  <a:rPr kumimoji="0" lang="en-US" altLang="zh-CN"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(000166)</a:t>
                </a:r>
                <a:endParaRPr kumimoji="0" lang="zh-CN" sz="1800" b="0" i="0" u="none" strike="noStrike" cap="none" normalizeH="0" baseline="0" dirty="0" smtClean="0">
                  <a:ln>
                    <a:noFill/>
                  </a:ln>
                  <a:solidFill>
                    <a:schemeClr val="tx1"/>
                  </a:solidFill>
                  <a:effectLst/>
                  <a:latin typeface="Arial" pitchFamily="34" charset="0"/>
                </a:endParaRPr>
              </a:p>
            </p:txBody>
          </p:sp>
          <p:sp>
            <p:nvSpPr>
              <p:cNvPr id="32" name="_s3123"/>
              <p:cNvSpPr>
                <a:spLocks noChangeArrowheads="1"/>
              </p:cNvSpPr>
              <p:nvPr/>
            </p:nvSpPr>
            <p:spPr bwMode="auto">
              <a:xfrm>
                <a:off x="2345" y="10866"/>
                <a:ext cx="472" cy="2612"/>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lvl="0" algn="ctr" eaLnBrk="0" fontAlgn="base" hangingPunct="0">
                  <a:spcBef>
                    <a:spcPct val="0"/>
                  </a:spcBef>
                  <a:spcAft>
                    <a:spcPct val="0"/>
                  </a:spcAft>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光大控股（</a:t>
                </a:r>
                <a:r>
                  <a:rPr lang="en-US" altLang="zh-CN" sz="1200" b="1" dirty="0" smtClean="0">
                    <a:solidFill>
                      <a:srgbClr val="491B6D"/>
                    </a:solidFill>
                    <a:latin typeface="楷体" panose="02010609060101010101" pitchFamily="49" charset="-122"/>
                    <a:ea typeface="楷体" panose="02010609060101010101" pitchFamily="49" charset="-122"/>
                  </a:rPr>
                  <a:t>0165·HK</a:t>
                </a: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a:t>
                </a:r>
                <a:endParaRPr kumimoji="0" lang="zh-CN" sz="1800" b="0" i="0" u="none" strike="noStrike" cap="none" normalizeH="0" baseline="0" dirty="0" smtClean="0">
                  <a:ln>
                    <a:noFill/>
                  </a:ln>
                  <a:solidFill>
                    <a:schemeClr val="tx1"/>
                  </a:solidFill>
                  <a:effectLst/>
                  <a:latin typeface="Arial" pitchFamily="34" charset="0"/>
                </a:endParaRPr>
              </a:p>
            </p:txBody>
          </p:sp>
          <p:sp>
            <p:nvSpPr>
              <p:cNvPr id="33" name="_s3124"/>
              <p:cNvSpPr>
                <a:spLocks noChangeArrowheads="1"/>
              </p:cNvSpPr>
              <p:nvPr/>
            </p:nvSpPr>
            <p:spPr bwMode="auto">
              <a:xfrm>
                <a:off x="5810" y="10866"/>
                <a:ext cx="406" cy="2612"/>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光大金融租赁公司</a:t>
                </a:r>
                <a:endParaRPr kumimoji="0" lang="zh-CN" sz="1800" b="0" i="0" u="none" strike="noStrike" cap="none" normalizeH="0" baseline="0" dirty="0" smtClean="0">
                  <a:ln>
                    <a:noFill/>
                  </a:ln>
                  <a:solidFill>
                    <a:schemeClr val="tx1"/>
                  </a:solidFill>
                  <a:effectLst/>
                  <a:latin typeface="Arial" pitchFamily="34" charset="0"/>
                </a:endParaRPr>
              </a:p>
            </p:txBody>
          </p:sp>
          <p:sp>
            <p:nvSpPr>
              <p:cNvPr id="34" name="_s3125"/>
              <p:cNvSpPr>
                <a:spLocks noChangeArrowheads="1"/>
              </p:cNvSpPr>
              <p:nvPr/>
            </p:nvSpPr>
            <p:spPr bwMode="auto">
              <a:xfrm>
                <a:off x="7537" y="10888"/>
                <a:ext cx="422" cy="259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上海光大会展中心</a:t>
                </a:r>
                <a:endParaRPr kumimoji="0" lang="zh-CN" sz="1800" b="0" i="0" u="none" strike="noStrike" cap="none" normalizeH="0" baseline="0" smtClean="0">
                  <a:ln>
                    <a:noFill/>
                  </a:ln>
                  <a:solidFill>
                    <a:schemeClr val="tx1"/>
                  </a:solidFill>
                  <a:effectLst/>
                  <a:latin typeface="Arial" pitchFamily="34" charset="0"/>
                </a:endParaRPr>
              </a:p>
            </p:txBody>
          </p:sp>
          <p:sp>
            <p:nvSpPr>
              <p:cNvPr id="35" name="_s3126"/>
              <p:cNvSpPr>
                <a:spLocks noChangeArrowheads="1"/>
              </p:cNvSpPr>
              <p:nvPr/>
            </p:nvSpPr>
            <p:spPr bwMode="auto">
              <a:xfrm>
                <a:off x="8114" y="10888"/>
                <a:ext cx="345" cy="259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王府半岛酒店</a:t>
                </a:r>
                <a:endParaRPr kumimoji="0" lang="zh-CN" sz="1800" b="0" i="0" u="none" strike="noStrike" cap="none" normalizeH="0" baseline="0" smtClean="0">
                  <a:ln>
                    <a:noFill/>
                  </a:ln>
                  <a:solidFill>
                    <a:schemeClr val="tx1"/>
                  </a:solidFill>
                  <a:effectLst/>
                  <a:latin typeface="Arial" pitchFamily="34" charset="0"/>
                </a:endParaRPr>
              </a:p>
            </p:txBody>
          </p:sp>
          <p:sp>
            <p:nvSpPr>
              <p:cNvPr id="36" name="_s3127"/>
              <p:cNvSpPr>
                <a:spLocks noChangeArrowheads="1"/>
              </p:cNvSpPr>
              <p:nvPr/>
            </p:nvSpPr>
            <p:spPr bwMode="auto">
              <a:xfrm>
                <a:off x="8641" y="10908"/>
                <a:ext cx="360" cy="257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光大置业有限公司</a:t>
                </a:r>
                <a:endParaRPr kumimoji="0" lang="zh-CN" sz="1800" b="0" i="0" u="none" strike="noStrike" cap="none" normalizeH="0" baseline="0" smtClean="0">
                  <a:ln>
                    <a:noFill/>
                  </a:ln>
                  <a:solidFill>
                    <a:schemeClr val="tx1"/>
                  </a:solidFill>
                  <a:effectLst/>
                  <a:latin typeface="Arial" pitchFamily="34" charset="0"/>
                </a:endParaRPr>
              </a:p>
            </p:txBody>
          </p:sp>
          <p:sp>
            <p:nvSpPr>
              <p:cNvPr id="37" name="_s3128"/>
              <p:cNvSpPr>
                <a:spLocks noChangeArrowheads="1"/>
              </p:cNvSpPr>
              <p:nvPr/>
            </p:nvSpPr>
            <p:spPr bwMode="auto">
              <a:xfrm>
                <a:off x="9765" y="10908"/>
                <a:ext cx="457" cy="257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国际永年公司</a:t>
                </a:r>
                <a:endParaRPr kumimoji="0" lang="zh-CN" sz="1800" b="0" i="0" u="none" strike="noStrike" cap="none" normalizeH="0" baseline="0" dirty="0" smtClean="0">
                  <a:ln>
                    <a:noFill/>
                  </a:ln>
                  <a:solidFill>
                    <a:schemeClr val="tx1"/>
                  </a:solidFill>
                  <a:effectLst/>
                  <a:latin typeface="Arial" pitchFamily="34" charset="0"/>
                </a:endParaRPr>
              </a:p>
            </p:txBody>
          </p:sp>
          <p:sp>
            <p:nvSpPr>
              <p:cNvPr id="38" name="_s3129"/>
              <p:cNvSpPr>
                <a:spLocks noChangeArrowheads="1"/>
              </p:cNvSpPr>
              <p:nvPr/>
            </p:nvSpPr>
            <p:spPr bwMode="auto">
              <a:xfrm>
                <a:off x="9224" y="10908"/>
                <a:ext cx="401" cy="257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深圳光大置业公司</a:t>
                </a:r>
                <a:endParaRPr kumimoji="0" lang="zh-CN" sz="1800" b="0" i="0" u="none" strike="noStrike" cap="none" normalizeH="0" baseline="0" dirty="0" smtClean="0">
                  <a:ln>
                    <a:noFill/>
                  </a:ln>
                  <a:solidFill>
                    <a:schemeClr val="tx1"/>
                  </a:solidFill>
                  <a:effectLst/>
                  <a:latin typeface="Arial" pitchFamily="34" charset="0"/>
                </a:endParaRPr>
              </a:p>
            </p:txBody>
          </p:sp>
          <p:sp>
            <p:nvSpPr>
              <p:cNvPr id="39" name="_s3130"/>
              <p:cNvSpPr>
                <a:spLocks noChangeArrowheads="1"/>
              </p:cNvSpPr>
              <p:nvPr/>
            </p:nvSpPr>
            <p:spPr bwMode="auto">
              <a:xfrm>
                <a:off x="10355" y="10908"/>
                <a:ext cx="459" cy="2570"/>
              </a:xfrm>
              <a:prstGeom prst="roundRect">
                <a:avLst>
                  <a:gd name="adj" fmla="val 16667"/>
                </a:avLst>
              </a:prstGeom>
              <a:solidFill>
                <a:srgbClr val="491B6D">
                  <a:alpha val="30000"/>
                </a:srgbClr>
              </a:solidFill>
              <a:ln w="9525">
                <a:solidFill>
                  <a:srgbClr val="000000"/>
                </a:solidFill>
                <a:round/>
              </a:ln>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亚龙湾高尔夫球会</a:t>
                </a:r>
                <a:endParaRPr kumimoji="0" lang="zh-CN" sz="1800" b="0" i="0" u="none" strike="noStrike" cap="none" normalizeH="0" baseline="0" dirty="0" smtClean="0">
                  <a:ln>
                    <a:noFill/>
                  </a:ln>
                  <a:solidFill>
                    <a:schemeClr val="tx1"/>
                  </a:solidFill>
                  <a:effectLst/>
                  <a:latin typeface="Arial" pitchFamily="34" charset="0"/>
                </a:endParaRPr>
              </a:p>
            </p:txBody>
          </p:sp>
          <p:sp>
            <p:nvSpPr>
              <p:cNvPr id="40" name="_s3131"/>
              <p:cNvSpPr>
                <a:spLocks noChangeArrowheads="1"/>
              </p:cNvSpPr>
              <p:nvPr/>
            </p:nvSpPr>
            <p:spPr bwMode="auto">
              <a:xfrm>
                <a:off x="1210" y="10866"/>
                <a:ext cx="495" cy="2612"/>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光大银行（</a:t>
                </a:r>
                <a:r>
                  <a:rPr kumimoji="0" lang="en-US" altLang="zh-CN"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601818</a:t>
                </a: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a:t>
                </a:r>
                <a:endParaRPr kumimoji="0" lang="en-US" altLang="zh-CN"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endParaRPr>
              </a:p>
            </p:txBody>
          </p:sp>
          <p:sp>
            <p:nvSpPr>
              <p:cNvPr id="41" name="_s3132"/>
              <p:cNvSpPr>
                <a:spLocks noChangeArrowheads="1"/>
              </p:cNvSpPr>
              <p:nvPr/>
            </p:nvSpPr>
            <p:spPr bwMode="auto">
              <a:xfrm>
                <a:off x="5282" y="8687"/>
                <a:ext cx="425" cy="1451"/>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期货业务</a:t>
                </a:r>
                <a:endParaRPr kumimoji="0" lang="zh-CN" sz="1800" b="0" i="0" u="none" strike="noStrike" cap="none" normalizeH="0" baseline="0" smtClean="0">
                  <a:ln>
                    <a:noFill/>
                  </a:ln>
                  <a:solidFill>
                    <a:schemeClr val="tx1"/>
                  </a:solidFill>
                  <a:effectLst/>
                  <a:latin typeface="Arial" pitchFamily="34" charset="0"/>
                </a:endParaRPr>
              </a:p>
            </p:txBody>
          </p:sp>
          <p:sp>
            <p:nvSpPr>
              <p:cNvPr id="42" name="_s3133"/>
              <p:cNvSpPr>
                <a:spLocks noChangeArrowheads="1"/>
              </p:cNvSpPr>
              <p:nvPr/>
            </p:nvSpPr>
            <p:spPr bwMode="auto">
              <a:xfrm>
                <a:off x="5293" y="10865"/>
                <a:ext cx="407" cy="1457"/>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光大期货</a:t>
                </a:r>
                <a:endParaRPr kumimoji="0" lang="zh-CN" sz="1800" b="0" i="0" u="none" strike="noStrike" cap="none" normalizeH="0" baseline="0" dirty="0" smtClean="0">
                  <a:ln>
                    <a:noFill/>
                  </a:ln>
                  <a:solidFill>
                    <a:schemeClr val="tx1"/>
                  </a:solidFill>
                  <a:effectLst/>
                  <a:latin typeface="Arial" pitchFamily="34" charset="0"/>
                </a:endParaRPr>
              </a:p>
            </p:txBody>
          </p:sp>
          <p:sp>
            <p:nvSpPr>
              <p:cNvPr id="43" name="_s3134"/>
              <p:cNvSpPr>
                <a:spLocks noChangeArrowheads="1"/>
              </p:cNvSpPr>
              <p:nvPr/>
            </p:nvSpPr>
            <p:spPr bwMode="auto">
              <a:xfrm>
                <a:off x="4681" y="10866"/>
                <a:ext cx="456" cy="2612"/>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光大保德信基金公司</a:t>
                </a:r>
                <a:endParaRPr kumimoji="0" lang="zh-CN" sz="1800" b="0" i="0" u="none" strike="noStrike" cap="none" normalizeH="0" baseline="0" dirty="0" smtClean="0">
                  <a:ln>
                    <a:noFill/>
                  </a:ln>
                  <a:solidFill>
                    <a:schemeClr val="tx1"/>
                  </a:solidFill>
                  <a:effectLst/>
                  <a:latin typeface="Arial" pitchFamily="34" charset="0"/>
                </a:endParaRPr>
              </a:p>
            </p:txBody>
          </p:sp>
          <p:sp>
            <p:nvSpPr>
              <p:cNvPr id="44" name="_s3135"/>
              <p:cNvSpPr>
                <a:spLocks noChangeArrowheads="1"/>
              </p:cNvSpPr>
              <p:nvPr/>
            </p:nvSpPr>
            <p:spPr bwMode="auto">
              <a:xfrm>
                <a:off x="3529" y="10865"/>
                <a:ext cx="425" cy="1434"/>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光大永明</a:t>
                </a:r>
                <a:endParaRPr kumimoji="0" lang="zh-CN" sz="1800" b="0" i="0" u="none" strike="noStrike" cap="none" normalizeH="0" baseline="0" dirty="0" smtClean="0">
                  <a:ln>
                    <a:noFill/>
                  </a:ln>
                  <a:solidFill>
                    <a:schemeClr val="tx1"/>
                  </a:solidFill>
                  <a:effectLst/>
                  <a:latin typeface="Arial" pitchFamily="34" charset="0"/>
                </a:endParaRPr>
              </a:p>
            </p:txBody>
          </p:sp>
          <p:sp>
            <p:nvSpPr>
              <p:cNvPr id="45" name="_s3136"/>
              <p:cNvSpPr>
                <a:spLocks noChangeArrowheads="1"/>
              </p:cNvSpPr>
              <p:nvPr/>
            </p:nvSpPr>
            <p:spPr bwMode="auto">
              <a:xfrm>
                <a:off x="4115" y="10866"/>
                <a:ext cx="425" cy="1434"/>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kumimoji="0" lang="zh-CN" altLang="en-US" sz="1200" b="1" i="0" u="none" strike="noStrike" cap="none" normalizeH="0" baseline="0" smtClean="0">
                    <a:ln>
                      <a:noFill/>
                    </a:ln>
                    <a:solidFill>
                      <a:srgbClr val="491B6D"/>
                    </a:solidFill>
                    <a:effectLst/>
                    <a:latin typeface="楷体" panose="02010609060101010101" pitchFamily="49" charset="-122"/>
                    <a:ea typeface="楷体" panose="02010609060101010101" pitchFamily="49" charset="-122"/>
                  </a:rPr>
                  <a:t>光大金控</a:t>
                </a:r>
                <a:endParaRPr kumimoji="0" lang="zh-CN" sz="1800" b="0" i="0" u="none" strike="noStrike" cap="none" normalizeH="0" baseline="0" smtClean="0">
                  <a:ln>
                    <a:noFill/>
                  </a:ln>
                  <a:solidFill>
                    <a:schemeClr val="tx1"/>
                  </a:solidFill>
                  <a:effectLst/>
                  <a:latin typeface="Arial" pitchFamily="34" charset="0"/>
                </a:endParaRPr>
              </a:p>
            </p:txBody>
          </p:sp>
          <p:sp>
            <p:nvSpPr>
              <p:cNvPr id="46" name="_s3137"/>
              <p:cNvSpPr>
                <a:spLocks noChangeArrowheads="1"/>
              </p:cNvSpPr>
              <p:nvPr/>
            </p:nvSpPr>
            <p:spPr bwMode="auto">
              <a:xfrm>
                <a:off x="6967" y="10878"/>
                <a:ext cx="460" cy="2600"/>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lvl="0" algn="ctr" eaLnBrk="0" fontAlgn="base" hangingPunct="0">
                  <a:spcBef>
                    <a:spcPct val="0"/>
                  </a:spcBef>
                  <a:spcAft>
                    <a:spcPct val="0"/>
                  </a:spcAft>
                </a:pP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光大金控</a:t>
                </a:r>
                <a:r>
                  <a:rPr lang="en-US" altLang="zh-CN" sz="1200" b="1" dirty="0">
                    <a:solidFill>
                      <a:srgbClr val="491B6D"/>
                    </a:solidFill>
                    <a:latin typeface="楷体" panose="02010609060101010101" pitchFamily="49" charset="-122"/>
                    <a:ea typeface="楷体" panose="02010609060101010101" pitchFamily="49" charset="-122"/>
                  </a:rPr>
                  <a:t>(</a:t>
                </a:r>
                <a:r>
                  <a:rPr lang="en-US" altLang="zh-CN" sz="1200" b="1" dirty="0" smtClean="0">
                    <a:solidFill>
                      <a:srgbClr val="491B6D"/>
                    </a:solidFill>
                    <a:latin typeface="楷体" panose="02010609060101010101" pitchFamily="49" charset="-122"/>
                    <a:ea typeface="楷体" panose="02010609060101010101" pitchFamily="49" charset="-122"/>
                  </a:rPr>
                  <a:t>0257·HK</a:t>
                </a:r>
                <a:r>
                  <a:rPr kumimoji="0" lang="en-US" altLang="zh-CN"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a:t>
                </a:r>
                <a:endParaRPr kumimoji="0" lang="zh-CN" sz="1800" b="0" i="0" u="none" strike="noStrike" cap="none" normalizeH="0" baseline="0" dirty="0" smtClean="0">
                  <a:ln>
                    <a:noFill/>
                  </a:ln>
                  <a:solidFill>
                    <a:schemeClr val="tx1"/>
                  </a:solidFill>
                  <a:effectLst/>
                  <a:latin typeface="Arial" pitchFamily="34" charset="0"/>
                </a:endParaRPr>
              </a:p>
            </p:txBody>
          </p:sp>
          <p:sp>
            <p:nvSpPr>
              <p:cNvPr id="47" name="_s3138"/>
              <p:cNvSpPr>
                <a:spLocks noChangeArrowheads="1"/>
              </p:cNvSpPr>
              <p:nvPr/>
            </p:nvSpPr>
            <p:spPr bwMode="auto">
              <a:xfrm>
                <a:off x="6423" y="10865"/>
                <a:ext cx="401" cy="2613"/>
              </a:xfrm>
              <a:prstGeom prst="roundRect">
                <a:avLst>
                  <a:gd name="adj" fmla="val 16667"/>
                </a:avLst>
              </a:prstGeom>
              <a:solidFill>
                <a:srgbClr val="491B6D">
                  <a:alpha val="30000"/>
                </a:srgbClr>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lang="zh-CN" altLang="en-US" sz="1200" b="1" dirty="0">
                    <a:solidFill>
                      <a:srgbClr val="491B6D"/>
                    </a:solidFill>
                    <a:latin typeface="楷体" panose="02010609060101010101" pitchFamily="49" charset="-122"/>
                    <a:ea typeface="楷体" panose="02010609060101010101" pitchFamily="49" charset="-122"/>
                  </a:rPr>
                  <a:t>光</a:t>
                </a:r>
                <a:r>
                  <a:rPr kumimoji="0" lang="zh-CN" altLang="en-US" sz="1200" b="1" i="0" u="none" strike="noStrike" cap="none" normalizeH="0" baseline="0" dirty="0" smtClean="0">
                    <a:ln>
                      <a:noFill/>
                    </a:ln>
                    <a:solidFill>
                      <a:srgbClr val="491B6D"/>
                    </a:solidFill>
                    <a:effectLst/>
                    <a:latin typeface="楷体" panose="02010609060101010101" pitchFamily="49" charset="-122"/>
                    <a:ea typeface="楷体" panose="02010609060101010101" pitchFamily="49" charset="-122"/>
                  </a:rPr>
                  <a:t>大投资管理公司</a:t>
                </a:r>
                <a:endPar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grpSp>
        <p:cxnSp>
          <p:nvCxnSpPr>
            <p:cNvPr id="120" name="_s3090"/>
            <p:cNvCxnSpPr>
              <a:cxnSpLocks noChangeShapeType="1"/>
            </p:cNvCxnSpPr>
            <p:nvPr/>
          </p:nvCxnSpPr>
          <p:spPr bwMode="auto">
            <a:xfrm rot="16200000">
              <a:off x="1521034" y="5851994"/>
              <a:ext cx="198000" cy="725"/>
            </a:xfrm>
            <a:prstGeom prst="bentConnector3">
              <a:avLst>
                <a:gd name="adj1" fmla="val 74171"/>
              </a:avLst>
            </a:prstGeom>
            <a:noFill/>
            <a:ln w="19050">
              <a:solidFill>
                <a:srgbClr val="000000"/>
              </a:solidFill>
              <a:miter lim="800000"/>
            </a:ln>
            <a:extLst>
              <a:ext uri="{909E8E84-426E-40DD-AFC4-6F175D3DCCD1}">
                <a14:hiddenFill xmlns:a14="http://schemas.microsoft.com/office/drawing/2010/main">
                  <a:noFill/>
                </a14:hiddenFill>
              </a:ext>
            </a:extLst>
          </p:spPr>
        </p:cxnSp>
        <p:sp>
          <p:nvSpPr>
            <p:cNvPr id="122" name="_s3122"/>
            <p:cNvSpPr>
              <a:spLocks noChangeArrowheads="1"/>
            </p:cNvSpPr>
            <p:nvPr/>
          </p:nvSpPr>
          <p:spPr bwMode="auto">
            <a:xfrm>
              <a:off x="501130" y="5946305"/>
              <a:ext cx="2270670" cy="298457"/>
            </a:xfrm>
            <a:prstGeom prst="roundRect">
              <a:avLst>
                <a:gd name="adj" fmla="val 16667"/>
              </a:avLst>
            </a:prstGeom>
            <a:solidFill>
              <a:srgbClr val="491B6D">
                <a:alpha val="30000"/>
              </a:srgbClr>
            </a:solidFill>
            <a:ln w="9525">
              <a:solidFill>
                <a:srgbClr val="000000"/>
              </a:solidFill>
              <a:round/>
            </a:ln>
          </p:spPr>
          <p:txBody>
            <a:bodyPr vert="horz" wrap="square" lIns="0" tIns="0" rIns="0" bIns="0" numCol="1" anchor="ctr" anchorCtr="0" compatLnSpc="1"/>
            <a:lstStyle/>
            <a:p>
              <a:pPr marL="0" marR="0" lvl="0" indent="0" algn="ctr" defTabSz="914400" rtl="0" eaLnBrk="0" fontAlgn="base" latinLnBrk="0" hangingPunct="0">
                <a:spcBef>
                  <a:spcPct val="0"/>
                </a:spcBef>
                <a:spcAft>
                  <a:spcPct val="0"/>
                </a:spcAft>
                <a:buClrTx/>
                <a:buSzTx/>
                <a:buFontTx/>
                <a:buNone/>
              </a:pPr>
              <a:r>
                <a:rPr lang="zh-CN" altLang="en-US" sz="1200" b="1" dirty="0">
                  <a:solidFill>
                    <a:srgbClr val="491B6D"/>
                  </a:solidFill>
                  <a:latin typeface="楷体" panose="02010609060101010101" pitchFamily="49" charset="-122"/>
                  <a:ea typeface="楷体" panose="02010609060101010101" pitchFamily="49" charset="-122"/>
                </a:rPr>
                <a:t>新鸿基金融集团有限公司</a:t>
              </a:r>
              <a:endParaRPr lang="zh-CN" sz="1200" b="1" dirty="0">
                <a:solidFill>
                  <a:srgbClr val="491B6D"/>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anose="02010600040101010101" pitchFamily="2" charset="-122"/>
                <a:ea typeface="华文楷体" panose="02010600040101010101" pitchFamily="2" charset="-122"/>
              </a:rPr>
              <a:t>二、光大集团</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境内外联动的金融平台</a:t>
            </a:r>
            <a:endParaRPr lang="zh-CN" altLang="en-US"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pic>
        <p:nvPicPr>
          <p:cNvPr id="4" name="图片 3" descr="境内外.jpg"/>
          <p:cNvPicPr>
            <a:picLocks noChangeAspect="1"/>
          </p:cNvPicPr>
          <p:nvPr/>
        </p:nvPicPr>
        <p:blipFill>
          <a:blip r:embed="rId1" cstate="print"/>
          <a:srcRect/>
          <a:stretch>
            <a:fillRect/>
          </a:stretch>
        </p:blipFill>
        <p:spPr>
          <a:xfrm>
            <a:off x="352747" y="1137245"/>
            <a:ext cx="8467725" cy="5172075"/>
          </a:xfrm>
          <a:prstGeom prst="rect">
            <a:avLst/>
          </a:prstGeom>
        </p:spPr>
      </p:pic>
      <p:pic>
        <p:nvPicPr>
          <p:cNvPr id="5" name="图片 4"/>
          <p:cNvPicPr>
            <a:picLocks noChangeAspect="1"/>
          </p:cNvPicPr>
          <p:nvPr/>
        </p:nvPicPr>
        <p:blipFill>
          <a:blip r:embed="rId2" cstate="print"/>
          <a:srcRect/>
          <a:stretch>
            <a:fillRect/>
          </a:stretch>
        </p:blipFill>
        <p:spPr>
          <a:xfrm>
            <a:off x="5724128" y="2492897"/>
            <a:ext cx="2016224" cy="504056"/>
          </a:xfrm>
          <a:prstGeom prst="rect">
            <a:avLst/>
          </a:prstGeom>
        </p:spPr>
      </p:pic>
      <p:sp>
        <p:nvSpPr>
          <p:cNvPr id="8" name="矩形 7"/>
          <p:cNvSpPr/>
          <p:nvPr/>
        </p:nvSpPr>
        <p:spPr>
          <a:xfrm>
            <a:off x="2915816" y="3429000"/>
            <a:ext cx="2088232" cy="5040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92D050"/>
                </a:solidFill>
                <a:latin typeface="黑体" pitchFamily="49" charset="-122"/>
                <a:ea typeface="黑体" pitchFamily="49" charset="-122"/>
              </a:rPr>
              <a:t>   </a:t>
            </a:r>
            <a:r>
              <a:rPr lang="zh-CN" altLang="en-US" b="1" dirty="0" smtClean="0">
                <a:solidFill>
                  <a:schemeClr val="accent3"/>
                </a:solidFill>
                <a:latin typeface="黑体" pitchFamily="49" charset="-122"/>
                <a:ea typeface="黑体" pitchFamily="49" charset="-122"/>
              </a:rPr>
              <a:t>光大金融租赁</a:t>
            </a:r>
            <a:endParaRPr lang="zh-CN" altLang="en-US" b="1" dirty="0">
              <a:solidFill>
                <a:schemeClr val="accent3"/>
              </a:solidFill>
              <a:latin typeface="黑体" pitchFamily="49" charset="-122"/>
              <a:ea typeface="黑体" pitchFamily="49" charset="-122"/>
            </a:endParaRPr>
          </a:p>
        </p:txBody>
      </p:sp>
      <p:pic>
        <p:nvPicPr>
          <p:cNvPr id="12" name="图片 11"/>
          <p:cNvPicPr>
            <a:picLocks noChangeAspect="1"/>
          </p:cNvPicPr>
          <p:nvPr/>
        </p:nvPicPr>
        <p:blipFill>
          <a:blip r:embed="rId3" cstate="print"/>
          <a:srcRect/>
          <a:stretch>
            <a:fillRect/>
          </a:stretch>
        </p:blipFill>
        <p:spPr>
          <a:xfrm>
            <a:off x="2969822" y="3501008"/>
            <a:ext cx="378042" cy="4320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00"/>
                </a:solidFill>
                <a:latin typeface="楷体" panose="02010609060101010101" pitchFamily="49" charset="-122"/>
              </a:rPr>
              <a:t>2.1</a:t>
            </a:r>
            <a:r>
              <a:rPr lang="zh-CN" altLang="en-US" dirty="0" smtClean="0">
                <a:solidFill>
                  <a:srgbClr val="000000"/>
                </a:solidFill>
                <a:latin typeface="楷体" panose="02010609060101010101" pitchFamily="49" charset="-122"/>
              </a:rPr>
              <a:t> 什么是全国股转系统</a:t>
            </a:r>
            <a:endParaRPr lang="zh-CN" altLang="en-US" dirty="0"/>
          </a:p>
        </p:txBody>
      </p:sp>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4" name="圆角矩形 3"/>
          <p:cNvSpPr/>
          <p:nvPr/>
        </p:nvSpPr>
        <p:spPr>
          <a:xfrm>
            <a:off x="234962" y="1125537"/>
            <a:ext cx="8642350" cy="719137"/>
          </a:xfrm>
          <a:prstGeom prst="roundRect">
            <a:avLst/>
          </a:pr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smtClean="0">
                <a:solidFill>
                  <a:schemeClr val="tx1"/>
                </a:solidFill>
                <a:latin typeface="楷体" panose="02010609060101010101" pitchFamily="49" charset="-122"/>
                <a:ea typeface="楷体" panose="02010609060101010101" pitchFamily="49" charset="-122"/>
              </a:rPr>
              <a:t>全国股份转让系统与沪深交易所在服务对象等方面存在一定差异：</a:t>
            </a:r>
            <a:endParaRPr lang="zh-CN" altLang="en-US" b="1" dirty="0">
              <a:solidFill>
                <a:schemeClr val="tx1"/>
              </a:solidFill>
              <a:latin typeface="楷体" panose="02010609060101010101" pitchFamily="49" charset="-122"/>
              <a:ea typeface="楷体" panose="02010609060101010101" pitchFamily="49" charset="-122"/>
            </a:endParaRPr>
          </a:p>
        </p:txBody>
      </p:sp>
      <p:graphicFrame>
        <p:nvGraphicFramePr>
          <p:cNvPr id="5" name="表格 4"/>
          <p:cNvGraphicFramePr>
            <a:graphicFrameLocks noGrp="1"/>
          </p:cNvGraphicFramePr>
          <p:nvPr/>
        </p:nvGraphicFramePr>
        <p:xfrm>
          <a:off x="539552" y="2060848"/>
          <a:ext cx="8136904" cy="893763"/>
        </p:xfrm>
        <a:graphic>
          <a:graphicData uri="http://schemas.openxmlformats.org/drawingml/2006/table">
            <a:tbl>
              <a:tblPr firstRow="1" bandRow="1">
                <a:tableStyleId>{1E171933-4619-4E11-9A3F-F7608DF75F80}</a:tableStyleId>
              </a:tblPr>
              <a:tblGrid>
                <a:gridCol w="1663976"/>
                <a:gridCol w="4373083"/>
                <a:gridCol w="2099845"/>
              </a:tblGrid>
              <a:tr h="500508">
                <a:tc>
                  <a:txBody>
                    <a:bodyPr/>
                    <a:lstStyle/>
                    <a:p>
                      <a:pPr algn="ctr"/>
                      <a:endParaRPr lang="zh-CN" sz="1600" kern="100" dirty="0">
                        <a:effectLst/>
                        <a:latin typeface="楷体" panose="02010609060101010101" pitchFamily="49" charset="-122"/>
                        <a:ea typeface="楷体" panose="02010609060101010101" pitchFamily="49" charset="-122"/>
                        <a:cs typeface="Times New Roman"/>
                      </a:endParaRPr>
                    </a:p>
                  </a:txBody>
                  <a:tcPr marL="68585" marR="68585" marT="0" marB="0" anchor="ctr"/>
                </a:tc>
                <a:tc>
                  <a:txBody>
                    <a:bodyPr/>
                    <a:lstStyle/>
                    <a:p>
                      <a:pPr marL="84455" algn="ctr">
                        <a:spcAft>
                          <a:spcPts val="0"/>
                        </a:spcAft>
                      </a:pPr>
                      <a:r>
                        <a:rPr lang="zh-CN" sz="1600" kern="100" dirty="0">
                          <a:effectLst/>
                          <a:latin typeface="楷体" panose="02010609060101010101" pitchFamily="49" charset="-122"/>
                          <a:ea typeface="楷体" panose="02010609060101010101" pitchFamily="49" charset="-122"/>
                        </a:rPr>
                        <a:t>全国股份转让系统</a:t>
                      </a:r>
                      <a:endParaRPr lang="zh-CN" sz="1600" kern="100" dirty="0">
                        <a:solidFill>
                          <a:schemeClr val="tx1">
                            <a:lumMod val="95000"/>
                            <a:lumOff val="5000"/>
                          </a:schemeClr>
                        </a:solidFill>
                        <a:effectLst/>
                        <a:latin typeface="楷体" panose="02010609060101010101" pitchFamily="49" charset="-122"/>
                        <a:ea typeface="楷体" panose="02010609060101010101" pitchFamily="49" charset="-122"/>
                        <a:cs typeface="Times New Roman"/>
                      </a:endParaRPr>
                    </a:p>
                  </a:txBody>
                  <a:tcPr marL="68585" marR="68585" marT="0" marB="0" anchor="ctr"/>
                </a:tc>
                <a:tc>
                  <a:txBody>
                    <a:bodyPr/>
                    <a:lstStyle/>
                    <a:p>
                      <a:pPr indent="86995" algn="ctr">
                        <a:spcAft>
                          <a:spcPts val="0"/>
                        </a:spcAft>
                      </a:pPr>
                      <a:r>
                        <a:rPr lang="zh-CN" sz="1600" kern="100" dirty="0">
                          <a:effectLst/>
                          <a:latin typeface="楷体" panose="02010609060101010101" pitchFamily="49" charset="-122"/>
                          <a:ea typeface="楷体" panose="02010609060101010101" pitchFamily="49" charset="-122"/>
                        </a:rPr>
                        <a:t>沪深交易所</a:t>
                      </a:r>
                      <a:endParaRPr lang="zh-CN" sz="1600" kern="100" dirty="0">
                        <a:solidFill>
                          <a:schemeClr val="tx1">
                            <a:lumMod val="95000"/>
                            <a:lumOff val="5000"/>
                          </a:schemeClr>
                        </a:solidFill>
                        <a:effectLst/>
                        <a:latin typeface="楷体" panose="02010609060101010101" pitchFamily="49" charset="-122"/>
                        <a:ea typeface="楷体" panose="02010609060101010101" pitchFamily="49" charset="-122"/>
                        <a:cs typeface="Times New Roman"/>
                      </a:endParaRPr>
                    </a:p>
                  </a:txBody>
                  <a:tcPr marL="68585" marR="68585" marT="0" marB="0" anchor="ctr"/>
                </a:tc>
              </a:tr>
              <a:tr h="393255">
                <a:tc>
                  <a:txBody>
                    <a:bodyPr/>
                    <a:lstStyle/>
                    <a:p>
                      <a:pPr marL="0" algn="ctr" defTabSz="914400" rtl="0" eaLnBrk="1" latinLnBrk="0" hangingPunct="1">
                        <a:spcAft>
                          <a:spcPts val="0"/>
                        </a:spcAft>
                      </a:pPr>
                      <a:r>
                        <a:rPr lang="zh-CN" altLang="en-US" sz="1400" b="1" kern="100" dirty="0" smtClean="0">
                          <a:effectLst/>
                          <a:latin typeface="楷体" panose="02010609060101010101" pitchFamily="49" charset="-122"/>
                          <a:ea typeface="楷体" panose="02010609060101010101" pitchFamily="49" charset="-122"/>
                        </a:rPr>
                        <a:t>服务对象</a:t>
                      </a:r>
                      <a:endParaRPr lang="zh-CN" sz="1400" b="1" kern="100" dirty="0">
                        <a:solidFill>
                          <a:schemeClr val="tx1">
                            <a:lumMod val="75000"/>
                            <a:lumOff val="25000"/>
                          </a:schemeClr>
                        </a:solidFill>
                        <a:effectLst/>
                        <a:latin typeface="楷体" panose="02010609060101010101" pitchFamily="49" charset="-122"/>
                        <a:ea typeface="楷体" panose="02010609060101010101" pitchFamily="49" charset="-122"/>
                        <a:cs typeface="Times New Roman"/>
                      </a:endParaRPr>
                    </a:p>
                  </a:txBody>
                  <a:tcPr marL="68585" marR="68585" marT="0" marB="0" anchor="ctr"/>
                </a:tc>
                <a:tc>
                  <a:txBody>
                    <a:bodyPr/>
                    <a:lstStyle/>
                    <a:p>
                      <a:pPr marL="84455" algn="ctr">
                        <a:spcAft>
                          <a:spcPts val="0"/>
                        </a:spcAft>
                      </a:pPr>
                      <a:r>
                        <a:rPr lang="zh-CN" altLang="en-US" sz="1400" kern="100" dirty="0" smtClean="0">
                          <a:effectLst/>
                          <a:latin typeface="楷体" panose="02010609060101010101" pitchFamily="49" charset="-122"/>
                          <a:ea typeface="楷体" panose="02010609060101010101" pitchFamily="49" charset="-122"/>
                        </a:rPr>
                        <a:t>创新型、创业型、成长型中小微企业为主</a:t>
                      </a:r>
                      <a:endParaRPr lang="zh-CN" altLang="en-US" sz="1400" kern="100" dirty="0" smtClean="0">
                        <a:effectLst/>
                        <a:latin typeface="楷体" panose="02010609060101010101" pitchFamily="49" charset="-122"/>
                        <a:ea typeface="楷体" panose="02010609060101010101" pitchFamily="49" charset="-122"/>
                        <a:cs typeface="Times New Roman"/>
                      </a:endParaRPr>
                    </a:p>
                  </a:txBody>
                  <a:tcPr marL="68585" marR="68585" marT="0" marB="0" anchor="ctr"/>
                </a:tc>
                <a:tc>
                  <a:txBody>
                    <a:bodyPr/>
                    <a:lstStyle/>
                    <a:p>
                      <a:pPr indent="86360" algn="just">
                        <a:spcAft>
                          <a:spcPts val="0"/>
                        </a:spcAft>
                      </a:pPr>
                      <a:r>
                        <a:rPr lang="zh-CN" sz="1400" kern="100" dirty="0">
                          <a:effectLst/>
                          <a:latin typeface="楷体" panose="02010609060101010101" pitchFamily="49" charset="-122"/>
                          <a:ea typeface="楷体" panose="02010609060101010101" pitchFamily="49" charset="-122"/>
                        </a:rPr>
                        <a:t>成熟期成长期企业为主</a:t>
                      </a:r>
                      <a:endParaRPr lang="zh-CN" sz="1400" kern="100" dirty="0">
                        <a:effectLst/>
                        <a:latin typeface="楷体" panose="02010609060101010101" pitchFamily="49" charset="-122"/>
                        <a:ea typeface="楷体" panose="02010609060101010101" pitchFamily="49" charset="-122"/>
                        <a:cs typeface="Times New Roman"/>
                      </a:endParaRPr>
                    </a:p>
                  </a:txBody>
                  <a:tcPr marL="68585" marR="68585" marT="0" marB="0" anchor="ctr"/>
                </a:tc>
              </a:tr>
            </a:tbl>
          </a:graphicData>
        </a:graphic>
      </p:graphicFrame>
      <p:graphicFrame>
        <p:nvGraphicFramePr>
          <p:cNvPr id="6" name="表格 5"/>
          <p:cNvGraphicFramePr>
            <a:graphicFrameLocks noGrp="1"/>
          </p:cNvGraphicFramePr>
          <p:nvPr/>
        </p:nvGraphicFramePr>
        <p:xfrm>
          <a:off x="539552" y="3429000"/>
          <a:ext cx="8208911" cy="2717800"/>
        </p:xfrm>
        <a:graphic>
          <a:graphicData uri="http://schemas.openxmlformats.org/drawingml/2006/table">
            <a:tbl>
              <a:tblPr>
                <a:tableStyleId>{00A15C55-8517-42AA-B614-E9B94910E393}</a:tableStyleId>
              </a:tblPr>
              <a:tblGrid>
                <a:gridCol w="1679680"/>
                <a:gridCol w="4411692"/>
                <a:gridCol w="2117539"/>
              </a:tblGrid>
              <a:tr h="3937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风险包容度</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较高</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T w="12700" cap="flat" cmpd="sng" algn="ctr">
                      <a:solidFill>
                        <a:srgbClr val="7030A0"/>
                      </a:solidFill>
                      <a:prstDash val="solid"/>
                      <a:round/>
                      <a:headEnd type="none" w="med" len="med"/>
                      <a:tailEnd type="none" w="med" len="med"/>
                    </a:lnT>
                  </a:tcPr>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smtClean="0">
                          <a:ln>
                            <a:noFill/>
                          </a:ln>
                          <a:effectLst/>
                          <a:latin typeface="楷体" panose="02010609060101010101" pitchFamily="49" charset="-122"/>
                          <a:ea typeface="楷体" panose="02010609060101010101" pitchFamily="49" charset="-122"/>
                        </a:rPr>
                        <a:t>较低</a:t>
                      </a:r>
                      <a:endParaRPr kumimoji="0" lang="zh-CN" sz="1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tcPr>
                </a:tc>
              </a:tr>
              <a:tr h="7493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投资者门槛</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机构：</a:t>
                      </a:r>
                      <a:r>
                        <a:rPr kumimoji="0" lang="en-US" altLang="zh-CN" sz="1400" u="none" strike="noStrike" cap="none" normalizeH="0" baseline="0" dirty="0" smtClean="0">
                          <a:ln>
                            <a:noFill/>
                          </a:ln>
                          <a:effectLst/>
                          <a:latin typeface="楷体" panose="02010609060101010101" pitchFamily="49" charset="-122"/>
                          <a:ea typeface="楷体" panose="02010609060101010101" pitchFamily="49" charset="-122"/>
                        </a:rPr>
                        <a:t>500</a:t>
                      </a: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万元</a:t>
                      </a:r>
                      <a:endParaRPr kumimoji="0" lang="zh-CN" sz="1400" u="none" strike="noStrike" cap="none" normalizeH="0" baseline="0" dirty="0" smtClean="0">
                        <a:ln>
                          <a:noFill/>
                        </a:ln>
                        <a:effectLst/>
                        <a:latin typeface="楷体" panose="02010609060101010101" pitchFamily="49" charset="-122"/>
                        <a:ea typeface="楷体" panose="02010609060101010101" pitchFamily="49" charset="-122"/>
                      </a:endParaRPr>
                    </a:p>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个人：</a:t>
                      </a:r>
                      <a:r>
                        <a:rPr kumimoji="0" lang="en-US" altLang="zh-CN" sz="1400" u="none" strike="noStrike" cap="none" normalizeH="0" baseline="0" dirty="0" smtClean="0">
                          <a:ln>
                            <a:noFill/>
                          </a:ln>
                          <a:effectLst/>
                          <a:latin typeface="楷体" panose="02010609060101010101" pitchFamily="49" charset="-122"/>
                          <a:ea typeface="楷体" panose="02010609060101010101" pitchFamily="49" charset="-122"/>
                        </a:rPr>
                        <a:t>500</a:t>
                      </a: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万元</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无</a:t>
                      </a:r>
                      <a:r>
                        <a:rPr kumimoji="0" lang="zh-CN" altLang="en-US" sz="1400" u="none" strike="noStrike" cap="none" normalizeH="0" baseline="0" dirty="0" smtClean="0">
                          <a:ln>
                            <a:noFill/>
                          </a:ln>
                          <a:effectLst/>
                          <a:latin typeface="楷体" panose="02010609060101010101" pitchFamily="49" charset="-122"/>
                          <a:ea typeface="楷体" panose="02010609060101010101" pitchFamily="49" charset="-122"/>
                        </a:rPr>
                        <a:t>要求（创业板有投资经验要求）</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tcPr>
                </a:tc>
              </a:tr>
              <a:tr h="3937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投资者构成</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smtClean="0">
                          <a:ln>
                            <a:noFill/>
                          </a:ln>
                          <a:effectLst/>
                          <a:latin typeface="楷体" panose="02010609060101010101" pitchFamily="49" charset="-122"/>
                          <a:ea typeface="楷体" panose="02010609060101010101" pitchFamily="49" charset="-122"/>
                        </a:rPr>
                        <a:t>机构投资者为主、符合适当性的个人投资者</a:t>
                      </a:r>
                      <a:endParaRPr kumimoji="0" lang="zh-CN" sz="1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机构、个人并重</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tcPr>
                </a:tc>
              </a:tr>
              <a:tr h="3937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公司准入门槛</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无财务指标，但有</a:t>
                      </a:r>
                      <a:r>
                        <a:rPr kumimoji="0" lang="en-US" altLang="zh-CN" sz="1400" u="none" strike="noStrike" cap="none" normalizeH="0" baseline="0" dirty="0" smtClean="0">
                          <a:ln>
                            <a:noFill/>
                          </a:ln>
                          <a:effectLst/>
                          <a:latin typeface="楷体" panose="02010609060101010101" pitchFamily="49" charset="-122"/>
                          <a:ea typeface="楷体" panose="02010609060101010101" pitchFamily="49" charset="-122"/>
                        </a:rPr>
                        <a:t>5</a:t>
                      </a: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个基本条件</a:t>
                      </a:r>
                      <a:r>
                        <a:rPr kumimoji="0" lang="en-US" altLang="zh-CN" sz="1400" u="none" strike="noStrike" cap="none" normalizeH="0" baseline="0" dirty="0" smtClean="0">
                          <a:ln>
                            <a:noFill/>
                          </a:ln>
                          <a:effectLst/>
                          <a:latin typeface="楷体" panose="02010609060101010101" pitchFamily="49" charset="-122"/>
                          <a:ea typeface="楷体" panose="02010609060101010101" pitchFamily="49" charset="-122"/>
                        </a:rPr>
                        <a:t>+1</a:t>
                      </a: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个兜底条款</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smtClean="0">
                          <a:ln>
                            <a:noFill/>
                          </a:ln>
                          <a:effectLst/>
                          <a:latin typeface="楷体" panose="02010609060101010101" pitchFamily="49" charset="-122"/>
                          <a:ea typeface="楷体" panose="02010609060101010101" pitchFamily="49" charset="-122"/>
                        </a:rPr>
                        <a:t>较高的财务指标</a:t>
                      </a:r>
                      <a:endParaRPr kumimoji="0" lang="zh-CN" sz="1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tcPr>
                </a:tc>
              </a:tr>
              <a:tr h="3937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交易制度</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sz="1400" u="none" strike="noStrike" cap="none" normalizeH="0" baseline="0" smtClean="0">
                          <a:ln>
                            <a:noFill/>
                          </a:ln>
                          <a:effectLst/>
                          <a:latin typeface="楷体" panose="02010609060101010101" pitchFamily="49" charset="-122"/>
                          <a:ea typeface="楷体" panose="02010609060101010101" pitchFamily="49" charset="-122"/>
                        </a:rPr>
                        <a:t>协议转让、做市商、竞价</a:t>
                      </a:r>
                      <a:r>
                        <a:rPr kumimoji="0" lang="zh-CN" altLang="en-US" sz="1400" u="none" strike="noStrike" cap="none" normalizeH="0" baseline="0" smtClean="0">
                          <a:ln>
                            <a:noFill/>
                          </a:ln>
                          <a:effectLst/>
                          <a:latin typeface="楷体" panose="02010609060101010101" pitchFamily="49" charset="-122"/>
                          <a:ea typeface="楷体" panose="02010609060101010101" pitchFamily="49" charset="-122"/>
                        </a:rPr>
                        <a:t>灵活选择</a:t>
                      </a:r>
                      <a:endParaRPr kumimoji="0" lang="zh-CN" sz="1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竞价</a:t>
                      </a:r>
                      <a:r>
                        <a:rPr kumimoji="0" lang="zh-CN" altLang="en-US" sz="1400" u="none" strike="noStrike" cap="none" normalizeH="0" baseline="0" dirty="0" smtClean="0">
                          <a:ln>
                            <a:noFill/>
                          </a:ln>
                          <a:effectLst/>
                          <a:latin typeface="楷体" panose="02010609060101010101" pitchFamily="49" charset="-122"/>
                          <a:ea typeface="楷体" panose="02010609060101010101" pitchFamily="49" charset="-122"/>
                        </a:rPr>
                        <a:t>交易</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tcPr>
                </a:tc>
              </a:tr>
              <a:tr h="393700">
                <a:tc>
                  <a:txBody>
                    <a:bodyPr/>
                    <a:lstStyle>
                      <a:lvl1pPr>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sz="1400" b="1" u="none" strike="noStrike" cap="none" normalizeH="0" baseline="0" dirty="0" smtClean="0">
                          <a:ln>
                            <a:noFill/>
                          </a:ln>
                          <a:effectLst/>
                          <a:latin typeface="楷体" panose="02010609060101010101" pitchFamily="49" charset="-122"/>
                          <a:ea typeface="楷体" panose="02010609060101010101" pitchFamily="49" charset="-122"/>
                        </a:rPr>
                        <a:t>融资制度</a:t>
                      </a:r>
                      <a:endParaRPr kumimoji="0" lang="zh-CN" sz="1400" b="1" i="0" u="none" strike="noStrike" cap="none" normalizeH="0" baseline="0" dirty="0" smtClean="0">
                        <a:ln>
                          <a:noFill/>
                        </a:ln>
                        <a:solidFill>
                          <a:srgbClr val="404040"/>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tcPr>
                </a:tc>
                <a:tc>
                  <a:txBody>
                    <a:bodyPr/>
                    <a:lstStyle>
                      <a:lvl1pPr marL="8445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84455" marR="0" lvl="0" indent="0" algn="ctr" defTabSz="914400" rtl="0" eaLnBrk="1" fontAlgn="base" latinLnBrk="0" hangingPunct="1">
                        <a:spcBef>
                          <a:spcPct val="0"/>
                        </a:spcBef>
                        <a:spcAft>
                          <a:spcPct val="0"/>
                        </a:spcAft>
                        <a:buClrTx/>
                        <a:buSzTx/>
                        <a:buFontTx/>
                        <a:buNone/>
                      </a:pPr>
                      <a:r>
                        <a:rPr kumimoji="0" lang="zh-CN" altLang="en-US" sz="1400" u="none" strike="noStrike" cap="none" normalizeH="0" baseline="0" dirty="0" smtClean="0">
                          <a:ln>
                            <a:noFill/>
                          </a:ln>
                          <a:effectLst/>
                          <a:latin typeface="楷体" panose="02010609060101010101" pitchFamily="49" charset="-122"/>
                          <a:ea typeface="楷体" panose="02010609060101010101" pitchFamily="49" charset="-122"/>
                        </a:rPr>
                        <a:t>小额发行豁免、储架发行</a:t>
                      </a: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等</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B w="12700" cap="flat" cmpd="sng" algn="ctr">
                      <a:solidFill>
                        <a:srgbClr val="7030A0"/>
                      </a:solidFill>
                      <a:prstDash val="solid"/>
                      <a:round/>
                      <a:headEnd type="none" w="med" len="med"/>
                      <a:tailEnd type="none" w="med" len="med"/>
                    </a:lnB>
                  </a:tcPr>
                </a:tc>
                <a:tc>
                  <a:txBody>
                    <a:bodyPr/>
                    <a:lstStyle>
                      <a:lvl1pPr indent="85725">
                        <a:spcBef>
                          <a:spcPct val="20000"/>
                        </a:spcBef>
                        <a:defRPr sz="2800">
                          <a:solidFill>
                            <a:schemeClr val="tx1"/>
                          </a:solidFill>
                          <a:latin typeface="Arial" pitchFamily="34" charset="0"/>
                          <a:ea typeface="宋体" pitchFamily="2" charset="-122"/>
                        </a:defRPr>
                      </a:lvl1pPr>
                      <a:lvl2pPr marL="742950" indent="-285750">
                        <a:spcBef>
                          <a:spcPct val="20000"/>
                        </a:spcBef>
                        <a:defRPr sz="2400">
                          <a:solidFill>
                            <a:schemeClr val="tx1"/>
                          </a:solidFill>
                          <a:latin typeface="Arial" pitchFamily="34" charset="0"/>
                          <a:ea typeface="宋体" pitchFamily="2" charset="-122"/>
                        </a:defRPr>
                      </a:lvl2pPr>
                      <a:lvl3pPr marL="1143000" indent="-228600">
                        <a:spcBef>
                          <a:spcPct val="20000"/>
                        </a:spcBef>
                        <a:defRPr sz="2000">
                          <a:solidFill>
                            <a:schemeClr val="tx1"/>
                          </a:solidFill>
                          <a:latin typeface="Arial" pitchFamily="34" charset="0"/>
                          <a:ea typeface="宋体" pitchFamily="2" charset="-122"/>
                        </a:defRPr>
                      </a:lvl3pPr>
                      <a:lvl4pPr marL="1600200" indent="-228600">
                        <a:spcBef>
                          <a:spcPct val="20000"/>
                        </a:spcBef>
                        <a:defRPr>
                          <a:solidFill>
                            <a:schemeClr val="tx1"/>
                          </a:solidFill>
                          <a:latin typeface="Arial" pitchFamily="34" charset="0"/>
                          <a:ea typeface="宋体" pitchFamily="2" charset="-122"/>
                        </a:defRPr>
                      </a:lvl4pPr>
                      <a:lvl5pPr marL="2057400" indent="-22860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85725" algn="ctr" defTabSz="914400" rtl="0" eaLnBrk="1" fontAlgn="base" latinLnBrk="0" hangingPunct="1">
                        <a:spcBef>
                          <a:spcPct val="0"/>
                        </a:spcBef>
                        <a:spcAft>
                          <a:spcPct val="0"/>
                        </a:spcAft>
                        <a:buClrTx/>
                        <a:buSzTx/>
                        <a:buFontTx/>
                        <a:buNone/>
                      </a:pPr>
                      <a:r>
                        <a:rPr kumimoji="0" lang="zh-CN" sz="1400" u="none" strike="noStrike" cap="none" normalizeH="0" baseline="0" dirty="0" smtClean="0">
                          <a:ln>
                            <a:noFill/>
                          </a:ln>
                          <a:effectLst/>
                          <a:latin typeface="楷体" panose="02010609060101010101" pitchFamily="49" charset="-122"/>
                          <a:ea typeface="楷体" panose="02010609060101010101" pitchFamily="49" charset="-122"/>
                        </a:rPr>
                        <a:t>允许公开发行</a:t>
                      </a:r>
                      <a:endParaRPr kumimoji="0" lang="zh-CN" sz="14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itchFamily="18" charset="0"/>
                      </a:endParaRPr>
                    </a:p>
                  </a:txBody>
                  <a:tcPr marL="68580" marR="68580" marT="0" marB="0" anchor="ctr" horzOverflow="overflow">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r>
            </a:tbl>
          </a:graphicData>
        </a:graphic>
      </p:graphicFrame>
      <p:sp>
        <p:nvSpPr>
          <p:cNvPr id="7" name="五边形 6"/>
          <p:cNvSpPr/>
          <p:nvPr/>
        </p:nvSpPr>
        <p:spPr>
          <a:xfrm rot="5400000">
            <a:off x="1040131" y="3081102"/>
            <a:ext cx="432048" cy="220662"/>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zh-CN" altLang="en-US" sz="2000">
              <a:latin typeface="楷体" panose="02010609060101010101" pitchFamily="49" charset="-122"/>
              <a:ea typeface="楷体" panose="02010609060101010101"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三、光大证券</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业务全面资质齐备</a:t>
            </a:r>
            <a:endParaRPr lang="zh-CN" altLang="en-US"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0"/>
          </p:nvPr>
        </p:nvSpPr>
        <p:spPr/>
        <p:txBody>
          <a:bodyPr/>
          <a:lstStyle/>
          <a:p>
            <a:pPr>
              <a:defRPr/>
            </a:pPr>
            <a:fld id="{117A347B-B992-45CE-A2E0-A4D398240225}" type="slidenum">
              <a:rPr lang="zh-CN" altLang="en-US" smtClean="0"/>
            </a:fld>
            <a:endParaRPr lang="zh-CN" altLang="en-US" dirty="0"/>
          </a:p>
        </p:txBody>
      </p:sp>
      <p:grpSp>
        <p:nvGrpSpPr>
          <p:cNvPr id="5" name="组合 23"/>
          <p:cNvGrpSpPr/>
          <p:nvPr/>
        </p:nvGrpSpPr>
        <p:grpSpPr bwMode="auto">
          <a:xfrm>
            <a:off x="490538" y="1500188"/>
            <a:ext cx="8067675" cy="4357687"/>
            <a:chOff x="490952" y="1643050"/>
            <a:chExt cx="8067928" cy="4357720"/>
          </a:xfrm>
        </p:grpSpPr>
        <p:grpSp>
          <p:nvGrpSpPr>
            <p:cNvPr id="6" name="组合 15"/>
            <p:cNvGrpSpPr/>
            <p:nvPr/>
          </p:nvGrpSpPr>
          <p:grpSpPr bwMode="auto">
            <a:xfrm>
              <a:off x="3500430" y="3071813"/>
              <a:ext cx="1749425" cy="1285875"/>
              <a:chOff x="3697288" y="3071813"/>
              <a:chExt cx="1749425" cy="1285875"/>
            </a:xfrm>
          </p:grpSpPr>
          <p:sp>
            <p:nvSpPr>
              <p:cNvPr id="4" name="矩形 3"/>
              <p:cNvSpPr/>
              <p:nvPr/>
            </p:nvSpPr>
            <p:spPr>
              <a:xfrm>
                <a:off x="3697804" y="3071811"/>
                <a:ext cx="1749480" cy="1285885"/>
              </a:xfrm>
              <a:prstGeom prst="rect">
                <a:avLst/>
              </a:prstGeom>
              <a:solidFill>
                <a:srgbClr val="F5EEF8"/>
              </a:solidFill>
              <a:ln w="3175">
                <a:solidFill>
                  <a:srgbClr val="EDE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细黑" pitchFamily="2" charset="-122"/>
                  <a:ea typeface="华文细黑" pitchFamily="2" charset="-122"/>
                </a:endParaRPr>
              </a:p>
            </p:txBody>
          </p:sp>
          <p:grpSp>
            <p:nvGrpSpPr>
              <p:cNvPr id="7" name="组合 45"/>
              <p:cNvGrpSpPr/>
              <p:nvPr/>
            </p:nvGrpSpPr>
            <p:grpSpPr bwMode="auto">
              <a:xfrm>
                <a:off x="3730625" y="3251200"/>
                <a:ext cx="1682750" cy="820738"/>
                <a:chOff x="3460524" y="3323546"/>
                <a:chExt cx="1682980" cy="821174"/>
              </a:xfrm>
            </p:grpSpPr>
            <p:pic>
              <p:nvPicPr>
                <p:cNvPr id="12303" name="图片 20" descr="证券股份有限公司"/>
                <p:cNvPicPr>
                  <a:picLocks noChangeAspect="1" noChangeArrowheads="1"/>
                </p:cNvPicPr>
                <p:nvPr/>
              </p:nvPicPr>
              <p:blipFill>
                <a:blip r:embed="rId1" cstate="print">
                  <a:clrChange>
                    <a:clrFrom>
                      <a:srgbClr val="F3F3F3"/>
                    </a:clrFrom>
                    <a:clrTo>
                      <a:srgbClr val="F3F3F3">
                        <a:alpha val="0"/>
                      </a:srgbClr>
                    </a:clrTo>
                  </a:clrChange>
                </a:blip>
                <a:srcRect/>
                <a:stretch>
                  <a:fillRect/>
                </a:stretch>
              </p:blipFill>
              <p:spPr bwMode="auto">
                <a:xfrm>
                  <a:off x="4103466" y="3323546"/>
                  <a:ext cx="428626" cy="462644"/>
                </a:xfrm>
                <a:prstGeom prst="rect">
                  <a:avLst/>
                </a:prstGeom>
                <a:noFill/>
                <a:ln w="9525">
                  <a:noFill/>
                  <a:miter lim="800000"/>
                  <a:headEnd/>
                  <a:tailEnd/>
                </a:ln>
              </p:spPr>
            </p:pic>
            <p:pic>
              <p:nvPicPr>
                <p:cNvPr id="12304" name="图片 20" descr="证券股份有限公司"/>
                <p:cNvPicPr>
                  <a:picLocks noChangeAspect="1" noChangeArrowheads="1"/>
                </p:cNvPicPr>
                <p:nvPr/>
              </p:nvPicPr>
              <p:blipFill>
                <a:blip r:embed="rId2" cstate="print">
                  <a:clrChange>
                    <a:clrFrom>
                      <a:srgbClr val="F3F3F3"/>
                    </a:clrFrom>
                    <a:clrTo>
                      <a:srgbClr val="F3F3F3">
                        <a:alpha val="0"/>
                      </a:srgbClr>
                    </a:clrTo>
                  </a:clrChange>
                </a:blip>
                <a:srcRect/>
                <a:stretch>
                  <a:fillRect/>
                </a:stretch>
              </p:blipFill>
              <p:spPr bwMode="auto">
                <a:xfrm>
                  <a:off x="3460524" y="3857626"/>
                  <a:ext cx="1682980" cy="287094"/>
                </a:xfrm>
                <a:prstGeom prst="rect">
                  <a:avLst/>
                </a:prstGeom>
                <a:noFill/>
                <a:ln w="9525">
                  <a:noFill/>
                  <a:miter lim="800000"/>
                  <a:headEnd/>
                  <a:tailEnd/>
                </a:ln>
              </p:spPr>
            </p:pic>
          </p:grpSp>
        </p:grpSp>
        <p:sp>
          <p:nvSpPr>
            <p:cNvPr id="10246" name="TextBox 7"/>
            <p:cNvSpPr txBox="1">
              <a:spLocks noChangeArrowheads="1"/>
            </p:cNvSpPr>
            <p:nvPr/>
          </p:nvSpPr>
          <p:spPr bwMode="auto">
            <a:xfrm>
              <a:off x="5558411" y="2128829"/>
              <a:ext cx="3000469" cy="3870354"/>
            </a:xfrm>
            <a:prstGeom prst="rect">
              <a:avLst/>
            </a:prstGeom>
            <a:noFill/>
            <a:ln w="3175">
              <a:solidFill>
                <a:srgbClr val="EDE2F2"/>
              </a:solidFill>
              <a:miter lim="800000"/>
            </a:ln>
          </p:spPr>
          <p:txBody>
            <a:bodyPr rIns="0"/>
            <a:lstStyle/>
            <a:p>
              <a:pPr>
                <a:lnSpc>
                  <a:spcPct val="150000"/>
                </a:lnSpc>
                <a:buFont typeface="楷体_GB2312" pitchFamily="49" charset="-122"/>
                <a:buChar char="-"/>
                <a:defRPr/>
              </a:pPr>
              <a:r>
                <a:rPr lang="en-US" altLang="zh-CN" sz="1100" dirty="0">
                  <a:latin typeface="华文细黑" pitchFamily="2" charset="-122"/>
                  <a:ea typeface="华文细黑" pitchFamily="2" charset="-122"/>
                </a:rPr>
                <a:t>   </a:t>
              </a:r>
              <a:r>
                <a:rPr lang="zh-CN" altLang="en-US" sz="1100" dirty="0">
                  <a:latin typeface="华文细黑" pitchFamily="2" charset="-122"/>
                  <a:ea typeface="华文细黑" pitchFamily="2" charset="-122"/>
                </a:rPr>
                <a:t>首批主承销商资格及首批保荐机构</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国内首批创新试点</a:t>
              </a:r>
              <a:r>
                <a:rPr lang="en-US" altLang="zh-CN" sz="1100" dirty="0">
                  <a:latin typeface="华文细黑" pitchFamily="2" charset="-122"/>
                  <a:ea typeface="华文细黑" pitchFamily="2" charset="-122"/>
                </a:rPr>
                <a:t>3</a:t>
              </a:r>
              <a:r>
                <a:rPr lang="zh-CN" altLang="en-US" sz="1100" dirty="0">
                  <a:latin typeface="华文细黑" pitchFamily="2" charset="-122"/>
                  <a:ea typeface="华文细黑" pitchFamily="2" charset="-122"/>
                </a:rPr>
                <a:t>家证券公司之一</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第</a:t>
              </a:r>
              <a:r>
                <a:rPr lang="en-US" altLang="zh-CN" sz="1100" dirty="0">
                  <a:latin typeface="华文细黑" pitchFamily="2" charset="-122"/>
                  <a:ea typeface="华文细黑" pitchFamily="2" charset="-122"/>
                </a:rPr>
                <a:t>6</a:t>
              </a:r>
              <a:r>
                <a:rPr lang="zh-CN" altLang="en-US" sz="1100" dirty="0">
                  <a:latin typeface="华文细黑" pitchFamily="2" charset="-122"/>
                  <a:ea typeface="华文细黑" pitchFamily="2" charset="-122"/>
                </a:rPr>
                <a:t>家获得</a:t>
              </a:r>
              <a:r>
                <a:rPr lang="en-US" altLang="zh-CN" sz="1100" dirty="0">
                  <a:latin typeface="华文细黑" pitchFamily="2" charset="-122"/>
                  <a:ea typeface="华文细黑" pitchFamily="2" charset="-122"/>
                </a:rPr>
                <a:t>QDII</a:t>
              </a:r>
              <a:r>
                <a:rPr lang="zh-CN" altLang="en-US" sz="1100" dirty="0">
                  <a:latin typeface="华文细黑" pitchFamily="2" charset="-122"/>
                  <a:ea typeface="华文细黑" pitchFamily="2" charset="-122"/>
                </a:rPr>
                <a:t>业务资格的券商</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社保基金综合服务商</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首批</a:t>
              </a:r>
              <a:r>
                <a:rPr lang="en-US" altLang="zh-CN" sz="1100" dirty="0">
                  <a:latin typeface="华文细黑" pitchFamily="2" charset="-122"/>
                  <a:ea typeface="华文细黑" pitchFamily="2" charset="-122"/>
                </a:rPr>
                <a:t>5</a:t>
              </a:r>
              <a:r>
                <a:rPr lang="zh-CN" altLang="en-US" sz="1100" dirty="0">
                  <a:latin typeface="华文细黑" pitchFamily="2" charset="-122"/>
                  <a:ea typeface="华文细黑" pitchFamily="2" charset="-122"/>
                </a:rPr>
                <a:t>家获得资产管理业务资格的券商之一</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代办股份转让主办券商</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首批</a:t>
              </a:r>
              <a:r>
                <a:rPr lang="en-US" altLang="zh-CN" sz="1100" dirty="0">
                  <a:latin typeface="华文细黑" pitchFamily="2" charset="-122"/>
                  <a:ea typeface="华文细黑" pitchFamily="2" charset="-122"/>
                </a:rPr>
                <a:t>7</a:t>
              </a:r>
              <a:r>
                <a:rPr lang="zh-CN" altLang="en-US" sz="1100" dirty="0">
                  <a:latin typeface="华文细黑" pitchFamily="2" charset="-122"/>
                  <a:ea typeface="华文细黑" pitchFamily="2" charset="-122"/>
                </a:rPr>
                <a:t>家获准进入银行同业拆借市场券商之一</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首批具有股票质押融资资格的券商</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股指期货</a:t>
              </a:r>
              <a:r>
                <a:rPr lang="en-US" altLang="zh-CN" sz="1100" dirty="0">
                  <a:latin typeface="华文细黑" pitchFamily="2" charset="-122"/>
                  <a:ea typeface="华文细黑" pitchFamily="2" charset="-122"/>
                </a:rPr>
                <a:t>IB</a:t>
              </a:r>
              <a:r>
                <a:rPr lang="zh-CN" altLang="en-US" sz="1100" dirty="0">
                  <a:latin typeface="华文细黑" pitchFamily="2" charset="-122"/>
                  <a:ea typeface="华文细黑" pitchFamily="2" charset="-122"/>
                </a:rPr>
                <a:t>业务资格</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en-US" altLang="zh-CN" sz="1100" dirty="0">
                  <a:latin typeface="华文细黑" pitchFamily="2" charset="-122"/>
                  <a:ea typeface="华文细黑" pitchFamily="2" charset="-122"/>
                </a:rPr>
                <a:t>   </a:t>
              </a:r>
              <a:r>
                <a:rPr lang="zh-CN" altLang="en-US" sz="1100" dirty="0">
                  <a:latin typeface="华文细黑" pitchFamily="2" charset="-122"/>
                  <a:ea typeface="华文细黑" pitchFamily="2" charset="-122"/>
                </a:rPr>
                <a:t>首批具有网上经纪业务资格的券商</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en-US" altLang="zh-CN" sz="1100" dirty="0">
                  <a:latin typeface="华文细黑" pitchFamily="2" charset="-122"/>
                  <a:ea typeface="华文细黑" pitchFamily="2" charset="-122"/>
                </a:rPr>
                <a:t>   </a:t>
              </a:r>
              <a:r>
                <a:rPr lang="zh-CN" altLang="en-US" sz="1100" dirty="0">
                  <a:latin typeface="华文细黑" pitchFamily="2" charset="-122"/>
                  <a:ea typeface="华文细黑" pitchFamily="2" charset="-122"/>
                </a:rPr>
                <a:t>中金所</a:t>
              </a:r>
              <a:r>
                <a:rPr lang="en-US" altLang="zh-CN" sz="1100" dirty="0">
                  <a:latin typeface="华文细黑" pitchFamily="2" charset="-122"/>
                  <a:ea typeface="华文细黑" pitchFamily="2" charset="-122"/>
                </a:rPr>
                <a:t>15</a:t>
              </a:r>
              <a:r>
                <a:rPr lang="zh-CN" altLang="en-US" sz="1100" dirty="0">
                  <a:latin typeface="华文细黑" pitchFamily="2" charset="-122"/>
                  <a:ea typeface="华文细黑" pitchFamily="2" charset="-122"/>
                </a:rPr>
                <a:t>家全面结算会员之一</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en-US" altLang="zh-CN" sz="1100" dirty="0">
                  <a:latin typeface="华文细黑" pitchFamily="2" charset="-122"/>
                  <a:ea typeface="华文细黑" pitchFamily="2" charset="-122"/>
                </a:rPr>
                <a:t>   </a:t>
              </a:r>
              <a:r>
                <a:rPr lang="zh-CN" altLang="en-US" sz="1100" dirty="0">
                  <a:latin typeface="华文细黑" pitchFamily="2" charset="-122"/>
                  <a:ea typeface="华文细黑" pitchFamily="2" charset="-122"/>
                </a:rPr>
                <a:t>中国证券业协会常务理事单位</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zh-CN" altLang="en-US" sz="1100" dirty="0">
                  <a:latin typeface="华文细黑" pitchFamily="2" charset="-122"/>
                  <a:ea typeface="华文细黑" pitchFamily="2" charset="-122"/>
                </a:rPr>
                <a:t>   中国国债协会常务理事单位</a:t>
              </a:r>
              <a:endParaRPr lang="en-US" altLang="zh-CN" sz="1100" dirty="0">
                <a:latin typeface="华文细黑" pitchFamily="2" charset="-122"/>
                <a:ea typeface="华文细黑" pitchFamily="2" charset="-122"/>
              </a:endParaRPr>
            </a:p>
            <a:p>
              <a:pPr>
                <a:lnSpc>
                  <a:spcPct val="150000"/>
                </a:lnSpc>
                <a:buFont typeface="楷体_GB2312" pitchFamily="49" charset="-122"/>
                <a:buChar char="-"/>
                <a:defRPr/>
              </a:pPr>
              <a:r>
                <a:rPr lang="en-US" altLang="zh-CN" sz="1100" dirty="0">
                  <a:latin typeface="华文细黑" pitchFamily="2" charset="-122"/>
                  <a:ea typeface="华文细黑" pitchFamily="2" charset="-122"/>
                </a:rPr>
                <a:t>   </a:t>
              </a:r>
              <a:r>
                <a:rPr lang="zh-CN" altLang="en-US" sz="1100" dirty="0">
                  <a:latin typeface="华文细黑" pitchFamily="2" charset="-122"/>
                  <a:ea typeface="华文细黑" pitchFamily="2" charset="-122"/>
                </a:rPr>
                <a:t>银行间国债承销团资格、中国进出口银行金</a:t>
              </a:r>
              <a:endParaRPr lang="en-US" altLang="zh-CN" sz="1100" dirty="0">
                <a:latin typeface="华文细黑" pitchFamily="2" charset="-122"/>
                <a:ea typeface="华文细黑" pitchFamily="2" charset="-122"/>
              </a:endParaRPr>
            </a:p>
            <a:p>
              <a:pPr indent="177800">
                <a:lnSpc>
                  <a:spcPct val="150000"/>
                </a:lnSpc>
                <a:defRPr/>
              </a:pPr>
              <a:r>
                <a:rPr lang="zh-CN" altLang="en-US" sz="1100" dirty="0">
                  <a:latin typeface="华文细黑" pitchFamily="2" charset="-122"/>
                  <a:ea typeface="华文细黑" pitchFamily="2" charset="-122"/>
                </a:rPr>
                <a:t>融债券承销团资格、交易所国债承销团资格</a:t>
              </a:r>
            </a:p>
          </p:txBody>
        </p:sp>
        <p:sp>
          <p:nvSpPr>
            <p:cNvPr id="10247" name="TextBox 8"/>
            <p:cNvSpPr txBox="1">
              <a:spLocks noChangeArrowheads="1"/>
            </p:cNvSpPr>
            <p:nvPr/>
          </p:nvSpPr>
          <p:spPr bwMode="auto">
            <a:xfrm>
              <a:off x="492539" y="2143116"/>
              <a:ext cx="2722648" cy="3857654"/>
            </a:xfrm>
            <a:prstGeom prst="rect">
              <a:avLst/>
            </a:prstGeom>
            <a:noFill/>
            <a:ln w="3175">
              <a:solidFill>
                <a:schemeClr val="accent4">
                  <a:lumMod val="40000"/>
                  <a:lumOff val="60000"/>
                </a:schemeClr>
              </a:solidFill>
              <a:miter lim="800000"/>
            </a:ln>
          </p:spPr>
          <p:txBody>
            <a:bodyPr/>
            <a:lstStyle/>
            <a:p>
              <a:pPr>
                <a:lnSpc>
                  <a:spcPct val="200000"/>
                </a:lnSpc>
                <a:buFont typeface="楷体_GB2312" pitchFamily="49" charset="-122"/>
                <a:buChar char="-"/>
                <a:defRPr/>
              </a:pPr>
              <a:r>
                <a:rPr lang="en-US" altLang="zh-CN" sz="1200" dirty="0">
                  <a:latin typeface="华文细黑" pitchFamily="2" charset="-122"/>
                  <a:ea typeface="华文细黑" pitchFamily="2" charset="-122"/>
                </a:rPr>
                <a:t>  </a:t>
              </a:r>
              <a:r>
                <a:rPr lang="zh-CN" altLang="en-US" sz="1200" dirty="0">
                  <a:latin typeface="华文细黑" pitchFamily="2" charset="-122"/>
                  <a:ea typeface="华文细黑" pitchFamily="2" charset="-122"/>
                </a:rPr>
                <a:t>证券承销与保荐</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证券经纪</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证券自营</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融资融券</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证券资产管理</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证券投资咨询</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财务顾问</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为期货公司提供中间介绍业务</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证券投资基金代销</a:t>
              </a:r>
              <a:endParaRPr lang="en-US" altLang="zh-CN" sz="1200" dirty="0">
                <a:latin typeface="华文细黑" pitchFamily="2" charset="-122"/>
                <a:ea typeface="华文细黑" pitchFamily="2" charset="-122"/>
              </a:endParaRPr>
            </a:p>
            <a:p>
              <a:pPr>
                <a:lnSpc>
                  <a:spcPct val="200000"/>
                </a:lnSpc>
                <a:buFont typeface="楷体_GB2312" pitchFamily="49" charset="-122"/>
                <a:buChar char="-"/>
                <a:defRPr/>
              </a:pPr>
              <a:r>
                <a:rPr lang="zh-CN" altLang="en-US" sz="1200" dirty="0">
                  <a:latin typeface="华文细黑" pitchFamily="2" charset="-122"/>
                  <a:ea typeface="华文细黑" pitchFamily="2" charset="-122"/>
                </a:rPr>
                <a:t>  中国证监会批准的其他业务</a:t>
              </a:r>
              <a:endParaRPr lang="zh-CN" altLang="en-US" sz="1000" dirty="0">
                <a:latin typeface="华文细黑" pitchFamily="2" charset="-122"/>
                <a:ea typeface="华文细黑" pitchFamily="2" charset="-122"/>
              </a:endParaRPr>
            </a:p>
          </p:txBody>
        </p:sp>
        <p:sp>
          <p:nvSpPr>
            <p:cNvPr id="10" name="矩形 9"/>
            <p:cNvSpPr/>
            <p:nvPr/>
          </p:nvSpPr>
          <p:spPr>
            <a:xfrm>
              <a:off x="490952" y="1643050"/>
              <a:ext cx="2723726" cy="367823"/>
            </a:xfrm>
            <a:prstGeom prst="rect">
              <a:avLst/>
            </a:prstGeom>
            <a:solidFill>
              <a:schemeClr val="accent4">
                <a:lumMod val="60000"/>
                <a:lumOff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latin typeface="华文细黑" pitchFamily="2" charset="-122"/>
                  <a:ea typeface="华文细黑" pitchFamily="2" charset="-122"/>
                </a:rPr>
                <a:t>业务全面</a:t>
              </a:r>
            </a:p>
          </p:txBody>
        </p:sp>
        <p:sp>
          <p:nvSpPr>
            <p:cNvPr id="11" name="矩形 10"/>
            <p:cNvSpPr/>
            <p:nvPr/>
          </p:nvSpPr>
          <p:spPr>
            <a:xfrm>
              <a:off x="5554032" y="1643050"/>
              <a:ext cx="3004848" cy="367823"/>
            </a:xfrm>
            <a:prstGeom prst="rect">
              <a:avLst/>
            </a:prstGeom>
            <a:solidFill>
              <a:schemeClr val="accent4">
                <a:lumMod val="60000"/>
                <a:lumOff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latin typeface="华文细黑" pitchFamily="2" charset="-122"/>
                  <a:ea typeface="华文细黑" pitchFamily="2" charset="-122"/>
                </a:rPr>
                <a:t>资质齐备</a:t>
              </a:r>
            </a:p>
          </p:txBody>
        </p:sp>
        <p:cxnSp>
          <p:nvCxnSpPr>
            <p:cNvPr id="12" name="直接连接符 11"/>
            <p:cNvCxnSpPr/>
            <p:nvPr/>
          </p:nvCxnSpPr>
          <p:spPr>
            <a:xfrm rot="16200000" flipH="1">
              <a:off x="2643686" y="2214551"/>
              <a:ext cx="1428761" cy="285759"/>
            </a:xfrm>
            <a:prstGeom prst="line">
              <a:avLst/>
            </a:prstGeom>
            <a:ln w="31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2527004" y="5045879"/>
              <a:ext cx="1643074" cy="266708"/>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H="1" flipV="1">
              <a:off x="4686863" y="2214551"/>
              <a:ext cx="1428761" cy="28575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579706" y="5036353"/>
              <a:ext cx="1643074" cy="28575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5140" y="2772645"/>
            <a:ext cx="1300146" cy="3170099"/>
          </a:xfrm>
        </p:spPr>
        <p:txBody>
          <a:bodyPr/>
          <a:lstStyle/>
          <a:p>
            <a:r>
              <a:rPr lang="en-US" altLang="zh-CN" dirty="0" smtClean="0"/>
              <a:t>5</a:t>
            </a:r>
            <a:endParaRPr lang="zh-CN" altLang="en-US" dirty="0"/>
          </a:p>
        </p:txBody>
      </p:sp>
      <p:sp>
        <p:nvSpPr>
          <p:cNvPr id="3" name="内容占位符 2"/>
          <p:cNvSpPr>
            <a:spLocks noGrp="1"/>
          </p:cNvSpPr>
          <p:nvPr>
            <p:ph sz="quarter" idx="10"/>
          </p:nvPr>
        </p:nvSpPr>
        <p:spPr/>
        <p:txBody>
          <a:bodyPr/>
          <a:lstStyle/>
          <a:p>
            <a:pPr>
              <a:buNone/>
            </a:pPr>
            <a:r>
              <a:rPr lang="zh-CN" altLang="en-US" dirty="0" smtClean="0"/>
              <a:t>新三板物流类公司概况</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五、新三板物流类公司概况</a:t>
            </a:r>
            <a:endParaRPr lang="zh-CN" altLang="en-US" dirty="0"/>
          </a:p>
        </p:txBody>
      </p:sp>
      <p:sp>
        <p:nvSpPr>
          <p:cNvPr id="3" name="矩形 2"/>
          <p:cNvSpPr/>
          <p:nvPr/>
        </p:nvSpPr>
        <p:spPr>
          <a:xfrm>
            <a:off x="827584" y="2276872"/>
            <a:ext cx="7344816" cy="2862322"/>
          </a:xfrm>
          <a:prstGeom prst="rect">
            <a:avLst/>
          </a:prstGeom>
        </p:spPr>
        <p:txBody>
          <a:bodyPr wrap="square">
            <a:spAutoFit/>
          </a:bodyPr>
          <a:lstStyle/>
          <a:p>
            <a:r>
              <a:rPr lang="zh-CN" altLang="en-US" dirty="0" smtClean="0"/>
              <a:t>飓风股份</a:t>
            </a:r>
            <a:r>
              <a:rPr lang="en-US" altLang="zh-CN" dirty="0" smtClean="0"/>
              <a:t>(834703) </a:t>
            </a:r>
            <a:r>
              <a:rPr lang="zh-CN" altLang="en-US" dirty="0" smtClean="0"/>
              <a:t>凯东源  </a:t>
            </a:r>
            <a:r>
              <a:rPr lang="en-US" altLang="zh-CN" dirty="0" smtClean="0"/>
              <a:t>(833653)  </a:t>
            </a:r>
            <a:r>
              <a:rPr lang="zh-CN" altLang="en-US" dirty="0" smtClean="0"/>
              <a:t>鸿益达  </a:t>
            </a:r>
            <a:r>
              <a:rPr lang="en-US" altLang="zh-CN" dirty="0" smtClean="0"/>
              <a:t>(831570)    </a:t>
            </a:r>
            <a:r>
              <a:rPr lang="zh-CN" altLang="en-US" dirty="0" smtClean="0"/>
              <a:t>厚谊俊捷</a:t>
            </a:r>
            <a:r>
              <a:rPr lang="en-US" altLang="zh-CN" dirty="0" smtClean="0"/>
              <a:t>(834176)</a:t>
            </a:r>
            <a:endParaRPr lang="en-US" altLang="zh-CN" dirty="0" smtClean="0"/>
          </a:p>
          <a:p>
            <a:r>
              <a:rPr lang="zh-CN" altLang="en-US" dirty="0" smtClean="0"/>
              <a:t>锦旺农业</a:t>
            </a:r>
            <a:r>
              <a:rPr lang="en-US" altLang="zh-CN" dirty="0" smtClean="0"/>
              <a:t>(831043) </a:t>
            </a:r>
            <a:r>
              <a:rPr lang="zh-CN" altLang="en-US" dirty="0" smtClean="0"/>
              <a:t>天行健  </a:t>
            </a:r>
            <a:r>
              <a:rPr lang="en-US" altLang="zh-CN" dirty="0" smtClean="0"/>
              <a:t>(830930)  </a:t>
            </a:r>
            <a:r>
              <a:rPr lang="zh-CN" altLang="en-US" dirty="0" smtClean="0"/>
              <a:t>全胜物流</a:t>
            </a:r>
            <a:r>
              <a:rPr lang="en-US" altLang="zh-CN" dirty="0" smtClean="0"/>
              <a:t>(831151)  </a:t>
            </a:r>
            <a:r>
              <a:rPr lang="zh-CN" altLang="en-US" dirty="0" smtClean="0"/>
              <a:t>宜运股份</a:t>
            </a:r>
            <a:r>
              <a:rPr lang="en-US" altLang="zh-CN" dirty="0" smtClean="0"/>
              <a:t>(831227)</a:t>
            </a:r>
            <a:endParaRPr lang="en-US" altLang="zh-CN" dirty="0" smtClean="0"/>
          </a:p>
          <a:p>
            <a:r>
              <a:rPr lang="zh-CN" altLang="en-US" dirty="0" smtClean="0"/>
              <a:t>泛湾物流</a:t>
            </a:r>
            <a:r>
              <a:rPr lang="en-US" altLang="zh-CN" dirty="0" smtClean="0"/>
              <a:t>(833013) </a:t>
            </a:r>
            <a:r>
              <a:rPr lang="zh-CN" altLang="en-US" dirty="0" smtClean="0"/>
              <a:t>明硕股份</a:t>
            </a:r>
            <a:r>
              <a:rPr lang="en-US" altLang="zh-CN" dirty="0" smtClean="0"/>
              <a:t>(830941) </a:t>
            </a:r>
            <a:r>
              <a:rPr lang="zh-CN" altLang="en-US" dirty="0" smtClean="0"/>
              <a:t>佳盈物流</a:t>
            </a:r>
            <a:r>
              <a:rPr lang="en-US" altLang="zh-CN" dirty="0" smtClean="0"/>
              <a:t>(831573) </a:t>
            </a:r>
            <a:r>
              <a:rPr lang="zh-CN" altLang="en-US" dirty="0" smtClean="0"/>
              <a:t>海航冷链</a:t>
            </a:r>
            <a:r>
              <a:rPr lang="en-US" altLang="zh-CN" dirty="0" smtClean="0"/>
              <a:t>(831900)</a:t>
            </a:r>
            <a:endParaRPr lang="en-US" altLang="zh-CN" dirty="0" smtClean="0"/>
          </a:p>
          <a:p>
            <a:r>
              <a:rPr lang="zh-CN" altLang="en-US" dirty="0" smtClean="0"/>
              <a:t>软通股份</a:t>
            </a:r>
            <a:r>
              <a:rPr lang="en-US" altLang="zh-CN" dirty="0" smtClean="0"/>
              <a:t>(831466) </a:t>
            </a:r>
            <a:r>
              <a:rPr lang="zh-CN" altLang="en-US" dirty="0" smtClean="0"/>
              <a:t>递家物流</a:t>
            </a:r>
            <a:r>
              <a:rPr lang="en-US" altLang="zh-CN" dirty="0" smtClean="0"/>
              <a:t>(832178) </a:t>
            </a:r>
            <a:r>
              <a:rPr lang="zh-CN" altLang="en-US" dirty="0" smtClean="0"/>
              <a:t>金巴赫  </a:t>
            </a:r>
            <a:r>
              <a:rPr lang="en-US" altLang="zh-CN" dirty="0" smtClean="0"/>
              <a:t>(831773)   </a:t>
            </a:r>
            <a:r>
              <a:rPr lang="zh-CN" altLang="en-US" dirty="0" smtClean="0"/>
              <a:t>明利仓储</a:t>
            </a:r>
            <a:r>
              <a:rPr lang="en-US" altLang="zh-CN" dirty="0" smtClean="0"/>
              <a:t>(831963)</a:t>
            </a:r>
            <a:endParaRPr lang="en-US" altLang="zh-CN" dirty="0" smtClean="0"/>
          </a:p>
          <a:p>
            <a:r>
              <a:rPr lang="zh-CN" altLang="en-US" dirty="0" smtClean="0"/>
              <a:t>宇都股份</a:t>
            </a:r>
            <a:r>
              <a:rPr lang="en-US" altLang="zh-CN" dirty="0" smtClean="0"/>
              <a:t>(832134) </a:t>
            </a:r>
            <a:r>
              <a:rPr lang="zh-CN" altLang="en-US" dirty="0" smtClean="0"/>
              <a:t>齐畅物流</a:t>
            </a:r>
            <a:r>
              <a:rPr lang="en-US" altLang="zh-CN" dirty="0" smtClean="0"/>
              <a:t>(832103) </a:t>
            </a:r>
            <a:r>
              <a:rPr lang="zh-CN" altLang="en-US" dirty="0" smtClean="0"/>
              <a:t>同益物流</a:t>
            </a:r>
            <a:r>
              <a:rPr lang="en-US" altLang="zh-CN" dirty="0" smtClean="0"/>
              <a:t>(832412) </a:t>
            </a:r>
            <a:r>
              <a:rPr lang="zh-CN" altLang="en-US" dirty="0" smtClean="0"/>
              <a:t>荣进睿达</a:t>
            </a:r>
            <a:r>
              <a:rPr lang="en-US" altLang="zh-CN" dirty="0" smtClean="0"/>
              <a:t>(832252)</a:t>
            </a:r>
            <a:endParaRPr lang="en-US" altLang="zh-CN" dirty="0" smtClean="0"/>
          </a:p>
          <a:p>
            <a:r>
              <a:rPr lang="zh-CN" altLang="en-US" dirty="0" smtClean="0"/>
              <a:t>万里运业</a:t>
            </a:r>
            <a:r>
              <a:rPr lang="en-US" altLang="zh-CN" dirty="0" smtClean="0"/>
              <a:t>(832470) </a:t>
            </a:r>
            <a:r>
              <a:rPr lang="zh-CN" altLang="en-US" dirty="0" smtClean="0"/>
              <a:t>锦达保税</a:t>
            </a:r>
            <a:r>
              <a:rPr lang="en-US" altLang="zh-CN" dirty="0" smtClean="0"/>
              <a:t>(832627) </a:t>
            </a:r>
            <a:r>
              <a:rPr lang="zh-CN" altLang="en-US" dirty="0" smtClean="0"/>
              <a:t>保正物流</a:t>
            </a:r>
            <a:r>
              <a:rPr lang="en-US" altLang="zh-CN" dirty="0" smtClean="0"/>
              <a:t>(832822) </a:t>
            </a:r>
            <a:r>
              <a:rPr lang="zh-CN" altLang="en-US" dirty="0" smtClean="0"/>
              <a:t>开瑞物流</a:t>
            </a:r>
            <a:r>
              <a:rPr lang="en-US" altLang="zh-CN" dirty="0" smtClean="0"/>
              <a:t>(832879)</a:t>
            </a:r>
            <a:endParaRPr lang="en-US" altLang="zh-CN" dirty="0" smtClean="0"/>
          </a:p>
          <a:p>
            <a:r>
              <a:rPr lang="zh-CN" altLang="en-US" dirty="0" smtClean="0"/>
              <a:t>海通发展</a:t>
            </a:r>
            <a:r>
              <a:rPr lang="en-US" altLang="zh-CN" dirty="0" smtClean="0"/>
              <a:t>(833362) </a:t>
            </a:r>
            <a:r>
              <a:rPr lang="zh-CN" altLang="en-US" dirty="0" smtClean="0"/>
              <a:t>安智物流</a:t>
            </a:r>
            <a:r>
              <a:rPr lang="en-US" altLang="zh-CN" dirty="0" smtClean="0"/>
              <a:t>(833386) </a:t>
            </a:r>
            <a:r>
              <a:rPr lang="zh-CN" altLang="en-US" dirty="0" smtClean="0"/>
              <a:t>小田冷链</a:t>
            </a:r>
            <a:r>
              <a:rPr lang="en-US" altLang="zh-CN" dirty="0" smtClean="0"/>
              <a:t>(833497) </a:t>
            </a:r>
            <a:r>
              <a:rPr lang="zh-CN" altLang="en-US" dirty="0" smtClean="0"/>
              <a:t>江苏高科</a:t>
            </a:r>
            <a:r>
              <a:rPr lang="en-US" altLang="zh-CN" dirty="0" smtClean="0"/>
              <a:t>(833530)</a:t>
            </a:r>
            <a:endParaRPr lang="en-US" altLang="zh-CN" dirty="0" smtClean="0"/>
          </a:p>
          <a:p>
            <a:r>
              <a:rPr lang="zh-CN" altLang="en-US" dirty="0" smtClean="0"/>
              <a:t>万全物流</a:t>
            </a:r>
            <a:r>
              <a:rPr lang="en-US" altLang="zh-CN" dirty="0" smtClean="0"/>
              <a:t>(833570) </a:t>
            </a:r>
            <a:r>
              <a:rPr lang="zh-CN" altLang="en-US" dirty="0" smtClean="0"/>
              <a:t>华贸广通</a:t>
            </a:r>
            <a:r>
              <a:rPr lang="en-US" altLang="zh-CN" dirty="0" smtClean="0"/>
              <a:t>(834177) </a:t>
            </a:r>
            <a:r>
              <a:rPr lang="zh-CN" altLang="en-US" dirty="0" smtClean="0"/>
              <a:t>京博物流</a:t>
            </a:r>
            <a:r>
              <a:rPr lang="en-US" altLang="zh-CN" dirty="0" smtClean="0"/>
              <a:t>(834616) </a:t>
            </a:r>
            <a:r>
              <a:rPr lang="zh-CN" altLang="en-US" dirty="0" smtClean="0"/>
              <a:t>三方股份</a:t>
            </a:r>
            <a:r>
              <a:rPr lang="en-US" altLang="zh-CN" dirty="0" smtClean="0"/>
              <a:t>(833985)</a:t>
            </a:r>
            <a:endParaRPr lang="en-US" altLang="zh-CN" dirty="0" smtClean="0"/>
          </a:p>
          <a:p>
            <a:r>
              <a:rPr lang="zh-CN" altLang="en-US" dirty="0" smtClean="0"/>
              <a:t>华溢物流</a:t>
            </a:r>
            <a:r>
              <a:rPr lang="en-US" altLang="zh-CN" dirty="0" smtClean="0"/>
              <a:t>(834007) </a:t>
            </a:r>
            <a:r>
              <a:rPr lang="zh-CN" altLang="en-US" dirty="0" smtClean="0"/>
              <a:t>联畅物流</a:t>
            </a:r>
            <a:r>
              <a:rPr lang="en-US" altLang="zh-CN" dirty="0" smtClean="0"/>
              <a:t>(834837) </a:t>
            </a:r>
            <a:r>
              <a:rPr lang="zh-CN" altLang="en-US" dirty="0" smtClean="0"/>
              <a:t>卓仕物流</a:t>
            </a:r>
            <a:r>
              <a:rPr lang="en-US" altLang="zh-CN" dirty="0" smtClean="0"/>
              <a:t>(834582) </a:t>
            </a:r>
            <a:r>
              <a:rPr lang="zh-CN" altLang="en-US" dirty="0" smtClean="0"/>
              <a:t>海通基业</a:t>
            </a:r>
            <a:r>
              <a:rPr lang="en-US" altLang="zh-CN" dirty="0" smtClean="0"/>
              <a:t>(834696) </a:t>
            </a:r>
            <a:endParaRPr lang="en-US" altLang="zh-CN" dirty="0" smtClean="0"/>
          </a:p>
          <a:p>
            <a:r>
              <a:rPr lang="zh-CN" altLang="en-US" dirty="0" smtClean="0"/>
              <a:t>久江科技</a:t>
            </a:r>
            <a:r>
              <a:rPr lang="en-US" altLang="zh-CN" dirty="0" smtClean="0"/>
              <a:t>(834789) </a:t>
            </a:r>
            <a:r>
              <a:rPr lang="zh-CN" altLang="en-US" dirty="0" smtClean="0">
                <a:solidFill>
                  <a:srgbClr val="FF0000"/>
                </a:solidFill>
              </a:rPr>
              <a:t>宏川智慧</a:t>
            </a:r>
            <a:r>
              <a:rPr lang="en-US" altLang="zh-CN" dirty="0" smtClean="0">
                <a:solidFill>
                  <a:srgbClr val="FF0000"/>
                </a:solidFill>
              </a:rPr>
              <a:t>(834337) </a:t>
            </a:r>
            <a:r>
              <a:rPr lang="zh-CN" altLang="en-US" dirty="0" smtClean="0"/>
              <a:t>富鹰物流</a:t>
            </a:r>
            <a:r>
              <a:rPr lang="en-US" altLang="zh-CN" dirty="0" smtClean="0"/>
              <a:t>(834747)  </a:t>
            </a:r>
            <a:r>
              <a:rPr lang="zh-CN" altLang="en-US" dirty="0" smtClean="0">
                <a:solidFill>
                  <a:srgbClr val="FF0000"/>
                </a:solidFill>
              </a:rPr>
              <a:t>宏图物流</a:t>
            </a:r>
            <a:r>
              <a:rPr lang="en-US" altLang="zh-CN" dirty="0" smtClean="0">
                <a:solidFill>
                  <a:srgbClr val="FF0000"/>
                </a:solidFill>
              </a:rPr>
              <a:t>(831733)</a:t>
            </a:r>
            <a:endParaRPr lang="en-US" altLang="zh-CN"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4" name="TextBox 3"/>
          <p:cNvSpPr txBox="1"/>
          <p:nvPr/>
        </p:nvSpPr>
        <p:spPr>
          <a:xfrm>
            <a:off x="611560" y="1340769"/>
            <a:ext cx="5616624"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宏川智慧</a:t>
            </a:r>
            <a:r>
              <a:rPr lang="en-US" altLang="zh-CN" sz="2000" b="1" dirty="0" smtClean="0">
                <a:latin typeface="黑体" pitchFamily="49" charset="-122"/>
                <a:ea typeface="黑体" pitchFamily="49" charset="-122"/>
              </a:rPr>
              <a:t>(834337)——</a:t>
            </a:r>
            <a:r>
              <a:rPr lang="zh-CN" altLang="en-US" sz="2000" b="1" dirty="0" smtClean="0">
                <a:latin typeface="黑体" pitchFamily="49" charset="-122"/>
                <a:ea typeface="黑体" pitchFamily="49" charset="-122"/>
              </a:rPr>
              <a:t>盈利最多的三板物流公司</a:t>
            </a:r>
            <a:endParaRPr lang="zh-CN" altLang="en-US" sz="2000" b="1" dirty="0">
              <a:latin typeface="黑体" pitchFamily="49" charset="-122"/>
              <a:ea typeface="黑体" pitchFamily="49" charset="-122"/>
            </a:endParaRPr>
          </a:p>
        </p:txBody>
      </p:sp>
      <p:sp>
        <p:nvSpPr>
          <p:cNvPr id="5" name="TextBox 4"/>
          <p:cNvSpPr txBox="1"/>
          <p:nvPr/>
        </p:nvSpPr>
        <p:spPr>
          <a:xfrm>
            <a:off x="4211960" y="2564904"/>
            <a:ext cx="4464496" cy="3693319"/>
          </a:xfrm>
          <a:prstGeom prst="rect">
            <a:avLst/>
          </a:prstGeom>
          <a:noFill/>
        </p:spPr>
        <p:txBody>
          <a:bodyPr wrap="square" rtlCol="0">
            <a:spAutoFit/>
          </a:bodyPr>
          <a:lstStyle/>
          <a:p>
            <a:r>
              <a:rPr lang="zh-CN" altLang="en-US" dirty="0" smtClean="0"/>
              <a:t>广东宏川智慧物流股份有限公司是宏川集团物流板块的管理中心及筹备上市的主体，公司目前已投入运营的总罐容为</a:t>
            </a:r>
            <a:r>
              <a:rPr lang="en-US" altLang="zh-CN" dirty="0" smtClean="0"/>
              <a:t>109.03</a:t>
            </a:r>
            <a:r>
              <a:rPr lang="zh-CN" altLang="en-US" dirty="0" smtClean="0"/>
              <a:t>万立方米，是全国危险品物流安全管理先进单位最大的民营化工仓储集团之一。</a:t>
            </a:r>
            <a:endParaRPr lang="en-US" altLang="zh-CN" dirty="0" smtClean="0"/>
          </a:p>
          <a:p>
            <a:r>
              <a:rPr lang="zh-CN" altLang="en-US" dirty="0" smtClean="0"/>
              <a:t>公司在挂牌前已经完成了第一轮融资</a:t>
            </a:r>
            <a:r>
              <a:rPr lang="en-US" altLang="zh-CN" dirty="0" smtClean="0"/>
              <a:t>2.25</a:t>
            </a:r>
            <a:r>
              <a:rPr lang="zh-CN" altLang="en-US" dirty="0" smtClean="0"/>
              <a:t>亿元，引入了东莞控股、温氏集团等知名企业作为战略投资者。</a:t>
            </a:r>
            <a:br>
              <a:rPr lang="zh-CN" altLang="en-US" dirty="0" smtClean="0"/>
            </a:br>
            <a:r>
              <a:rPr lang="zh-CN" altLang="en-US" dirty="0" smtClean="0"/>
              <a:t>公司董秘李军表示，宏川智慧是广东宏川集团化工物流板块的控股公司，挂牌新三板只是踏入资本市场的第一步，宏川集团未来将全面拥抱资本市场。宏川智慧计划于明年在</a:t>
            </a:r>
            <a:r>
              <a:rPr lang="en-US" altLang="zh-CN" dirty="0" smtClean="0"/>
              <a:t>A</a:t>
            </a:r>
            <a:r>
              <a:rPr lang="zh-CN" altLang="en-US" dirty="0" smtClean="0"/>
              <a:t>股市场申请</a:t>
            </a:r>
            <a:r>
              <a:rPr lang="en-US" altLang="zh-CN" dirty="0" smtClean="0"/>
              <a:t>IPO</a:t>
            </a:r>
            <a:r>
              <a:rPr lang="zh-CN" altLang="en-US" dirty="0" smtClean="0"/>
              <a:t>。</a:t>
            </a:r>
            <a:endParaRPr lang="en-US" altLang="zh-CN" dirty="0" smtClean="0"/>
          </a:p>
        </p:txBody>
      </p:sp>
      <p:sp>
        <p:nvSpPr>
          <p:cNvPr id="6" name="标题 3"/>
          <p:cNvSpPr>
            <a:spLocks noGrp="1"/>
          </p:cNvSpPr>
          <p:nvPr>
            <p:ph type="title"/>
          </p:nvPr>
        </p:nvSpPr>
        <p:spPr>
          <a:xfrm>
            <a:off x="528638" y="571480"/>
            <a:ext cx="7901014" cy="500066"/>
          </a:xfrm>
        </p:spPr>
        <p:txBody>
          <a:bodyPr/>
          <a:lstStyle/>
          <a:p>
            <a:r>
              <a:rPr lang="zh-CN" altLang="en-US" dirty="0" smtClean="0"/>
              <a:t>五、新三板物流类公司案例</a:t>
            </a:r>
            <a:endParaRPr lang="zh-CN" altLang="en-US" dirty="0"/>
          </a:p>
        </p:txBody>
      </p:sp>
      <p:graphicFrame>
        <p:nvGraphicFramePr>
          <p:cNvPr id="8" name="表格 7"/>
          <p:cNvGraphicFramePr>
            <a:graphicFrameLocks noGrp="1"/>
          </p:cNvGraphicFramePr>
          <p:nvPr/>
        </p:nvGraphicFramePr>
        <p:xfrm>
          <a:off x="467544" y="1916832"/>
          <a:ext cx="8424936" cy="526426"/>
        </p:xfrm>
        <a:graphic>
          <a:graphicData uri="http://schemas.openxmlformats.org/drawingml/2006/table">
            <a:tbl>
              <a:tblPr/>
              <a:tblGrid>
                <a:gridCol w="947182"/>
                <a:gridCol w="1105046"/>
                <a:gridCol w="1026114"/>
                <a:gridCol w="1026114"/>
                <a:gridCol w="864096"/>
                <a:gridCol w="1224136"/>
                <a:gridCol w="1224136"/>
                <a:gridCol w="1008112"/>
              </a:tblGrid>
              <a:tr h="305317">
                <a:tc>
                  <a:txBody>
                    <a:bodyPr/>
                    <a:lstStyle/>
                    <a:p>
                      <a:pPr algn="ctr" fontAlgn="ctr"/>
                      <a:r>
                        <a:rPr lang="zh-CN" altLang="en-US" sz="1400" b="1" i="0" u="none" strike="noStrike" dirty="0">
                          <a:solidFill>
                            <a:srgbClr val="000000"/>
                          </a:solidFill>
                          <a:latin typeface="Arial"/>
                        </a:rPr>
                        <a:t>股票代码</a:t>
                      </a:r>
                    </a:p>
                  </a:txBody>
                  <a:tcPr marL="7749" marR="7749" marT="774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a:solidFill>
                            <a:srgbClr val="000000"/>
                          </a:solidFill>
                          <a:latin typeface="Arial"/>
                        </a:rPr>
                        <a:t>股票名称</a:t>
                      </a: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a:solidFill>
                            <a:srgbClr val="000000"/>
                          </a:solidFill>
                          <a:latin typeface="宋体"/>
                        </a:rPr>
                        <a:t>挂牌日期</a:t>
                      </a: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转让方式</a:t>
                      </a: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市盈率</a:t>
                      </a:r>
                      <a:endParaRPr lang="zh-CN" altLang="en-US" sz="1400" b="1" i="0" u="none" strike="noStrike" dirty="0">
                        <a:solidFill>
                          <a:srgbClr val="000000"/>
                        </a:solidFill>
                        <a:latin typeface="Arial"/>
                      </a:endParaRP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a:solidFill>
                            <a:srgbClr val="000000"/>
                          </a:solidFill>
                          <a:latin typeface="宋体"/>
                        </a:rPr>
                        <a:t>营业收入</a:t>
                      </a: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净利润</a:t>
                      </a:r>
                      <a:endParaRPr lang="zh-CN" altLang="en-US" sz="1400" b="1" i="0" u="none" strike="noStrike" dirty="0">
                        <a:solidFill>
                          <a:srgbClr val="000000"/>
                        </a:solidFill>
                        <a:latin typeface="Arial"/>
                      </a:endParaRPr>
                    </a:p>
                  </a:txBody>
                  <a:tcPr marL="7749" marR="7749" marT="774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总</a:t>
                      </a:r>
                      <a:r>
                        <a:rPr lang="zh-CN" altLang="en-US" sz="1400" b="1" i="0" u="none" strike="noStrike" dirty="0" smtClean="0">
                          <a:solidFill>
                            <a:srgbClr val="000000"/>
                          </a:solidFill>
                          <a:latin typeface="宋体"/>
                        </a:rPr>
                        <a:t>股本</a:t>
                      </a:r>
                      <a:endParaRPr lang="zh-CN" altLang="en-US" sz="1400" b="1" i="0" u="none" strike="noStrike" dirty="0">
                        <a:solidFill>
                          <a:srgbClr val="000000"/>
                        </a:solidFill>
                        <a:latin typeface="Arial"/>
                      </a:endParaRPr>
                    </a:p>
                  </a:txBody>
                  <a:tcPr marL="7749" marR="7749" marT="7749"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31736">
                <a:tc>
                  <a:txBody>
                    <a:bodyPr/>
                    <a:lstStyle/>
                    <a:p>
                      <a:pPr algn="ctr" fontAlgn="b"/>
                      <a:r>
                        <a:rPr lang="en-US" altLang="zh-CN" sz="1400" b="0" i="0" u="none" strike="noStrike">
                          <a:latin typeface="Arial"/>
                        </a:rPr>
                        <a:t>834337</a:t>
                      </a:r>
                    </a:p>
                  </a:txBody>
                  <a:tcPr marL="7749" marR="7749" marT="7749"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zh-CN" altLang="en-US" sz="1400" b="0" i="0" u="none" strike="noStrike">
                          <a:latin typeface="Arial"/>
                        </a:rPr>
                        <a:t>宏川智慧</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a:latin typeface="Arial"/>
                        </a:rPr>
                        <a:t>2015-11-19</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zh-CN" altLang="en-US" sz="1400" b="0" i="0" u="none" strike="noStrike">
                          <a:latin typeface="Arial"/>
                        </a:rPr>
                        <a:t>协议</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a:latin typeface="Arial"/>
                        </a:rPr>
                        <a:t>32.45</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287,640,660</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a:latin typeface="Arial"/>
                        </a:rPr>
                        <a:t>66,061,992</a:t>
                      </a:r>
                    </a:p>
                  </a:txBody>
                  <a:tcPr marL="7749" marR="7749" marT="774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165,000,000</a:t>
                      </a:r>
                    </a:p>
                  </a:txBody>
                  <a:tcPr marL="7749" marR="7749" marT="7749"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pic>
        <p:nvPicPr>
          <p:cNvPr id="3074" name="Picture 2" descr="c:\users\dell\appdata\roaming\360se6\User Data\temp\W020151119533469830913.jpg"/>
          <p:cNvPicPr>
            <a:picLocks noChangeAspect="1" noChangeArrowheads="1"/>
          </p:cNvPicPr>
          <p:nvPr/>
        </p:nvPicPr>
        <p:blipFill>
          <a:blip r:embed="rId1" cstate="print"/>
          <a:srcRect/>
          <a:stretch>
            <a:fillRect/>
          </a:stretch>
        </p:blipFill>
        <p:spPr bwMode="auto">
          <a:xfrm>
            <a:off x="467544" y="3068960"/>
            <a:ext cx="3714555" cy="2232248"/>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4" name="标题 3"/>
          <p:cNvSpPr>
            <a:spLocks noGrp="1"/>
          </p:cNvSpPr>
          <p:nvPr>
            <p:ph type="title"/>
          </p:nvPr>
        </p:nvSpPr>
        <p:spPr>
          <a:xfrm>
            <a:off x="528638" y="571480"/>
            <a:ext cx="7901014" cy="500066"/>
          </a:xfrm>
        </p:spPr>
        <p:txBody>
          <a:bodyPr/>
          <a:lstStyle/>
          <a:p>
            <a:r>
              <a:rPr lang="zh-CN" altLang="en-US" dirty="0" smtClean="0"/>
              <a:t>五、新三板物流类公司案例</a:t>
            </a:r>
            <a:endParaRPr lang="zh-CN" altLang="en-US" dirty="0"/>
          </a:p>
        </p:txBody>
      </p:sp>
      <p:graphicFrame>
        <p:nvGraphicFramePr>
          <p:cNvPr id="5" name="表格 4"/>
          <p:cNvGraphicFramePr>
            <a:graphicFrameLocks noGrp="1"/>
          </p:cNvGraphicFramePr>
          <p:nvPr/>
        </p:nvGraphicFramePr>
        <p:xfrm>
          <a:off x="467544" y="2276872"/>
          <a:ext cx="8280920" cy="1655516"/>
        </p:xfrm>
        <a:graphic>
          <a:graphicData uri="http://schemas.openxmlformats.org/drawingml/2006/table">
            <a:tbl>
              <a:tblPr/>
              <a:tblGrid>
                <a:gridCol w="1077829"/>
                <a:gridCol w="994919"/>
                <a:gridCol w="1160738"/>
                <a:gridCol w="994919"/>
                <a:gridCol w="740147"/>
                <a:gridCol w="1224136"/>
                <a:gridCol w="1237330"/>
                <a:gridCol w="850902"/>
              </a:tblGrid>
              <a:tr h="555101">
                <a:tc>
                  <a:txBody>
                    <a:bodyPr/>
                    <a:lstStyle/>
                    <a:p>
                      <a:pPr algn="ctr" fontAlgn="ctr"/>
                      <a:r>
                        <a:rPr lang="zh-CN" altLang="en-US" sz="1400" b="1" i="0" u="none" strike="noStrike" dirty="0">
                          <a:solidFill>
                            <a:srgbClr val="000000"/>
                          </a:solidFill>
                          <a:latin typeface="Arial"/>
                        </a:rPr>
                        <a:t>股票代码</a:t>
                      </a:r>
                    </a:p>
                  </a:txBody>
                  <a:tcPr marL="7658" marR="7658" marT="76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Arial"/>
                        </a:rPr>
                        <a:t>股票名称</a:t>
                      </a: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挂牌日期</a:t>
                      </a: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转让方式</a:t>
                      </a: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市盈率</a:t>
                      </a:r>
                      <a:endParaRPr lang="zh-CN" altLang="en-US" sz="1400" b="1" i="0" u="none" strike="noStrike" dirty="0">
                        <a:solidFill>
                          <a:srgbClr val="000000"/>
                        </a:solidFill>
                        <a:latin typeface="Arial"/>
                      </a:endParaRP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a:solidFill>
                            <a:srgbClr val="000000"/>
                          </a:solidFill>
                          <a:latin typeface="宋体"/>
                        </a:rPr>
                        <a:t>营业收入</a:t>
                      </a: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a:solidFill>
                            <a:srgbClr val="000000"/>
                          </a:solidFill>
                          <a:latin typeface="宋体"/>
                        </a:rPr>
                        <a:t>净利润</a:t>
                      </a:r>
                      <a:endParaRPr lang="zh-CN" altLang="en-US" sz="1400" b="1" i="0" u="none" strike="noStrike">
                        <a:solidFill>
                          <a:srgbClr val="000000"/>
                        </a:solidFill>
                        <a:latin typeface="Arial"/>
                      </a:endParaRPr>
                    </a:p>
                  </a:txBody>
                  <a:tcPr marL="7658" marR="7658" marT="7658"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zh-CN" altLang="en-US" sz="1400" b="1" i="0" u="none" strike="noStrike" dirty="0">
                          <a:solidFill>
                            <a:srgbClr val="000000"/>
                          </a:solidFill>
                          <a:latin typeface="宋体"/>
                        </a:rPr>
                        <a:t>做市商</a:t>
                      </a:r>
                    </a:p>
                  </a:txBody>
                  <a:tcPr marL="7658" marR="7658" marT="76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100415">
                <a:tc>
                  <a:txBody>
                    <a:bodyPr/>
                    <a:lstStyle/>
                    <a:p>
                      <a:pPr algn="ctr" fontAlgn="b"/>
                      <a:r>
                        <a:rPr lang="en-US" altLang="zh-CN" sz="1400" b="0" i="0" u="none" strike="noStrike" dirty="0">
                          <a:latin typeface="Arial"/>
                        </a:rPr>
                        <a:t>831733</a:t>
                      </a:r>
                    </a:p>
                  </a:txBody>
                  <a:tcPr marL="7658" marR="7658" marT="765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zh-CN" altLang="en-US" sz="1400" b="0" i="0" u="none" strike="noStrike" dirty="0">
                          <a:latin typeface="Arial"/>
                        </a:rPr>
                        <a:t>宏图物流</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2015-01-20</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zh-CN" altLang="en-US" sz="1400" b="0" i="0" u="none" strike="noStrike" dirty="0">
                          <a:latin typeface="Arial"/>
                        </a:rPr>
                        <a:t>做市</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56.8357</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337,202,371</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altLang="zh-CN" sz="1400" b="0" i="0" u="none" strike="noStrike" dirty="0">
                          <a:latin typeface="Arial"/>
                        </a:rPr>
                        <a:t>34,461,122</a:t>
                      </a:r>
                    </a:p>
                  </a:txBody>
                  <a:tcPr marL="7658" marR="7658" marT="7658"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zh-CN" altLang="en-US" sz="1400" b="0" i="0" u="none" strike="noStrike" dirty="0">
                          <a:latin typeface="Arial"/>
                        </a:rPr>
                        <a:t>九州证券</a:t>
                      </a:r>
                      <a:r>
                        <a:rPr lang="en-US" altLang="zh-CN" sz="1400" b="0" i="0" u="none" strike="noStrike" dirty="0">
                          <a:latin typeface="Arial"/>
                        </a:rPr>
                        <a:t>,</a:t>
                      </a:r>
                      <a:r>
                        <a:rPr lang="zh-CN" altLang="en-US" sz="1400" b="0" i="0" u="none" strike="noStrike" dirty="0">
                          <a:latin typeface="Arial"/>
                        </a:rPr>
                        <a:t>华创证券</a:t>
                      </a:r>
                      <a:r>
                        <a:rPr lang="en-US" altLang="zh-CN" sz="1400" b="0" i="0" u="none" strike="noStrike" dirty="0">
                          <a:latin typeface="Arial"/>
                        </a:rPr>
                        <a:t>,</a:t>
                      </a:r>
                      <a:r>
                        <a:rPr lang="zh-CN" altLang="en-US" sz="1400" b="0" i="0" u="none" strike="noStrike" dirty="0">
                          <a:latin typeface="Arial"/>
                        </a:rPr>
                        <a:t>天风证券</a:t>
                      </a:r>
                      <a:r>
                        <a:rPr lang="en-US" altLang="zh-CN" sz="1400" b="0" i="0" u="none" strike="noStrike" dirty="0">
                          <a:latin typeface="Arial"/>
                        </a:rPr>
                        <a:t>,</a:t>
                      </a:r>
                      <a:r>
                        <a:rPr lang="zh-CN" altLang="en-US" sz="1400" b="1" i="0" u="none" strike="noStrike" dirty="0">
                          <a:latin typeface="Arial"/>
                        </a:rPr>
                        <a:t>光大证券</a:t>
                      </a:r>
                    </a:p>
                  </a:txBody>
                  <a:tcPr marL="7658" marR="7658" marT="7658"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a:xfrm>
            <a:off x="827584" y="4293096"/>
            <a:ext cx="7416824" cy="1477328"/>
          </a:xfrm>
          <a:prstGeom prst="rect">
            <a:avLst/>
          </a:prstGeom>
        </p:spPr>
        <p:txBody>
          <a:bodyPr wrap="square">
            <a:spAutoFit/>
          </a:bodyPr>
          <a:lstStyle/>
          <a:p>
            <a:r>
              <a:rPr lang="zh-CN" altLang="en-US" dirty="0" smtClean="0"/>
              <a:t>四川省宏图物流股份有限公司主营综合物流服务，包括第三方基础物流服务和供应链增值物流服务。作为第三方物流企业，为客户提供运输、仓储、装卸等传统第三方物流服务；基于基础物流服务延伸的增值物流服务，具体包括供应链采购服务、供应链</a:t>
            </a:r>
            <a:r>
              <a:rPr lang="en-US" altLang="zh-CN" dirty="0" smtClean="0"/>
              <a:t>IT</a:t>
            </a:r>
            <a:r>
              <a:rPr lang="zh-CN" altLang="en-US" dirty="0" smtClean="0"/>
              <a:t>咨询服务、物流金融服务、线上物流电商平台服务等。</a:t>
            </a:r>
            <a:endParaRPr lang="zh-CN" altLang="en-US" dirty="0"/>
          </a:p>
        </p:txBody>
      </p:sp>
      <p:pic>
        <p:nvPicPr>
          <p:cNvPr id="1026" name="Picture 2" descr="c:\users\dell\appdata\roaming\360se6\User Data\temp\logo.png"/>
          <p:cNvPicPr>
            <a:picLocks noChangeAspect="1" noChangeArrowheads="1"/>
          </p:cNvPicPr>
          <p:nvPr/>
        </p:nvPicPr>
        <p:blipFill>
          <a:blip r:embed="rId1" cstate="print"/>
          <a:srcRect/>
          <a:stretch>
            <a:fillRect/>
          </a:stretch>
        </p:blipFill>
        <p:spPr bwMode="auto">
          <a:xfrm>
            <a:off x="736476" y="1485156"/>
            <a:ext cx="3619500" cy="6477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5140" y="2772645"/>
            <a:ext cx="1300146" cy="3170099"/>
          </a:xfrm>
        </p:spPr>
        <p:txBody>
          <a:bodyPr/>
          <a:lstStyle/>
          <a:p>
            <a:r>
              <a:rPr lang="en-US" altLang="zh-CN" dirty="0" smtClean="0"/>
              <a:t>6</a:t>
            </a:r>
            <a:endParaRPr lang="zh-CN" altLang="en-US" dirty="0"/>
          </a:p>
        </p:txBody>
      </p:sp>
      <p:sp>
        <p:nvSpPr>
          <p:cNvPr id="3" name="内容占位符 2"/>
          <p:cNvSpPr>
            <a:spLocks noGrp="1"/>
          </p:cNvSpPr>
          <p:nvPr>
            <p:ph sz="quarter" idx="10"/>
          </p:nvPr>
        </p:nvSpPr>
        <p:spPr/>
        <p:txBody>
          <a:bodyPr/>
          <a:lstStyle/>
          <a:p>
            <a:pPr>
              <a:buNone/>
            </a:pPr>
            <a:r>
              <a:rPr lang="zh-CN" altLang="en-US" dirty="0" smtClean="0"/>
              <a:t>我们的合作</a:t>
            </a:r>
            <a:endParaRPr lang="zh-CN"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4AC18B2D-C272-4836-8CA4-20DFCB5B9A64}" type="slidenum">
              <a:rPr lang="zh-CN" altLang="en-US" smtClean="0"/>
            </a:fld>
            <a:endParaRPr lang="zh-CN" altLang="en-US" dirty="0"/>
          </a:p>
        </p:txBody>
      </p:sp>
      <p:sp>
        <p:nvSpPr>
          <p:cNvPr id="16" name="Freeform 74"/>
          <p:cNvSpPr>
            <a:spLocks noEditPoints="1"/>
          </p:cNvSpPr>
          <p:nvPr/>
        </p:nvSpPr>
        <p:spPr bwMode="gray">
          <a:xfrm>
            <a:off x="611560" y="2204864"/>
            <a:ext cx="7138988" cy="3786187"/>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EDE2F2"/>
              </a:gs>
              <a:gs pos="100000">
                <a:srgbClr val="713987"/>
              </a:gs>
            </a:gsLst>
            <a:lin ang="5400000" scaled="1"/>
          </a:gradFill>
          <a:ln w="0">
            <a:noFill/>
            <a:prstDash val="solid"/>
            <a:round/>
          </a:ln>
          <a:effectLst>
            <a:outerShdw dist="206741" dir="8249373" algn="ctr" rotWithShape="0">
              <a:schemeClr val="bg2">
                <a:alpha val="50000"/>
              </a:schemeClr>
            </a:outerShdw>
          </a:effectLst>
        </p:spPr>
        <p:txBody>
          <a:bodyPr/>
          <a:lstStyle/>
          <a:p>
            <a:pPr>
              <a:defRPr/>
            </a:pPr>
            <a:endParaRPr lang="zh-CN" altLang="en-US"/>
          </a:p>
        </p:txBody>
      </p:sp>
      <p:grpSp>
        <p:nvGrpSpPr>
          <p:cNvPr id="4" name="Group 115"/>
          <p:cNvGrpSpPr/>
          <p:nvPr/>
        </p:nvGrpSpPr>
        <p:grpSpPr bwMode="auto">
          <a:xfrm>
            <a:off x="3857625" y="4143375"/>
            <a:ext cx="1938338" cy="2152650"/>
            <a:chOff x="1152" y="1591"/>
            <a:chExt cx="1099" cy="1198"/>
          </a:xfrm>
        </p:grpSpPr>
        <p:grpSp>
          <p:nvGrpSpPr>
            <p:cNvPr id="5" name="Group 116"/>
            <p:cNvGrpSpPr/>
            <p:nvPr/>
          </p:nvGrpSpPr>
          <p:grpSpPr bwMode="auto">
            <a:xfrm>
              <a:off x="1152" y="1591"/>
              <a:ext cx="1099" cy="1198"/>
              <a:chOff x="949" y="2148"/>
              <a:chExt cx="1099" cy="1198"/>
            </a:xfrm>
          </p:grpSpPr>
          <p:grpSp>
            <p:nvGrpSpPr>
              <p:cNvPr id="6" name="Group 117"/>
              <p:cNvGrpSpPr/>
              <p:nvPr/>
            </p:nvGrpSpPr>
            <p:grpSpPr bwMode="auto">
              <a:xfrm>
                <a:off x="949" y="2148"/>
                <a:ext cx="1099" cy="1198"/>
                <a:chOff x="1610" y="1344"/>
                <a:chExt cx="2041" cy="2223"/>
              </a:xfrm>
            </p:grpSpPr>
            <p:sp>
              <p:nvSpPr>
                <p:cNvPr id="22" name="Oval 118"/>
                <p:cNvSpPr>
                  <a:spLocks noChangeArrowheads="1"/>
                </p:cNvSpPr>
                <p:nvPr/>
              </p:nvSpPr>
              <p:spPr bwMode="gray">
                <a:xfrm>
                  <a:off x="1610" y="2705"/>
                  <a:ext cx="2041" cy="862"/>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en-US"/>
                </a:p>
              </p:txBody>
            </p:sp>
            <p:sp>
              <p:nvSpPr>
                <p:cNvPr id="23" name="Oval 119"/>
                <p:cNvSpPr>
                  <a:spLocks noChangeArrowheads="1"/>
                </p:cNvSpPr>
                <p:nvPr/>
              </p:nvSpPr>
              <p:spPr bwMode="gray">
                <a:xfrm>
                  <a:off x="1700" y="1344"/>
                  <a:ext cx="1860" cy="1859"/>
                </a:xfrm>
                <a:prstGeom prst="ellipse">
                  <a:avLst/>
                </a:prstGeom>
                <a:gradFill rotWithShape="1">
                  <a:gsLst>
                    <a:gs pos="0">
                      <a:schemeClr val="bg2">
                        <a:gamma/>
                        <a:shade val="46275"/>
                        <a:invGamma/>
                      </a:schemeClr>
                    </a:gs>
                    <a:gs pos="100000">
                      <a:schemeClr val="bg2"/>
                    </a:gs>
                  </a:gsLst>
                  <a:lin ang="5400000" scaled="1"/>
                </a:gradFill>
                <a:ln w="9525" algn="ctr">
                  <a:noFill/>
                  <a:round/>
                </a:ln>
                <a:effectLst/>
              </p:spPr>
              <p:txBody>
                <a:bodyPr vert="eaVert" wrap="none" anchor="ctr"/>
                <a:lstStyle/>
                <a:p>
                  <a:pPr>
                    <a:defRPr/>
                  </a:pPr>
                  <a:endParaRPr lang="zh-CN" altLang="en-US"/>
                </a:p>
              </p:txBody>
            </p:sp>
            <p:sp>
              <p:nvSpPr>
                <p:cNvPr id="24" name="Oval 120"/>
                <p:cNvSpPr>
                  <a:spLocks noChangeArrowheads="1"/>
                </p:cNvSpPr>
                <p:nvPr/>
              </p:nvSpPr>
              <p:spPr bwMode="gray">
                <a:xfrm>
                  <a:off x="1725" y="1354"/>
                  <a:ext cx="1814" cy="1815"/>
                </a:xfrm>
                <a:prstGeom prst="ellipse">
                  <a:avLst/>
                </a:prstGeom>
                <a:gradFill rotWithShape="1">
                  <a:gsLst>
                    <a:gs pos="0">
                      <a:schemeClr val="bg2">
                        <a:alpha val="0"/>
                      </a:schemeClr>
                    </a:gs>
                    <a:gs pos="100000">
                      <a:schemeClr val="bg2">
                        <a:gamma/>
                        <a:tint val="34902"/>
                        <a:invGamma/>
                      </a:schemeClr>
                    </a:gs>
                  </a:gsLst>
                  <a:lin ang="5400000" scaled="1"/>
                </a:gradFill>
                <a:ln w="9525" algn="ctr">
                  <a:noFill/>
                  <a:round/>
                </a:ln>
                <a:effectLst/>
              </p:spPr>
              <p:txBody>
                <a:bodyPr vert="eaVert" wrap="none" anchor="ctr"/>
                <a:lstStyle/>
                <a:p>
                  <a:pPr>
                    <a:defRPr/>
                  </a:pPr>
                  <a:endParaRPr lang="zh-CN" altLang="en-US"/>
                </a:p>
              </p:txBody>
            </p:sp>
            <p:sp>
              <p:nvSpPr>
                <p:cNvPr id="25" name="Oval 121"/>
                <p:cNvSpPr>
                  <a:spLocks noChangeArrowheads="1"/>
                </p:cNvSpPr>
                <p:nvPr/>
              </p:nvSpPr>
              <p:spPr bwMode="gray">
                <a:xfrm>
                  <a:off x="1744" y="1372"/>
                  <a:ext cx="1727" cy="1695"/>
                </a:xfrm>
                <a:prstGeom prst="ellipse">
                  <a:avLst/>
                </a:prstGeom>
                <a:gradFill rotWithShape="1">
                  <a:gsLst>
                    <a:gs pos="0">
                      <a:schemeClr val="bg2">
                        <a:gamma/>
                        <a:shade val="79216"/>
                        <a:invGamma/>
                      </a:schemeClr>
                    </a:gs>
                    <a:gs pos="100000">
                      <a:schemeClr val="bg2">
                        <a:alpha val="48000"/>
                      </a:schemeClr>
                    </a:gs>
                  </a:gsLst>
                  <a:lin ang="5400000" scaled="1"/>
                </a:gradFill>
                <a:ln w="9525" algn="ctr">
                  <a:noFill/>
                  <a:round/>
                </a:ln>
                <a:effectLst/>
              </p:spPr>
              <p:txBody>
                <a:bodyPr vert="eaVert" wrap="none" anchor="ctr"/>
                <a:lstStyle/>
                <a:p>
                  <a:pPr algn="ctr" eaLnBrk="0" hangingPunct="0">
                    <a:defRPr/>
                  </a:pPr>
                  <a:endParaRPr lang="zh-CN" altLang="zh-CN">
                    <a:solidFill>
                      <a:schemeClr val="tx2"/>
                    </a:solidFill>
                    <a:latin typeface="Times New Roman" pitchFamily="18" charset="0"/>
                  </a:endParaRPr>
                </a:p>
              </p:txBody>
            </p:sp>
            <p:sp>
              <p:nvSpPr>
                <p:cNvPr id="26" name="Oval 122"/>
                <p:cNvSpPr>
                  <a:spLocks noChangeArrowheads="1"/>
                </p:cNvSpPr>
                <p:nvPr/>
              </p:nvSpPr>
              <p:spPr bwMode="gray">
                <a:xfrm>
                  <a:off x="1844" y="1419"/>
                  <a:ext cx="1535" cy="1374"/>
                </a:xfrm>
                <a:prstGeom prst="ellipse">
                  <a:avLst/>
                </a:prstGeom>
                <a:gradFill rotWithShape="1">
                  <a:gsLst>
                    <a:gs pos="0">
                      <a:schemeClr val="bg2">
                        <a:gamma/>
                        <a:tint val="0"/>
                        <a:invGamma/>
                      </a:schemeClr>
                    </a:gs>
                    <a:gs pos="100000">
                      <a:schemeClr val="bg2">
                        <a:alpha val="38000"/>
                      </a:schemeClr>
                    </a:gs>
                  </a:gsLst>
                  <a:lin ang="5400000" scaled="1"/>
                </a:gradFill>
                <a:ln w="9525" algn="ctr">
                  <a:noFill/>
                  <a:round/>
                </a:ln>
                <a:effectLst/>
              </p:spPr>
              <p:txBody>
                <a:bodyPr vert="eaVert" wrap="none" anchor="ctr"/>
                <a:lstStyle/>
                <a:p>
                  <a:pPr>
                    <a:defRPr/>
                  </a:pPr>
                  <a:endParaRPr lang="zh-CN" altLang="en-US"/>
                </a:p>
              </p:txBody>
            </p:sp>
          </p:grpSp>
          <p:sp>
            <p:nvSpPr>
              <p:cNvPr id="13356" name="Text Box 123"/>
              <p:cNvSpPr txBox="1">
                <a:spLocks noChangeArrowheads="1"/>
              </p:cNvSpPr>
              <p:nvPr/>
            </p:nvSpPr>
            <p:spPr bwMode="gray">
              <a:xfrm rot="-5400000">
                <a:off x="1599" y="2350"/>
                <a:ext cx="89" cy="255"/>
              </a:xfrm>
              <a:prstGeom prst="rect">
                <a:avLst/>
              </a:prstGeom>
              <a:noFill/>
              <a:ln w="9525" algn="ctr">
                <a:noFill/>
                <a:miter lim="800000"/>
              </a:ln>
            </p:spPr>
            <p:txBody>
              <a:bodyPr rot="10800000" wrap="none">
                <a:spAutoFit/>
              </a:bodyPr>
              <a:lstStyle/>
              <a:p>
                <a:pPr algn="ctr" eaLnBrk="0" hangingPunct="0"/>
                <a:endParaRPr lang="ko-KR" altLang="en-US" sz="2800" b="1">
                  <a:ea typeface="Gulim" pitchFamily="34" charset="-127"/>
                </a:endParaRPr>
              </a:p>
            </p:txBody>
          </p:sp>
        </p:grpSp>
        <p:sp>
          <p:nvSpPr>
            <p:cNvPr id="13354" name="Rectangle 124"/>
            <p:cNvSpPr>
              <a:spLocks noChangeArrowheads="1"/>
            </p:cNvSpPr>
            <p:nvPr/>
          </p:nvSpPr>
          <p:spPr bwMode="auto">
            <a:xfrm>
              <a:off x="1273" y="1996"/>
              <a:ext cx="864" cy="291"/>
            </a:xfrm>
            <a:prstGeom prst="rect">
              <a:avLst/>
            </a:prstGeom>
            <a:noFill/>
            <a:ln w="9525" algn="ctr">
              <a:noFill/>
              <a:miter lim="800000"/>
            </a:ln>
          </p:spPr>
          <p:txBody>
            <a:bodyPr anchor="b">
              <a:spAutoFit/>
            </a:bodyPr>
            <a:lstStyle/>
            <a:p>
              <a:pPr algn="ctr"/>
              <a:r>
                <a:rPr lang="zh-CN" altLang="en-US" sz="1400" b="1" dirty="0" smtClean="0">
                  <a:solidFill>
                    <a:srgbClr val="000000"/>
                  </a:solidFill>
                  <a:ea typeface="楷体_GB2312" pitchFamily="49" charset="-122"/>
                  <a:cs typeface="Arial" charset="0"/>
                </a:rPr>
                <a:t>跻身国内一流   企业</a:t>
              </a:r>
              <a:endParaRPr lang="zh-CN" altLang="en-US" sz="1400" b="1" dirty="0">
                <a:solidFill>
                  <a:srgbClr val="000000"/>
                </a:solidFill>
                <a:ea typeface="楷体_GB2312" pitchFamily="49" charset="-122"/>
                <a:cs typeface="Arial" charset="0"/>
              </a:endParaRPr>
            </a:p>
          </p:txBody>
        </p:sp>
      </p:grpSp>
      <p:grpSp>
        <p:nvGrpSpPr>
          <p:cNvPr id="7" name="Group 115"/>
          <p:cNvGrpSpPr/>
          <p:nvPr/>
        </p:nvGrpSpPr>
        <p:grpSpPr bwMode="auto">
          <a:xfrm>
            <a:off x="1214438" y="3643313"/>
            <a:ext cx="1755775" cy="1949450"/>
            <a:chOff x="1152" y="1591"/>
            <a:chExt cx="1099" cy="1198"/>
          </a:xfrm>
        </p:grpSpPr>
        <p:grpSp>
          <p:nvGrpSpPr>
            <p:cNvPr id="8" name="Group 116"/>
            <p:cNvGrpSpPr/>
            <p:nvPr/>
          </p:nvGrpSpPr>
          <p:grpSpPr bwMode="auto">
            <a:xfrm>
              <a:off x="1152" y="1591"/>
              <a:ext cx="1099" cy="1198"/>
              <a:chOff x="949" y="2148"/>
              <a:chExt cx="1099" cy="1198"/>
            </a:xfrm>
          </p:grpSpPr>
          <p:grpSp>
            <p:nvGrpSpPr>
              <p:cNvPr id="9" name="Group 117"/>
              <p:cNvGrpSpPr/>
              <p:nvPr/>
            </p:nvGrpSpPr>
            <p:grpSpPr bwMode="auto">
              <a:xfrm>
                <a:off x="949" y="2148"/>
                <a:ext cx="1099" cy="1198"/>
                <a:chOff x="1610" y="1344"/>
                <a:chExt cx="2040" cy="2223"/>
              </a:xfrm>
            </p:grpSpPr>
            <p:sp>
              <p:nvSpPr>
                <p:cNvPr id="32" name="Oval 118"/>
                <p:cNvSpPr>
                  <a:spLocks noChangeArrowheads="1"/>
                </p:cNvSpPr>
                <p:nvPr/>
              </p:nvSpPr>
              <p:spPr bwMode="gray">
                <a:xfrm>
                  <a:off x="1610" y="2704"/>
                  <a:ext cx="2040" cy="863"/>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en-US"/>
                </a:p>
              </p:txBody>
            </p:sp>
            <p:sp>
              <p:nvSpPr>
                <p:cNvPr id="33" name="Oval 119"/>
                <p:cNvSpPr>
                  <a:spLocks noChangeArrowheads="1"/>
                </p:cNvSpPr>
                <p:nvPr/>
              </p:nvSpPr>
              <p:spPr bwMode="gray">
                <a:xfrm>
                  <a:off x="1700" y="1344"/>
                  <a:ext cx="1859" cy="1859"/>
                </a:xfrm>
                <a:prstGeom prst="ellipse">
                  <a:avLst/>
                </a:prstGeom>
                <a:gradFill rotWithShape="1">
                  <a:gsLst>
                    <a:gs pos="0">
                      <a:schemeClr val="bg2">
                        <a:gamma/>
                        <a:shade val="46275"/>
                        <a:invGamma/>
                      </a:schemeClr>
                    </a:gs>
                    <a:gs pos="100000">
                      <a:schemeClr val="bg2"/>
                    </a:gs>
                  </a:gsLst>
                  <a:lin ang="5400000" scaled="1"/>
                </a:gradFill>
                <a:ln w="9525" algn="ctr">
                  <a:noFill/>
                  <a:round/>
                </a:ln>
                <a:effectLst/>
              </p:spPr>
              <p:txBody>
                <a:bodyPr vert="eaVert" wrap="none" anchor="ctr"/>
                <a:lstStyle/>
                <a:p>
                  <a:pPr>
                    <a:defRPr/>
                  </a:pPr>
                  <a:endParaRPr lang="zh-CN" altLang="en-US"/>
                </a:p>
              </p:txBody>
            </p:sp>
            <p:sp>
              <p:nvSpPr>
                <p:cNvPr id="34" name="Oval 120"/>
                <p:cNvSpPr>
                  <a:spLocks noChangeArrowheads="1"/>
                </p:cNvSpPr>
                <p:nvPr/>
              </p:nvSpPr>
              <p:spPr bwMode="gray">
                <a:xfrm>
                  <a:off x="1724" y="1353"/>
                  <a:ext cx="1813" cy="1814"/>
                </a:xfrm>
                <a:prstGeom prst="ellipse">
                  <a:avLst/>
                </a:prstGeom>
                <a:gradFill rotWithShape="1">
                  <a:gsLst>
                    <a:gs pos="0">
                      <a:schemeClr val="bg2">
                        <a:alpha val="0"/>
                      </a:schemeClr>
                    </a:gs>
                    <a:gs pos="100000">
                      <a:schemeClr val="bg2">
                        <a:gamma/>
                        <a:tint val="34902"/>
                        <a:invGamma/>
                      </a:schemeClr>
                    </a:gs>
                  </a:gsLst>
                  <a:lin ang="5400000" scaled="1"/>
                </a:gradFill>
                <a:ln w="9525" algn="ctr">
                  <a:noFill/>
                  <a:round/>
                </a:ln>
                <a:effectLst/>
              </p:spPr>
              <p:txBody>
                <a:bodyPr vert="eaVert" wrap="none" anchor="ctr"/>
                <a:lstStyle/>
                <a:p>
                  <a:pPr>
                    <a:defRPr/>
                  </a:pPr>
                  <a:endParaRPr lang="zh-CN" altLang="en-US"/>
                </a:p>
              </p:txBody>
            </p:sp>
            <p:sp>
              <p:nvSpPr>
                <p:cNvPr id="35" name="Oval 121"/>
                <p:cNvSpPr>
                  <a:spLocks noChangeArrowheads="1"/>
                </p:cNvSpPr>
                <p:nvPr/>
              </p:nvSpPr>
              <p:spPr bwMode="gray">
                <a:xfrm>
                  <a:off x="1745" y="1371"/>
                  <a:ext cx="1725" cy="1696"/>
                </a:xfrm>
                <a:prstGeom prst="ellipse">
                  <a:avLst/>
                </a:prstGeom>
                <a:gradFill rotWithShape="1">
                  <a:gsLst>
                    <a:gs pos="0">
                      <a:schemeClr val="bg2">
                        <a:gamma/>
                        <a:shade val="79216"/>
                        <a:invGamma/>
                      </a:schemeClr>
                    </a:gs>
                    <a:gs pos="100000">
                      <a:schemeClr val="bg2">
                        <a:alpha val="48000"/>
                      </a:schemeClr>
                    </a:gs>
                  </a:gsLst>
                  <a:lin ang="5400000" scaled="1"/>
                </a:gradFill>
                <a:ln w="9525" algn="ctr">
                  <a:noFill/>
                  <a:round/>
                </a:ln>
                <a:effectLst/>
              </p:spPr>
              <p:txBody>
                <a:bodyPr vert="eaVert" wrap="none" anchor="ctr"/>
                <a:lstStyle/>
                <a:p>
                  <a:pPr algn="ctr" eaLnBrk="0" hangingPunct="0">
                    <a:defRPr/>
                  </a:pPr>
                  <a:endParaRPr lang="zh-CN" altLang="zh-CN">
                    <a:solidFill>
                      <a:schemeClr val="tx2"/>
                    </a:solidFill>
                    <a:latin typeface="Times New Roman" pitchFamily="18" charset="0"/>
                  </a:endParaRPr>
                </a:p>
              </p:txBody>
            </p:sp>
            <p:sp>
              <p:nvSpPr>
                <p:cNvPr id="36" name="Oval 122"/>
                <p:cNvSpPr>
                  <a:spLocks noChangeArrowheads="1"/>
                </p:cNvSpPr>
                <p:nvPr/>
              </p:nvSpPr>
              <p:spPr bwMode="gray">
                <a:xfrm>
                  <a:off x="1844" y="1418"/>
                  <a:ext cx="1535" cy="1376"/>
                </a:xfrm>
                <a:prstGeom prst="ellipse">
                  <a:avLst/>
                </a:prstGeom>
                <a:gradFill rotWithShape="1">
                  <a:gsLst>
                    <a:gs pos="0">
                      <a:schemeClr val="bg2">
                        <a:gamma/>
                        <a:tint val="0"/>
                        <a:invGamma/>
                      </a:schemeClr>
                    </a:gs>
                    <a:gs pos="100000">
                      <a:schemeClr val="bg2">
                        <a:alpha val="38000"/>
                      </a:schemeClr>
                    </a:gs>
                  </a:gsLst>
                  <a:lin ang="5400000" scaled="1"/>
                </a:gradFill>
                <a:ln w="9525" algn="ctr">
                  <a:noFill/>
                  <a:round/>
                </a:ln>
                <a:effectLst/>
              </p:spPr>
              <p:txBody>
                <a:bodyPr vert="eaVert" wrap="none" anchor="ctr"/>
                <a:lstStyle/>
                <a:p>
                  <a:pPr>
                    <a:defRPr/>
                  </a:pPr>
                  <a:endParaRPr lang="zh-CN" altLang="en-US"/>
                </a:p>
              </p:txBody>
            </p:sp>
          </p:grpSp>
          <p:sp>
            <p:nvSpPr>
              <p:cNvPr id="13347" name="Text Box 123"/>
              <p:cNvSpPr txBox="1">
                <a:spLocks noChangeArrowheads="1"/>
              </p:cNvSpPr>
              <p:nvPr/>
            </p:nvSpPr>
            <p:spPr bwMode="gray">
              <a:xfrm rot="-5400000">
                <a:off x="1599" y="2350"/>
                <a:ext cx="89" cy="255"/>
              </a:xfrm>
              <a:prstGeom prst="rect">
                <a:avLst/>
              </a:prstGeom>
              <a:noFill/>
              <a:ln w="9525" algn="ctr">
                <a:noFill/>
                <a:miter lim="800000"/>
              </a:ln>
            </p:spPr>
            <p:txBody>
              <a:bodyPr rot="10800000" wrap="none">
                <a:spAutoFit/>
              </a:bodyPr>
              <a:lstStyle/>
              <a:p>
                <a:pPr algn="ctr" eaLnBrk="0" hangingPunct="0"/>
                <a:endParaRPr lang="ko-KR" altLang="en-US" sz="2800" b="1">
                  <a:ea typeface="Gulim" pitchFamily="34" charset="-127"/>
                </a:endParaRPr>
              </a:p>
            </p:txBody>
          </p:sp>
        </p:grpSp>
        <p:sp>
          <p:nvSpPr>
            <p:cNvPr id="13345" name="Rectangle 124"/>
            <p:cNvSpPr>
              <a:spLocks noChangeArrowheads="1"/>
            </p:cNvSpPr>
            <p:nvPr/>
          </p:nvSpPr>
          <p:spPr bwMode="auto">
            <a:xfrm>
              <a:off x="1220" y="2004"/>
              <a:ext cx="966" cy="322"/>
            </a:xfrm>
            <a:prstGeom prst="rect">
              <a:avLst/>
            </a:prstGeom>
            <a:noFill/>
            <a:ln w="9525" algn="ctr">
              <a:noFill/>
              <a:miter lim="800000"/>
            </a:ln>
          </p:spPr>
          <p:txBody>
            <a:bodyPr anchor="b">
              <a:spAutoFit/>
            </a:bodyPr>
            <a:lstStyle/>
            <a:p>
              <a:pPr algn="ctr"/>
              <a:r>
                <a:rPr lang="zh-CN" altLang="en-US" sz="1400" b="1" dirty="0" smtClean="0">
                  <a:solidFill>
                    <a:srgbClr val="000000"/>
                  </a:solidFill>
                  <a:latin typeface="楷体_GB2312" pitchFamily="49" charset="-122"/>
                  <a:ea typeface="楷体_GB2312" pitchFamily="49" charset="-122"/>
                </a:rPr>
                <a:t>登陆主板 </a:t>
              </a:r>
              <a:endParaRPr lang="en-US" altLang="zh-CN" sz="1400" b="1" dirty="0" smtClean="0">
                <a:solidFill>
                  <a:srgbClr val="000000"/>
                </a:solidFill>
                <a:latin typeface="楷体_GB2312" pitchFamily="49" charset="-122"/>
                <a:ea typeface="楷体_GB2312" pitchFamily="49" charset="-122"/>
              </a:endParaRPr>
            </a:p>
            <a:p>
              <a:pPr algn="ctr"/>
              <a:endParaRPr lang="zh-CN" altLang="en-US" sz="1400" b="1" dirty="0">
                <a:solidFill>
                  <a:srgbClr val="000000"/>
                </a:solidFill>
                <a:latin typeface="楷体_GB2312" pitchFamily="49" charset="-122"/>
                <a:ea typeface="楷体_GB2312" pitchFamily="49" charset="-122"/>
              </a:endParaRPr>
            </a:p>
          </p:txBody>
        </p:sp>
      </p:grpSp>
      <p:grpSp>
        <p:nvGrpSpPr>
          <p:cNvPr id="10" name="Group 115"/>
          <p:cNvGrpSpPr>
            <a:grpSpLocks noChangeAspect="1"/>
          </p:cNvGrpSpPr>
          <p:nvPr/>
        </p:nvGrpSpPr>
        <p:grpSpPr bwMode="auto">
          <a:xfrm>
            <a:off x="571500" y="2071688"/>
            <a:ext cx="1501775" cy="1652587"/>
            <a:chOff x="1142" y="1591"/>
            <a:chExt cx="1109" cy="1198"/>
          </a:xfrm>
        </p:grpSpPr>
        <p:grpSp>
          <p:nvGrpSpPr>
            <p:cNvPr id="11" name="Group 116"/>
            <p:cNvGrpSpPr/>
            <p:nvPr/>
          </p:nvGrpSpPr>
          <p:grpSpPr bwMode="auto">
            <a:xfrm>
              <a:off x="1152" y="1591"/>
              <a:ext cx="1099" cy="1198"/>
              <a:chOff x="949" y="2148"/>
              <a:chExt cx="1099" cy="1198"/>
            </a:xfrm>
          </p:grpSpPr>
          <p:grpSp>
            <p:nvGrpSpPr>
              <p:cNvPr id="12" name="Group 117"/>
              <p:cNvGrpSpPr/>
              <p:nvPr/>
            </p:nvGrpSpPr>
            <p:grpSpPr bwMode="auto">
              <a:xfrm>
                <a:off x="949" y="2148"/>
                <a:ext cx="1099" cy="1198"/>
                <a:chOff x="1610" y="1344"/>
                <a:chExt cx="2041" cy="2223"/>
              </a:xfrm>
            </p:grpSpPr>
            <p:sp>
              <p:nvSpPr>
                <p:cNvPr id="42" name="Oval 118"/>
                <p:cNvSpPr>
                  <a:spLocks noChangeArrowheads="1"/>
                </p:cNvSpPr>
                <p:nvPr/>
              </p:nvSpPr>
              <p:spPr bwMode="gray">
                <a:xfrm>
                  <a:off x="1611" y="2704"/>
                  <a:ext cx="2040" cy="863"/>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en-US"/>
                </a:p>
              </p:txBody>
            </p:sp>
            <p:sp>
              <p:nvSpPr>
                <p:cNvPr id="43" name="Oval 119"/>
                <p:cNvSpPr>
                  <a:spLocks noChangeArrowheads="1"/>
                </p:cNvSpPr>
                <p:nvPr/>
              </p:nvSpPr>
              <p:spPr bwMode="gray">
                <a:xfrm>
                  <a:off x="1702" y="1344"/>
                  <a:ext cx="1857" cy="1860"/>
                </a:xfrm>
                <a:prstGeom prst="ellipse">
                  <a:avLst/>
                </a:prstGeom>
                <a:gradFill rotWithShape="1">
                  <a:gsLst>
                    <a:gs pos="0">
                      <a:schemeClr val="bg2">
                        <a:gamma/>
                        <a:shade val="46275"/>
                        <a:invGamma/>
                      </a:schemeClr>
                    </a:gs>
                    <a:gs pos="100000">
                      <a:schemeClr val="bg2"/>
                    </a:gs>
                  </a:gsLst>
                  <a:lin ang="5400000" scaled="1"/>
                </a:gradFill>
                <a:ln w="9525" algn="ctr">
                  <a:noFill/>
                  <a:round/>
                </a:ln>
                <a:effectLst/>
              </p:spPr>
              <p:txBody>
                <a:bodyPr vert="eaVert" wrap="none" anchor="ctr"/>
                <a:lstStyle/>
                <a:p>
                  <a:pPr>
                    <a:defRPr/>
                  </a:pPr>
                  <a:endParaRPr lang="zh-CN" altLang="en-US"/>
                </a:p>
              </p:txBody>
            </p:sp>
            <p:sp>
              <p:nvSpPr>
                <p:cNvPr id="44" name="Oval 120"/>
                <p:cNvSpPr>
                  <a:spLocks noChangeArrowheads="1"/>
                </p:cNvSpPr>
                <p:nvPr/>
              </p:nvSpPr>
              <p:spPr bwMode="gray">
                <a:xfrm>
                  <a:off x="1726" y="1355"/>
                  <a:ext cx="1814" cy="1813"/>
                </a:xfrm>
                <a:prstGeom prst="ellipse">
                  <a:avLst/>
                </a:prstGeom>
                <a:gradFill rotWithShape="1">
                  <a:gsLst>
                    <a:gs pos="0">
                      <a:schemeClr val="bg2">
                        <a:alpha val="0"/>
                      </a:schemeClr>
                    </a:gs>
                    <a:gs pos="100000">
                      <a:schemeClr val="bg2">
                        <a:gamma/>
                        <a:tint val="34902"/>
                        <a:invGamma/>
                      </a:schemeClr>
                    </a:gs>
                  </a:gsLst>
                  <a:lin ang="5400000" scaled="1"/>
                </a:gradFill>
                <a:ln w="9525" algn="ctr">
                  <a:noFill/>
                  <a:round/>
                </a:ln>
                <a:effectLst/>
              </p:spPr>
              <p:txBody>
                <a:bodyPr vert="eaVert" wrap="none" anchor="ctr"/>
                <a:lstStyle/>
                <a:p>
                  <a:pPr>
                    <a:defRPr/>
                  </a:pPr>
                  <a:endParaRPr lang="zh-CN" altLang="en-US"/>
                </a:p>
              </p:txBody>
            </p:sp>
            <p:sp>
              <p:nvSpPr>
                <p:cNvPr id="45" name="Oval 121"/>
                <p:cNvSpPr>
                  <a:spLocks noChangeArrowheads="1"/>
                </p:cNvSpPr>
                <p:nvPr/>
              </p:nvSpPr>
              <p:spPr bwMode="gray">
                <a:xfrm>
                  <a:off x="1746" y="1372"/>
                  <a:ext cx="1724" cy="1696"/>
                </a:xfrm>
                <a:prstGeom prst="ellipse">
                  <a:avLst/>
                </a:prstGeom>
                <a:gradFill rotWithShape="1">
                  <a:gsLst>
                    <a:gs pos="0">
                      <a:schemeClr val="bg2">
                        <a:gamma/>
                        <a:shade val="79216"/>
                        <a:invGamma/>
                      </a:schemeClr>
                    </a:gs>
                    <a:gs pos="100000">
                      <a:schemeClr val="bg2">
                        <a:alpha val="48000"/>
                      </a:schemeClr>
                    </a:gs>
                  </a:gsLst>
                  <a:lin ang="5400000" scaled="1"/>
                </a:gradFill>
                <a:ln w="9525" algn="ctr">
                  <a:noFill/>
                  <a:round/>
                </a:ln>
                <a:effectLst/>
              </p:spPr>
              <p:txBody>
                <a:bodyPr vert="eaVert" wrap="none" anchor="ctr"/>
                <a:lstStyle/>
                <a:p>
                  <a:pPr algn="ctr" eaLnBrk="0" hangingPunct="0">
                    <a:defRPr/>
                  </a:pPr>
                  <a:endParaRPr lang="zh-CN" altLang="zh-CN">
                    <a:solidFill>
                      <a:schemeClr val="tx2"/>
                    </a:solidFill>
                    <a:latin typeface="Times New Roman" pitchFamily="18" charset="0"/>
                  </a:endParaRPr>
                </a:p>
              </p:txBody>
            </p:sp>
            <p:sp>
              <p:nvSpPr>
                <p:cNvPr id="46" name="Oval 122"/>
                <p:cNvSpPr>
                  <a:spLocks noChangeArrowheads="1"/>
                </p:cNvSpPr>
                <p:nvPr/>
              </p:nvSpPr>
              <p:spPr bwMode="gray">
                <a:xfrm>
                  <a:off x="1844" y="1421"/>
                  <a:ext cx="1535" cy="1373"/>
                </a:xfrm>
                <a:prstGeom prst="ellipse">
                  <a:avLst/>
                </a:prstGeom>
                <a:gradFill rotWithShape="1">
                  <a:gsLst>
                    <a:gs pos="0">
                      <a:schemeClr val="bg2">
                        <a:gamma/>
                        <a:tint val="0"/>
                        <a:invGamma/>
                      </a:schemeClr>
                    </a:gs>
                    <a:gs pos="100000">
                      <a:schemeClr val="bg2">
                        <a:alpha val="38000"/>
                      </a:schemeClr>
                    </a:gs>
                  </a:gsLst>
                  <a:lin ang="5400000" scaled="1"/>
                </a:gradFill>
                <a:ln w="9525" algn="ctr">
                  <a:noFill/>
                  <a:round/>
                </a:ln>
                <a:effectLst/>
              </p:spPr>
              <p:txBody>
                <a:bodyPr vert="eaVert" wrap="none" anchor="ctr"/>
                <a:lstStyle/>
                <a:p>
                  <a:pPr>
                    <a:defRPr/>
                  </a:pPr>
                  <a:endParaRPr lang="zh-CN" altLang="en-US"/>
                </a:p>
              </p:txBody>
            </p:sp>
          </p:grpSp>
          <p:sp>
            <p:nvSpPr>
              <p:cNvPr id="13338" name="Text Box 123"/>
              <p:cNvSpPr txBox="1">
                <a:spLocks noChangeArrowheads="1"/>
              </p:cNvSpPr>
              <p:nvPr/>
            </p:nvSpPr>
            <p:spPr bwMode="gray">
              <a:xfrm rot="-5400000">
                <a:off x="1599" y="2350"/>
                <a:ext cx="89" cy="255"/>
              </a:xfrm>
              <a:prstGeom prst="rect">
                <a:avLst/>
              </a:prstGeom>
              <a:noFill/>
              <a:ln w="9525" algn="ctr">
                <a:noFill/>
                <a:miter lim="800000"/>
              </a:ln>
            </p:spPr>
            <p:txBody>
              <a:bodyPr rot="10800000" wrap="none">
                <a:spAutoFit/>
              </a:bodyPr>
              <a:lstStyle/>
              <a:p>
                <a:pPr algn="ctr" eaLnBrk="0" hangingPunct="0"/>
                <a:endParaRPr lang="ko-KR" altLang="en-US" sz="2800" b="1">
                  <a:ea typeface="Gulim" pitchFamily="34" charset="-127"/>
                </a:endParaRPr>
              </a:p>
            </p:txBody>
          </p:sp>
        </p:grpSp>
        <p:sp>
          <p:nvSpPr>
            <p:cNvPr id="13336" name="Rectangle 124"/>
            <p:cNvSpPr>
              <a:spLocks noChangeArrowheads="1"/>
            </p:cNvSpPr>
            <p:nvPr/>
          </p:nvSpPr>
          <p:spPr bwMode="auto">
            <a:xfrm>
              <a:off x="1142" y="1778"/>
              <a:ext cx="1076" cy="379"/>
            </a:xfrm>
            <a:prstGeom prst="rect">
              <a:avLst/>
            </a:prstGeom>
            <a:noFill/>
            <a:ln w="9525" algn="ctr">
              <a:noFill/>
              <a:miter lim="800000"/>
            </a:ln>
          </p:spPr>
          <p:txBody>
            <a:bodyPr anchor="b">
              <a:spAutoFit/>
            </a:bodyPr>
            <a:lstStyle/>
            <a:p>
              <a:pPr algn="ctr"/>
              <a:r>
                <a:rPr lang="zh-CN" altLang="en-US" sz="1400" b="1" dirty="0" smtClean="0">
                  <a:solidFill>
                    <a:srgbClr val="000000"/>
                  </a:solidFill>
                  <a:latin typeface="楷体_GB2312" pitchFamily="49" charset="-122"/>
                  <a:ea typeface="楷体_GB2312" pitchFamily="49" charset="-122"/>
                </a:rPr>
                <a:t>融资 并购重组 外延扩张</a:t>
              </a:r>
              <a:endParaRPr lang="zh-CN" altLang="en-US" sz="1400" b="1" dirty="0">
                <a:solidFill>
                  <a:srgbClr val="000000"/>
                </a:solidFill>
                <a:latin typeface="楷体_GB2312" pitchFamily="49" charset="-122"/>
                <a:ea typeface="楷体_GB2312" pitchFamily="49" charset="-122"/>
              </a:endParaRPr>
            </a:p>
          </p:txBody>
        </p:sp>
      </p:grpSp>
      <p:grpSp>
        <p:nvGrpSpPr>
          <p:cNvPr id="13" name="Group 115"/>
          <p:cNvGrpSpPr>
            <a:grpSpLocks noChangeAspect="1"/>
          </p:cNvGrpSpPr>
          <p:nvPr/>
        </p:nvGrpSpPr>
        <p:grpSpPr bwMode="auto">
          <a:xfrm>
            <a:off x="2500313" y="1462088"/>
            <a:ext cx="1357312" cy="1466850"/>
            <a:chOff x="1152" y="1591"/>
            <a:chExt cx="1099" cy="1198"/>
          </a:xfrm>
        </p:grpSpPr>
        <p:grpSp>
          <p:nvGrpSpPr>
            <p:cNvPr id="14" name="Group 116"/>
            <p:cNvGrpSpPr/>
            <p:nvPr/>
          </p:nvGrpSpPr>
          <p:grpSpPr bwMode="auto">
            <a:xfrm>
              <a:off x="1152" y="1591"/>
              <a:ext cx="1099" cy="1198"/>
              <a:chOff x="949" y="2148"/>
              <a:chExt cx="1099" cy="1198"/>
            </a:xfrm>
          </p:grpSpPr>
          <p:grpSp>
            <p:nvGrpSpPr>
              <p:cNvPr id="15" name="Group 117"/>
              <p:cNvGrpSpPr/>
              <p:nvPr/>
            </p:nvGrpSpPr>
            <p:grpSpPr bwMode="auto">
              <a:xfrm>
                <a:off x="949" y="2148"/>
                <a:ext cx="1099" cy="1198"/>
                <a:chOff x="1610" y="1344"/>
                <a:chExt cx="2041" cy="2223"/>
              </a:xfrm>
            </p:grpSpPr>
            <p:sp>
              <p:nvSpPr>
                <p:cNvPr id="52" name="Oval 118"/>
                <p:cNvSpPr>
                  <a:spLocks noChangeArrowheads="1"/>
                </p:cNvSpPr>
                <p:nvPr/>
              </p:nvSpPr>
              <p:spPr bwMode="gray">
                <a:xfrm>
                  <a:off x="1610" y="2703"/>
                  <a:ext cx="2041" cy="864"/>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en-US"/>
                </a:p>
              </p:txBody>
            </p:sp>
            <p:sp>
              <p:nvSpPr>
                <p:cNvPr id="53" name="Oval 119"/>
                <p:cNvSpPr>
                  <a:spLocks noChangeArrowheads="1"/>
                </p:cNvSpPr>
                <p:nvPr/>
              </p:nvSpPr>
              <p:spPr bwMode="gray">
                <a:xfrm>
                  <a:off x="1701" y="1344"/>
                  <a:ext cx="1860" cy="1860"/>
                </a:xfrm>
                <a:prstGeom prst="ellipse">
                  <a:avLst/>
                </a:prstGeom>
                <a:gradFill rotWithShape="1">
                  <a:gsLst>
                    <a:gs pos="0">
                      <a:schemeClr val="bg2">
                        <a:gamma/>
                        <a:shade val="46275"/>
                        <a:invGamma/>
                      </a:schemeClr>
                    </a:gs>
                    <a:gs pos="100000">
                      <a:schemeClr val="bg2"/>
                    </a:gs>
                  </a:gsLst>
                  <a:lin ang="5400000" scaled="1"/>
                </a:gradFill>
                <a:ln w="9525" algn="ctr">
                  <a:noFill/>
                  <a:round/>
                </a:ln>
                <a:effectLst/>
              </p:spPr>
              <p:txBody>
                <a:bodyPr vert="eaVert" wrap="none" anchor="ctr"/>
                <a:lstStyle/>
                <a:p>
                  <a:pPr>
                    <a:defRPr/>
                  </a:pPr>
                  <a:endParaRPr lang="zh-CN" altLang="en-US"/>
                </a:p>
              </p:txBody>
            </p:sp>
            <p:sp>
              <p:nvSpPr>
                <p:cNvPr id="54" name="Oval 120"/>
                <p:cNvSpPr>
                  <a:spLocks noChangeArrowheads="1"/>
                </p:cNvSpPr>
                <p:nvPr/>
              </p:nvSpPr>
              <p:spPr bwMode="gray">
                <a:xfrm>
                  <a:off x="1725" y="1354"/>
                  <a:ext cx="1814" cy="1814"/>
                </a:xfrm>
                <a:prstGeom prst="ellipse">
                  <a:avLst/>
                </a:prstGeom>
                <a:gradFill rotWithShape="1">
                  <a:gsLst>
                    <a:gs pos="0">
                      <a:schemeClr val="bg2">
                        <a:alpha val="0"/>
                      </a:schemeClr>
                    </a:gs>
                    <a:gs pos="100000">
                      <a:schemeClr val="bg2">
                        <a:gamma/>
                        <a:tint val="34902"/>
                        <a:invGamma/>
                      </a:schemeClr>
                    </a:gs>
                  </a:gsLst>
                  <a:lin ang="5400000" scaled="1"/>
                </a:gradFill>
                <a:ln w="9525" algn="ctr">
                  <a:noFill/>
                  <a:round/>
                </a:ln>
                <a:effectLst/>
              </p:spPr>
              <p:txBody>
                <a:bodyPr vert="eaVert" wrap="none" anchor="ctr"/>
                <a:lstStyle/>
                <a:p>
                  <a:pPr>
                    <a:defRPr/>
                  </a:pPr>
                  <a:endParaRPr lang="zh-CN" altLang="en-US"/>
                </a:p>
              </p:txBody>
            </p:sp>
            <p:sp>
              <p:nvSpPr>
                <p:cNvPr id="55" name="Oval 121"/>
                <p:cNvSpPr>
                  <a:spLocks noChangeArrowheads="1"/>
                </p:cNvSpPr>
                <p:nvPr/>
              </p:nvSpPr>
              <p:spPr bwMode="gray">
                <a:xfrm>
                  <a:off x="1744" y="1373"/>
                  <a:ext cx="1726" cy="1694"/>
                </a:xfrm>
                <a:prstGeom prst="ellipse">
                  <a:avLst/>
                </a:prstGeom>
                <a:gradFill rotWithShape="1">
                  <a:gsLst>
                    <a:gs pos="0">
                      <a:schemeClr val="bg2">
                        <a:gamma/>
                        <a:shade val="79216"/>
                        <a:invGamma/>
                      </a:schemeClr>
                    </a:gs>
                    <a:gs pos="100000">
                      <a:schemeClr val="bg2">
                        <a:alpha val="48000"/>
                      </a:schemeClr>
                    </a:gs>
                  </a:gsLst>
                  <a:lin ang="5400000" scaled="1"/>
                </a:gradFill>
                <a:ln w="9525" algn="ctr">
                  <a:noFill/>
                  <a:round/>
                </a:ln>
                <a:effectLst/>
              </p:spPr>
              <p:txBody>
                <a:bodyPr vert="eaVert" wrap="none" anchor="ctr"/>
                <a:lstStyle/>
                <a:p>
                  <a:pPr algn="ctr" eaLnBrk="0" hangingPunct="0">
                    <a:defRPr/>
                  </a:pPr>
                  <a:endParaRPr lang="zh-CN" altLang="zh-CN">
                    <a:solidFill>
                      <a:schemeClr val="tx2"/>
                    </a:solidFill>
                    <a:latin typeface="Times New Roman" pitchFamily="18" charset="0"/>
                  </a:endParaRPr>
                </a:p>
              </p:txBody>
            </p:sp>
            <p:sp>
              <p:nvSpPr>
                <p:cNvPr id="56" name="Oval 122"/>
                <p:cNvSpPr>
                  <a:spLocks noChangeArrowheads="1"/>
                </p:cNvSpPr>
                <p:nvPr/>
              </p:nvSpPr>
              <p:spPr bwMode="gray">
                <a:xfrm>
                  <a:off x="1844" y="1421"/>
                  <a:ext cx="1535" cy="1374"/>
                </a:xfrm>
                <a:prstGeom prst="ellipse">
                  <a:avLst/>
                </a:prstGeom>
                <a:gradFill rotWithShape="1">
                  <a:gsLst>
                    <a:gs pos="0">
                      <a:schemeClr val="bg2">
                        <a:gamma/>
                        <a:tint val="0"/>
                        <a:invGamma/>
                      </a:schemeClr>
                    </a:gs>
                    <a:gs pos="100000">
                      <a:schemeClr val="bg2">
                        <a:alpha val="38000"/>
                      </a:schemeClr>
                    </a:gs>
                  </a:gsLst>
                  <a:lin ang="5400000" scaled="1"/>
                </a:gradFill>
                <a:ln w="9525" algn="ctr">
                  <a:noFill/>
                  <a:round/>
                </a:ln>
                <a:effectLst/>
              </p:spPr>
              <p:txBody>
                <a:bodyPr vert="eaVert" wrap="none" anchor="ctr"/>
                <a:lstStyle/>
                <a:p>
                  <a:pPr>
                    <a:defRPr/>
                  </a:pPr>
                  <a:endParaRPr lang="zh-CN" altLang="en-US"/>
                </a:p>
              </p:txBody>
            </p:sp>
          </p:grpSp>
          <p:sp>
            <p:nvSpPr>
              <p:cNvPr id="13329" name="Text Box 123"/>
              <p:cNvSpPr txBox="1">
                <a:spLocks noChangeArrowheads="1"/>
              </p:cNvSpPr>
              <p:nvPr/>
            </p:nvSpPr>
            <p:spPr bwMode="gray">
              <a:xfrm rot="-5400000">
                <a:off x="1599" y="2350"/>
                <a:ext cx="89" cy="255"/>
              </a:xfrm>
              <a:prstGeom prst="rect">
                <a:avLst/>
              </a:prstGeom>
              <a:noFill/>
              <a:ln w="9525" algn="ctr">
                <a:noFill/>
                <a:miter lim="800000"/>
              </a:ln>
            </p:spPr>
            <p:txBody>
              <a:bodyPr rot="10800000" wrap="none">
                <a:spAutoFit/>
              </a:bodyPr>
              <a:lstStyle/>
              <a:p>
                <a:pPr algn="ctr" eaLnBrk="0" hangingPunct="0"/>
                <a:endParaRPr lang="ko-KR" altLang="en-US" sz="2800" b="1">
                  <a:ea typeface="Gulim" pitchFamily="34" charset="-127"/>
                </a:endParaRPr>
              </a:p>
            </p:txBody>
          </p:sp>
        </p:grpSp>
        <p:sp>
          <p:nvSpPr>
            <p:cNvPr id="13327" name="Rectangle 124"/>
            <p:cNvSpPr>
              <a:spLocks noChangeArrowheads="1"/>
            </p:cNvSpPr>
            <p:nvPr/>
          </p:nvSpPr>
          <p:spPr bwMode="auto">
            <a:xfrm>
              <a:off x="1239" y="1938"/>
              <a:ext cx="1007" cy="402"/>
            </a:xfrm>
            <a:prstGeom prst="rect">
              <a:avLst/>
            </a:prstGeom>
            <a:noFill/>
            <a:ln w="9525" algn="ctr">
              <a:noFill/>
              <a:miter lim="800000"/>
            </a:ln>
          </p:spPr>
          <p:txBody>
            <a:bodyPr wrap="square" anchor="b">
              <a:spAutoFit/>
            </a:bodyPr>
            <a:lstStyle/>
            <a:p>
              <a:pPr algn="ctr"/>
              <a:r>
                <a:rPr lang="zh-CN" altLang="en-US" sz="1300" b="1" dirty="0" smtClean="0">
                  <a:solidFill>
                    <a:srgbClr val="000000"/>
                  </a:solidFill>
                  <a:latin typeface="楷体_GB2312" pitchFamily="49" charset="-122"/>
                  <a:ea typeface="楷体_GB2312" pitchFamily="49" charset="-122"/>
                </a:rPr>
                <a:t>新三板挂牌、进入资本市场</a:t>
              </a:r>
              <a:endParaRPr lang="zh-CN" altLang="en-US" sz="1300" b="1" dirty="0">
                <a:solidFill>
                  <a:srgbClr val="000000"/>
                </a:solidFill>
                <a:latin typeface="楷体_GB2312" pitchFamily="49" charset="-122"/>
                <a:ea typeface="楷体_GB2312" pitchFamily="49" charset="-122"/>
              </a:endParaRPr>
            </a:p>
          </p:txBody>
        </p:sp>
      </p:grpSp>
      <p:sp>
        <p:nvSpPr>
          <p:cNvPr id="59" name="矩形 58"/>
          <p:cNvSpPr/>
          <p:nvPr/>
        </p:nvSpPr>
        <p:spPr bwMode="auto">
          <a:xfrm>
            <a:off x="4429125" y="2104785"/>
            <a:ext cx="3887788" cy="1169551"/>
          </a:xfrm>
          <a:prstGeom prst="rect">
            <a:avLst/>
          </a:prstGeom>
          <a:ln w="3175">
            <a:solidFill>
              <a:schemeClr val="accent4">
                <a:lumMod val="40000"/>
                <a:lumOff val="60000"/>
              </a:schemeClr>
            </a:solidFill>
          </a:ln>
        </p:spPr>
        <p:txBody>
          <a:bodyPr anchor="ctr">
            <a:spAutoFit/>
          </a:bodyPr>
          <a:lstStyle/>
          <a:p>
            <a:pPr marL="177800" indent="-177800">
              <a:lnSpc>
                <a:spcPct val="125000"/>
              </a:lnSpc>
              <a:spcBef>
                <a:spcPts val="600"/>
              </a:spcBef>
              <a:buClr>
                <a:srgbClr val="8744A2"/>
              </a:buClr>
              <a:buSzPct val="127000"/>
              <a:buFont typeface="Wingdings" pitchFamily="2" charset="2"/>
              <a:buChar char="ü"/>
              <a:defRPr/>
            </a:pPr>
            <a:r>
              <a:rPr lang="zh-CN" altLang="en-US" sz="1200" dirty="0" smtClean="0">
                <a:latin typeface="华文细黑" pitchFamily="2" charset="-122"/>
                <a:ea typeface="华文细黑" pitchFamily="2" charset="-122"/>
              </a:rPr>
              <a:t>公司需要长远的规划</a:t>
            </a:r>
            <a:endParaRPr lang="en-US" altLang="zh-CN" sz="1200" dirty="0">
              <a:latin typeface="华文细黑" pitchFamily="2" charset="-122"/>
              <a:ea typeface="华文细黑" pitchFamily="2" charset="-122"/>
            </a:endParaRPr>
          </a:p>
          <a:p>
            <a:pPr marL="177800" indent="-177800">
              <a:lnSpc>
                <a:spcPct val="125000"/>
              </a:lnSpc>
              <a:spcBef>
                <a:spcPts val="600"/>
              </a:spcBef>
              <a:buClr>
                <a:srgbClr val="8744A2"/>
              </a:buClr>
              <a:buSzPct val="127000"/>
              <a:buFont typeface="Wingdings" pitchFamily="2" charset="2"/>
              <a:buChar char="ü"/>
              <a:defRPr/>
            </a:pPr>
            <a:r>
              <a:rPr lang="zh-CN" altLang="en-US" sz="1200" dirty="0" smtClean="0">
                <a:latin typeface="华文细黑" pitchFamily="2" charset="-122"/>
                <a:ea typeface="华文细黑" pitchFamily="2" charset="-122"/>
              </a:rPr>
              <a:t>依照国际经验，企业的成长既需要内生增长，更需要外延扩张</a:t>
            </a:r>
            <a:endParaRPr lang="en-US" altLang="zh-CN" sz="1200" dirty="0" smtClean="0">
              <a:latin typeface="华文细黑" pitchFamily="2" charset="-122"/>
              <a:ea typeface="华文细黑" pitchFamily="2" charset="-122"/>
            </a:endParaRPr>
          </a:p>
          <a:p>
            <a:pPr marL="177800" indent="-177800">
              <a:lnSpc>
                <a:spcPct val="125000"/>
              </a:lnSpc>
              <a:spcBef>
                <a:spcPts val="600"/>
              </a:spcBef>
              <a:buClr>
                <a:srgbClr val="8744A2"/>
              </a:buClr>
              <a:buSzPct val="127000"/>
              <a:buFont typeface="Wingdings" pitchFamily="2" charset="2"/>
              <a:buChar char="ü"/>
              <a:defRPr/>
            </a:pPr>
            <a:r>
              <a:rPr lang="zh-CN" altLang="en-US" sz="1200" dirty="0" smtClean="0">
                <a:latin typeface="华文细黑" pitchFamily="2" charset="-122"/>
                <a:ea typeface="华文细黑" pitchFamily="2" charset="-122"/>
              </a:rPr>
              <a:t>中长期来看，公司必须要借助资本市场的力量</a:t>
            </a:r>
            <a:endParaRPr lang="zh-CN" altLang="en-US" sz="1200" dirty="0">
              <a:latin typeface="华文细黑" pitchFamily="2" charset="-122"/>
              <a:ea typeface="华文细黑" pitchFamily="2" charset="-122"/>
            </a:endParaRPr>
          </a:p>
        </p:txBody>
      </p:sp>
      <p:sp>
        <p:nvSpPr>
          <p:cNvPr id="47" name="标题 1"/>
          <p:cNvSpPr txBox="1"/>
          <p:nvPr/>
        </p:nvSpPr>
        <p:spPr bwMode="auto">
          <a:xfrm>
            <a:off x="528638" y="476250"/>
            <a:ext cx="7900987" cy="500063"/>
          </a:xfrm>
          <a:prstGeom prst="rect">
            <a:avLst/>
          </a:prstGeom>
          <a:noFill/>
          <a:ln w="9525">
            <a:noFill/>
            <a:miter lim="800000"/>
          </a:ln>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accent4">
                    <a:lumMod val="50000"/>
                  </a:schemeClr>
                </a:solidFill>
                <a:latin typeface="华文中宋" pitchFamily="2" charset="-122"/>
                <a:ea typeface="华文中宋"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zh-CN" altLang="en-US" dirty="0" smtClean="0">
                <a:solidFill>
                  <a:schemeClr val="tx1"/>
                </a:solidFill>
                <a:latin typeface="华文楷体" pitchFamily="2" charset="-122"/>
                <a:ea typeface="华文楷体" pitchFamily="2" charset="-122"/>
              </a:rPr>
              <a:t>新三板企业的的</a:t>
            </a:r>
            <a:r>
              <a:rPr lang="zh-CN" altLang="en-US" dirty="0">
                <a:solidFill>
                  <a:schemeClr val="tx1"/>
                </a:solidFill>
                <a:latin typeface="华文楷体" pitchFamily="2" charset="-122"/>
                <a:ea typeface="华文楷体" pitchFamily="2" charset="-122"/>
              </a:rPr>
              <a:t>理想路径</a:t>
            </a:r>
            <a:r>
              <a:rPr lang="en-US" altLang="zh-CN" dirty="0">
                <a:solidFill>
                  <a:schemeClr val="tx1"/>
                </a:solidFill>
                <a:latin typeface="华文楷体" pitchFamily="2" charset="-122"/>
                <a:ea typeface="华文楷体" pitchFamily="2" charset="-122"/>
              </a:rPr>
              <a:t>——</a:t>
            </a:r>
            <a:r>
              <a:rPr lang="zh-CN" altLang="en-US" dirty="0">
                <a:solidFill>
                  <a:schemeClr val="tx1"/>
                </a:solidFill>
                <a:latin typeface="华文楷体" pitchFamily="2" charset="-122"/>
                <a:ea typeface="华文楷体" pitchFamily="2" charset="-122"/>
              </a:rPr>
              <a:t>内生增长＋外延扩张</a:t>
            </a:r>
            <a:endParaRPr lang="zh-CN" altLang="en-US" dirty="0" smtClean="0">
              <a:solidFill>
                <a:schemeClr val="tx1"/>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528638" y="476250"/>
            <a:ext cx="7900987" cy="500063"/>
          </a:xfrm>
        </p:spPr>
        <p:txBody>
          <a:bodyPr/>
          <a:lstStyle/>
          <a:p>
            <a:r>
              <a:rPr lang="zh-CN" altLang="en-US" dirty="0" smtClean="0">
                <a:solidFill>
                  <a:schemeClr val="tx1"/>
                </a:solidFill>
                <a:latin typeface="华文楷体" pitchFamily="2" charset="-122"/>
                <a:ea typeface="华文楷体" pitchFamily="2" charset="-122"/>
              </a:rPr>
              <a:t>挂牌基本方案及报价</a:t>
            </a:r>
          </a:p>
        </p:txBody>
      </p:sp>
      <p:graphicFrame>
        <p:nvGraphicFramePr>
          <p:cNvPr id="2" name="表格 1"/>
          <p:cNvGraphicFramePr>
            <a:graphicFrameLocks noGrp="1"/>
          </p:cNvGraphicFramePr>
          <p:nvPr/>
        </p:nvGraphicFramePr>
        <p:xfrm>
          <a:off x="539750" y="1557338"/>
          <a:ext cx="8208963" cy="2606482"/>
        </p:xfrm>
        <a:graphic>
          <a:graphicData uri="http://schemas.openxmlformats.org/drawingml/2006/table">
            <a:tbl>
              <a:tblPr firstRow="1" firstCol="1" bandRow="1">
                <a:tableStyleId>{5C22544A-7EE6-4342-B048-85BDC9FD1C3A}</a:tableStyleId>
              </a:tblPr>
              <a:tblGrid>
                <a:gridCol w="2834896"/>
                <a:gridCol w="5374067"/>
              </a:tblGrid>
              <a:tr h="411550">
                <a:tc>
                  <a:txBody>
                    <a:bodyPr/>
                    <a:lstStyle/>
                    <a:p>
                      <a:pPr algn="ctr">
                        <a:lnSpc>
                          <a:spcPct val="150000"/>
                        </a:lnSpc>
                        <a:spcAft>
                          <a:spcPts val="0"/>
                        </a:spcAft>
                      </a:pPr>
                      <a:r>
                        <a:rPr lang="zh-CN" sz="1800" kern="100" dirty="0">
                          <a:effectLst/>
                          <a:latin typeface="华文楷体" pitchFamily="2" charset="-122"/>
                          <a:ea typeface="华文楷体" pitchFamily="2" charset="-122"/>
                        </a:rPr>
                        <a:t>方案要素</a:t>
                      </a:r>
                      <a:endParaRPr lang="zh-CN" sz="18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altLang="en-US" sz="1800" kern="100" dirty="0" smtClean="0">
                          <a:effectLst/>
                          <a:latin typeface="华文楷体" pitchFamily="2" charset="-122"/>
                          <a:ea typeface="华文楷体" pitchFamily="2" charset="-122"/>
                          <a:cs typeface="Times New Roman"/>
                        </a:rPr>
                        <a:t>内容</a:t>
                      </a:r>
                      <a:endParaRPr lang="zh-CN" sz="18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sz="1600" kern="100" dirty="0">
                          <a:effectLst/>
                          <a:latin typeface="华文楷体" pitchFamily="2" charset="-122"/>
                          <a:ea typeface="华文楷体" pitchFamily="2" charset="-122"/>
                        </a:rPr>
                        <a:t>挂牌场所</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华文楷体" pitchFamily="2" charset="-122"/>
                          <a:ea typeface="华文楷体" pitchFamily="2" charset="-122"/>
                        </a:rPr>
                        <a:t>全国中小企业股份转让</a:t>
                      </a:r>
                      <a:r>
                        <a:rPr lang="zh-CN" sz="1600" kern="100" dirty="0" smtClean="0">
                          <a:effectLst/>
                          <a:latin typeface="华文楷体" pitchFamily="2" charset="-122"/>
                          <a:ea typeface="华文楷体" pitchFamily="2" charset="-122"/>
                        </a:rPr>
                        <a:t>系统</a:t>
                      </a:r>
                      <a:r>
                        <a:rPr lang="zh-CN" altLang="en-US" sz="1600" kern="100" dirty="0" smtClean="0">
                          <a:effectLst/>
                          <a:latin typeface="华文楷体" pitchFamily="2" charset="-122"/>
                          <a:ea typeface="华文楷体" pitchFamily="2" charset="-122"/>
                        </a:rPr>
                        <a:t>有限责任</a:t>
                      </a:r>
                      <a:r>
                        <a:rPr lang="zh-CN" sz="1600" kern="100" dirty="0" smtClean="0">
                          <a:effectLst/>
                          <a:latin typeface="华文楷体" pitchFamily="2" charset="-122"/>
                          <a:ea typeface="华文楷体" pitchFamily="2" charset="-122"/>
                        </a:rPr>
                        <a:t>公司</a:t>
                      </a:r>
                      <a:endParaRPr lang="zh-CN" sz="16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sz="1600" kern="100" dirty="0">
                          <a:effectLst/>
                          <a:latin typeface="华文楷体" pitchFamily="2" charset="-122"/>
                          <a:ea typeface="华文楷体" pitchFamily="2" charset="-122"/>
                        </a:rPr>
                        <a:t>挂牌数量</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华文楷体" pitchFamily="2" charset="-122"/>
                          <a:ea typeface="华文楷体" pitchFamily="2" charset="-122"/>
                        </a:rPr>
                        <a:t>以股份制改制后实际股本为基准</a:t>
                      </a:r>
                      <a:endParaRPr lang="zh-CN" sz="16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sz="1600" kern="100" dirty="0">
                          <a:effectLst/>
                          <a:latin typeface="华文楷体" pitchFamily="2" charset="-122"/>
                          <a:ea typeface="华文楷体" pitchFamily="2" charset="-122"/>
                        </a:rPr>
                        <a:t>预计申报时间</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endParaRPr lang="zh-CN" sz="16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altLang="en-US" sz="1600" kern="100" dirty="0" smtClean="0">
                          <a:effectLst/>
                          <a:latin typeface="华文楷体" pitchFamily="2" charset="-122"/>
                          <a:ea typeface="华文楷体" pitchFamily="2" charset="-122"/>
                          <a:cs typeface="Times New Roman"/>
                        </a:rPr>
                        <a:t>挂牌后转让方式</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altLang="en-US" sz="1600" kern="100" smtClean="0">
                          <a:effectLst/>
                          <a:latin typeface="华文楷体" pitchFamily="2" charset="-122"/>
                          <a:ea typeface="华文楷体" pitchFamily="2" charset="-122"/>
                          <a:cs typeface="Times New Roman"/>
                        </a:rPr>
                        <a:t>挂牌、或挂牌即做市</a:t>
                      </a:r>
                      <a:endParaRPr lang="zh-CN" sz="16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sz="1600" kern="100" dirty="0" smtClean="0">
                          <a:effectLst/>
                          <a:latin typeface="华文楷体" pitchFamily="2" charset="-122"/>
                          <a:ea typeface="华文楷体" pitchFamily="2" charset="-122"/>
                        </a:rPr>
                        <a:t>融资需求</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sz="1600" kern="100" dirty="0" smtClean="0">
                          <a:effectLst/>
                          <a:latin typeface="华文楷体" pitchFamily="2" charset="-122"/>
                          <a:ea typeface="华文楷体" pitchFamily="2" charset="-122"/>
                        </a:rPr>
                        <a:t>视情况</a:t>
                      </a:r>
                      <a:r>
                        <a:rPr lang="zh-CN" sz="1600" kern="100" dirty="0">
                          <a:effectLst/>
                          <a:latin typeface="华文楷体" pitchFamily="2" charset="-122"/>
                          <a:ea typeface="华文楷体" pitchFamily="2" charset="-122"/>
                        </a:rPr>
                        <a:t>启动定向增发</a:t>
                      </a:r>
                      <a:r>
                        <a:rPr lang="zh-CN" sz="1600" kern="100" dirty="0" smtClean="0">
                          <a:effectLst/>
                          <a:latin typeface="华文楷体" pitchFamily="2" charset="-122"/>
                          <a:ea typeface="华文楷体" pitchFamily="2" charset="-122"/>
                        </a:rPr>
                        <a:t>工作</a:t>
                      </a:r>
                      <a:r>
                        <a:rPr lang="zh-CN" altLang="en-US" sz="1600" kern="100" dirty="0" smtClean="0">
                          <a:effectLst/>
                          <a:latin typeface="华文楷体" pitchFamily="2" charset="-122"/>
                          <a:ea typeface="华文楷体" pitchFamily="2" charset="-122"/>
                        </a:rPr>
                        <a:t>，光大资本将积极参与</a:t>
                      </a:r>
                      <a:endParaRPr lang="zh-CN" sz="1600" kern="100" dirty="0">
                        <a:effectLst/>
                        <a:latin typeface="华文楷体" pitchFamily="2" charset="-122"/>
                        <a:ea typeface="华文楷体" pitchFamily="2" charset="-122"/>
                        <a:cs typeface="Times New Roman"/>
                      </a:endParaRPr>
                    </a:p>
                  </a:txBody>
                  <a:tcPr marL="68580" marR="68580" marT="0" marB="0"/>
                </a:tc>
              </a:tr>
              <a:tr h="365822">
                <a:tc>
                  <a:txBody>
                    <a:bodyPr/>
                    <a:lstStyle/>
                    <a:p>
                      <a:pPr algn="l">
                        <a:lnSpc>
                          <a:spcPct val="150000"/>
                        </a:lnSpc>
                        <a:spcAft>
                          <a:spcPts val="0"/>
                        </a:spcAft>
                      </a:pPr>
                      <a:r>
                        <a:rPr lang="zh-CN" altLang="en-US" sz="1600" kern="100" dirty="0" smtClean="0">
                          <a:effectLst/>
                          <a:latin typeface="华文楷体" pitchFamily="2" charset="-122"/>
                          <a:ea typeface="华文楷体" pitchFamily="2" charset="-122"/>
                          <a:cs typeface="Times New Roman"/>
                        </a:rPr>
                        <a:t>项目报价</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华文楷体" pitchFamily="2" charset="-122"/>
                          <a:ea typeface="华文楷体" pitchFamily="2" charset="-122"/>
                          <a:cs typeface="Times New Roman"/>
                        </a:rPr>
                        <a:t>通常为券商律师会计师打包报价模式</a:t>
                      </a:r>
                      <a:endParaRPr lang="zh-CN" sz="1600" kern="100" dirty="0">
                        <a:effectLst/>
                        <a:latin typeface="华文楷体" pitchFamily="2" charset="-122"/>
                        <a:ea typeface="华文楷体" pitchFamily="2" charset="-122"/>
                        <a:cs typeface="Times New Roman"/>
                      </a:endParaRPr>
                    </a:p>
                  </a:txBody>
                  <a:tcPr marL="68580" marR="68580" marT="0" marB="0"/>
                </a:tc>
              </a:tr>
            </a:tbl>
          </a:graphicData>
        </a:graphic>
      </p:graphicFrame>
      <p:pic>
        <p:nvPicPr>
          <p:cNvPr id="83970" name="Picture 2" descr="C:\Users\Administrator\Desktop\南京市市民卡\6. 素材\方案.jpg"/>
          <p:cNvPicPr>
            <a:picLocks noChangeAspect="1" noChangeArrowheads="1"/>
          </p:cNvPicPr>
          <p:nvPr/>
        </p:nvPicPr>
        <p:blipFill>
          <a:blip r:embed="rId1" cstate="print"/>
          <a:srcRect/>
          <a:stretch>
            <a:fillRect/>
          </a:stretch>
        </p:blipFill>
        <p:spPr bwMode="auto">
          <a:xfrm>
            <a:off x="4499992" y="3883827"/>
            <a:ext cx="4237856" cy="2713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638" y="571500"/>
            <a:ext cx="7900987" cy="500063"/>
          </a:xfrm>
        </p:spPr>
        <p:txBody>
          <a:bodyPr/>
          <a:lstStyle/>
          <a:p>
            <a:pPr>
              <a:defRPr/>
            </a:pPr>
            <a:r>
              <a:rPr lang="zh-CN" altLang="en-US" dirty="0" smtClean="0">
                <a:latin typeface="华文楷体" panose="02010600040101010101" pitchFamily="2" charset="-122"/>
                <a:ea typeface="华文楷体" panose="02010600040101010101" pitchFamily="2" charset="-122"/>
              </a:rPr>
              <a:t>请联系我们</a:t>
            </a:r>
            <a:endParaRPr lang="zh-CN" altLang="en-US"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0"/>
          </p:nvPr>
        </p:nvSpPr>
        <p:spPr/>
        <p:txBody>
          <a:bodyPr/>
          <a:lstStyle/>
          <a:p>
            <a:pPr>
              <a:defRPr/>
            </a:pPr>
            <a:fld id="{0078323F-602D-420D-9B7C-CAD364524F7F}" type="slidenum">
              <a:rPr lang="zh-CN" altLang="en-US" smtClean="0">
                <a:solidFill>
                  <a:prstClr val="black">
                    <a:tint val="75000"/>
                  </a:prstClr>
                </a:solidFill>
              </a:rPr>
            </a:fld>
            <a:endParaRPr lang="zh-CN" altLang="en-US" dirty="0">
              <a:solidFill>
                <a:prstClr val="black">
                  <a:tint val="75000"/>
                </a:prstClr>
              </a:solidFill>
            </a:endParaRPr>
          </a:p>
        </p:txBody>
      </p:sp>
      <p:sp>
        <p:nvSpPr>
          <p:cNvPr id="60420" name="Rectangle 9"/>
          <p:cNvSpPr>
            <a:spLocks noChangeArrowheads="1"/>
          </p:cNvSpPr>
          <p:nvPr/>
        </p:nvSpPr>
        <p:spPr bwMode="auto">
          <a:xfrm>
            <a:off x="3030538" y="5929337"/>
            <a:ext cx="3082925" cy="307975"/>
          </a:xfrm>
          <a:prstGeom prst="rect">
            <a:avLst/>
          </a:prstGeom>
          <a:noFill/>
          <a:ln w="9525" algn="ctr">
            <a:noFill/>
            <a:miter lim="800000"/>
          </a:ln>
        </p:spPr>
        <p:txBody>
          <a:bodyPr wrap="none">
            <a:spAutoFit/>
          </a:bodyPr>
          <a:lstStyle/>
          <a:p>
            <a:pPr fontAlgn="base">
              <a:spcBef>
                <a:spcPct val="0"/>
              </a:spcBef>
              <a:spcAft>
                <a:spcPct val="0"/>
              </a:spcAft>
            </a:pPr>
            <a:r>
              <a:rPr lang="zh-CN" altLang="en-US" sz="1400" b="1" dirty="0">
                <a:solidFill>
                  <a:prstClr val="black"/>
                </a:solidFill>
                <a:latin typeface="Arial" charset="0"/>
                <a:ea typeface="华文细黑"/>
                <a:cs typeface="华文细黑"/>
              </a:rPr>
              <a:t>公司主页：</a:t>
            </a:r>
            <a:r>
              <a:rPr lang="en-US" altLang="zh-CN" sz="1400" b="1" dirty="0">
                <a:solidFill>
                  <a:prstClr val="black"/>
                </a:solidFill>
                <a:latin typeface="Arial" charset="0"/>
                <a:ea typeface="华文细黑"/>
                <a:cs typeface="华文细黑"/>
              </a:rPr>
              <a:t>http://www.ebscn.com</a:t>
            </a:r>
          </a:p>
        </p:txBody>
      </p:sp>
      <p:sp>
        <p:nvSpPr>
          <p:cNvPr id="7" name="Rectangle 11"/>
          <p:cNvSpPr>
            <a:spLocks noChangeArrowheads="1"/>
          </p:cNvSpPr>
          <p:nvPr/>
        </p:nvSpPr>
        <p:spPr bwMode="auto">
          <a:xfrm>
            <a:off x="3959225" y="1300758"/>
            <a:ext cx="2749471" cy="400110"/>
          </a:xfrm>
          <a:prstGeom prst="rect">
            <a:avLst/>
          </a:prstGeom>
          <a:noFill/>
          <a:ln w="9525" algn="ctr">
            <a:noFill/>
            <a:miter lim="800000"/>
          </a:ln>
          <a:effectLst/>
        </p:spPr>
        <p:txBody>
          <a:bodyPr wrap="none">
            <a:spAutoFit/>
          </a:bodyPr>
          <a:lstStyle/>
          <a:p>
            <a:pPr fontAlgn="base">
              <a:spcBef>
                <a:spcPct val="0"/>
              </a:spcBef>
              <a:spcAft>
                <a:spcPct val="0"/>
              </a:spcAft>
              <a:defRPr/>
            </a:pPr>
            <a:r>
              <a:rPr lang="zh-CN" altLang="en-US" sz="2000" b="1" dirty="0">
                <a:solidFill>
                  <a:prstClr val="black"/>
                </a:solidFill>
                <a:effectLst>
                  <a:outerShdw blurRad="38100" dist="38100" dir="2700000" algn="tl">
                    <a:srgbClr val="C0C0C0"/>
                  </a:outerShdw>
                </a:effectLst>
                <a:latin typeface="Arial" charset="0"/>
                <a:ea typeface="华文细黑" pitchFamily="2" charset="-122"/>
              </a:rPr>
              <a:t>光大</a:t>
            </a:r>
            <a:r>
              <a:rPr lang="zh-CN" altLang="en-US" sz="2000" b="1" dirty="0" smtClean="0">
                <a:solidFill>
                  <a:prstClr val="black"/>
                </a:solidFill>
                <a:effectLst>
                  <a:outerShdw blurRad="38100" dist="38100" dir="2700000" algn="tl">
                    <a:srgbClr val="C0C0C0"/>
                  </a:outerShdw>
                </a:effectLst>
                <a:latin typeface="Arial" charset="0"/>
                <a:ea typeface="华文细黑" pitchFamily="2" charset="-122"/>
              </a:rPr>
              <a:t>证券股份有限公司</a:t>
            </a:r>
            <a:endParaRPr lang="zh-CN" altLang="en-US" sz="2000" b="1" dirty="0">
              <a:solidFill>
                <a:prstClr val="black"/>
              </a:solidFill>
              <a:effectLst>
                <a:outerShdw blurRad="38100" dist="38100" dir="2700000" algn="tl">
                  <a:srgbClr val="C0C0C0"/>
                </a:outerShdw>
              </a:effectLst>
              <a:latin typeface="Arial" charset="0"/>
              <a:ea typeface="华文细黑" pitchFamily="2" charset="-122"/>
            </a:endParaRPr>
          </a:p>
        </p:txBody>
      </p:sp>
      <p:sp>
        <p:nvSpPr>
          <p:cNvPr id="10" name="矩形 9"/>
          <p:cNvSpPr/>
          <p:nvPr/>
        </p:nvSpPr>
        <p:spPr>
          <a:xfrm>
            <a:off x="611560" y="2366879"/>
            <a:ext cx="8136904" cy="3108960"/>
          </a:xfrm>
          <a:prstGeom prst="rect">
            <a:avLst/>
          </a:prstGeom>
        </p:spPr>
        <p:txBody>
          <a:bodyPr wrap="square">
            <a:spAutoFit/>
          </a:bodyPr>
          <a:lstStyle/>
          <a:p>
            <a:pPr indent="9525" eaLnBrk="0" hangingPunct="0"/>
            <a:r>
              <a:rPr lang="zh-CN" altLang="en-US" b="1" dirty="0" smtClean="0">
                <a:solidFill>
                  <a:srgbClr val="000000"/>
                </a:solidFill>
                <a:latin typeface="+mn-ea"/>
              </a:rPr>
              <a:t>业务团队：   陈思远</a:t>
            </a:r>
            <a:endParaRPr lang="en-US" altLang="zh-CN" b="1" dirty="0" smtClean="0">
              <a:solidFill>
                <a:srgbClr val="000000"/>
              </a:solidFill>
              <a:latin typeface="+mn-ea"/>
            </a:endParaRPr>
          </a:p>
          <a:p>
            <a:pPr indent="9525" eaLnBrk="0" hangingPunct="0"/>
            <a:r>
              <a:rPr lang="zh-CN" altLang="en-US" b="1" dirty="0" smtClean="0">
                <a:solidFill>
                  <a:srgbClr val="000000"/>
                </a:solidFill>
                <a:latin typeface="+mn-ea"/>
              </a:rPr>
              <a:t>联系地址：  上海市静安区新闸路</a:t>
            </a:r>
            <a:r>
              <a:rPr lang="en-US" altLang="zh-CN" b="1" dirty="0" smtClean="0">
                <a:solidFill>
                  <a:srgbClr val="000000"/>
                </a:solidFill>
                <a:latin typeface="+mn-ea"/>
              </a:rPr>
              <a:t>1508</a:t>
            </a:r>
            <a:r>
              <a:rPr lang="zh-CN" altLang="en-US" b="1" dirty="0" smtClean="0">
                <a:solidFill>
                  <a:srgbClr val="000000"/>
                </a:solidFill>
                <a:latin typeface="+mn-ea"/>
              </a:rPr>
              <a:t>号静安国际广场</a:t>
            </a:r>
            <a:r>
              <a:rPr lang="en-US" altLang="zh-CN" b="1" dirty="0" smtClean="0">
                <a:solidFill>
                  <a:srgbClr val="000000"/>
                </a:solidFill>
                <a:latin typeface="+mn-ea"/>
              </a:rPr>
              <a:t>6</a:t>
            </a:r>
            <a:r>
              <a:rPr lang="zh-CN" altLang="en-US" b="1" dirty="0" smtClean="0">
                <a:solidFill>
                  <a:srgbClr val="000000"/>
                </a:solidFill>
                <a:latin typeface="+mn-ea"/>
              </a:rPr>
              <a:t>楼（</a:t>
            </a:r>
            <a:r>
              <a:rPr lang="en-US" altLang="zh-CN" b="1" dirty="0" smtClean="0">
                <a:solidFill>
                  <a:srgbClr val="000000"/>
                </a:solidFill>
                <a:latin typeface="+mn-ea"/>
              </a:rPr>
              <a:t>200040</a:t>
            </a:r>
            <a:r>
              <a:rPr lang="zh-CN" altLang="en-US" b="1" dirty="0" smtClean="0">
                <a:solidFill>
                  <a:srgbClr val="000000"/>
                </a:solidFill>
                <a:latin typeface="+mn-ea"/>
              </a:rPr>
              <a:t>）</a:t>
            </a:r>
            <a:endParaRPr lang="zh-CN" altLang="en-US"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r>
              <a:rPr lang="en-US" altLang="zh-CN" b="1" dirty="0" smtClean="0">
                <a:solidFill>
                  <a:srgbClr val="000000"/>
                </a:solidFill>
                <a:latin typeface="+mn-ea"/>
              </a:rPr>
              <a:t>          </a:t>
            </a:r>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a:p>
            <a:pPr indent="9525" eaLnBrk="0" hangingPunct="0"/>
            <a:endParaRPr lang="en-US" altLang="zh-CN" b="1" dirty="0" smtClean="0">
              <a:solidFill>
                <a:srgbClr val="000000"/>
              </a:solidFill>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00"/>
                </a:solidFill>
                <a:latin typeface="楷体" panose="02010609060101010101" pitchFamily="49" charset="-122"/>
              </a:rPr>
              <a:t>2.1</a:t>
            </a:r>
            <a:r>
              <a:rPr lang="zh-CN" altLang="en-US" dirty="0" smtClean="0">
                <a:solidFill>
                  <a:srgbClr val="000000"/>
                </a:solidFill>
                <a:latin typeface="楷体" panose="02010609060101010101" pitchFamily="49" charset="-122"/>
              </a:rPr>
              <a:t> 什么是全国股转系统</a:t>
            </a:r>
            <a:endParaRPr lang="zh-CN" altLang="en-US" dirty="0"/>
          </a:p>
        </p:txBody>
      </p:sp>
      <p:sp>
        <p:nvSpPr>
          <p:cNvPr id="3" name="灯片编号占位符 2"/>
          <p:cNvSpPr>
            <a:spLocks noGrp="1"/>
          </p:cNvSpPr>
          <p:nvPr>
            <p:ph type="sldNum" sz="quarter" idx="10"/>
          </p:nvPr>
        </p:nvSpPr>
        <p:spPr/>
        <p:txBody>
          <a:bodyPr/>
          <a:lstStyle/>
          <a:p>
            <a:pPr>
              <a:defRPr/>
            </a:pPr>
            <a:fld id="{72001FE4-9F42-41D2-BA1A-CE2438031B5B}" type="slidenum">
              <a:rPr lang="zh-CN" altLang="en-US" smtClean="0">
                <a:solidFill>
                  <a:prstClr val="black">
                    <a:tint val="75000"/>
                  </a:prstClr>
                </a:solidFill>
              </a:rPr>
            </a:fld>
            <a:endParaRPr lang="zh-CN" altLang="en-US" dirty="0">
              <a:solidFill>
                <a:prstClr val="black">
                  <a:tint val="75000"/>
                </a:prstClr>
              </a:solidFill>
            </a:endParaRPr>
          </a:p>
        </p:txBody>
      </p:sp>
      <p:sp>
        <p:nvSpPr>
          <p:cNvPr id="4" name="TextBox 3"/>
          <p:cNvSpPr txBox="1"/>
          <p:nvPr/>
        </p:nvSpPr>
        <p:spPr>
          <a:xfrm>
            <a:off x="899592" y="1268760"/>
            <a:ext cx="6696744" cy="2537874"/>
          </a:xfrm>
          <a:prstGeom prst="rect">
            <a:avLst/>
          </a:prstGeom>
          <a:noFill/>
        </p:spPr>
        <p:txBody>
          <a:bodyPr wrap="square" rtlCol="0">
            <a:spAutoFit/>
          </a:bodyPr>
          <a:lstStyle/>
          <a:p>
            <a:pPr>
              <a:lnSpc>
                <a:spcPct val="150000"/>
              </a:lnSpc>
            </a:pPr>
            <a:r>
              <a:rPr lang="zh-CN" altLang="en-US" dirty="0" smtClean="0"/>
              <a:t>全国股转系统具有哪些</a:t>
            </a:r>
            <a:r>
              <a:rPr lang="zh-CN" altLang="en-US" b="1" dirty="0" smtClean="0"/>
              <a:t>制度特点</a:t>
            </a:r>
            <a:r>
              <a:rPr lang="zh-CN" altLang="en-US" dirty="0" smtClean="0"/>
              <a:t>？</a:t>
            </a:r>
            <a:endParaRPr lang="en-US" altLang="zh-CN" dirty="0" smtClean="0"/>
          </a:p>
          <a:p>
            <a:pPr marL="342900" indent="-342900">
              <a:lnSpc>
                <a:spcPct val="150000"/>
              </a:lnSpc>
              <a:buFont typeface="+mj-lt"/>
              <a:buAutoNum type="arabicPeriod"/>
            </a:pPr>
            <a:r>
              <a:rPr lang="zh-CN" altLang="en-US" dirty="0" smtClean="0"/>
              <a:t>以信息披露为核心的准入制度</a:t>
            </a:r>
            <a:endParaRPr lang="en-US" altLang="zh-CN" dirty="0" smtClean="0"/>
          </a:p>
          <a:p>
            <a:pPr marL="342900" indent="-342900">
              <a:lnSpc>
                <a:spcPct val="150000"/>
              </a:lnSpc>
              <a:buFont typeface="+mj-lt"/>
              <a:buAutoNum type="arabicPeriod"/>
            </a:pPr>
            <a:r>
              <a:rPr lang="zh-CN" altLang="en-US" dirty="0" smtClean="0"/>
              <a:t>“小额、便捷、灵活、多元”的融资制度</a:t>
            </a:r>
            <a:endParaRPr lang="en-US" altLang="zh-CN" dirty="0" smtClean="0"/>
          </a:p>
          <a:p>
            <a:pPr marL="342900" indent="-342900">
              <a:lnSpc>
                <a:spcPct val="150000"/>
              </a:lnSpc>
              <a:buFont typeface="+mj-lt"/>
              <a:buAutoNum type="arabicPeriod"/>
            </a:pPr>
            <a:r>
              <a:rPr lang="zh-CN" altLang="en-US" dirty="0" smtClean="0"/>
              <a:t>灵活多元的交易制度</a:t>
            </a:r>
            <a:endParaRPr lang="en-US" altLang="zh-CN" dirty="0" smtClean="0"/>
          </a:p>
          <a:p>
            <a:pPr marL="342900" indent="-342900">
              <a:lnSpc>
                <a:spcPct val="150000"/>
              </a:lnSpc>
              <a:buFont typeface="+mj-lt"/>
              <a:buAutoNum type="arabicPeriod"/>
            </a:pPr>
            <a:r>
              <a:rPr lang="zh-CN" altLang="en-US" dirty="0" smtClean="0"/>
              <a:t>权责利一致的主办券商制度</a:t>
            </a:r>
            <a:endParaRPr lang="en-US" altLang="zh-CN" dirty="0" smtClean="0"/>
          </a:p>
          <a:p>
            <a:pPr marL="342900" indent="-342900">
              <a:lnSpc>
                <a:spcPct val="150000"/>
              </a:lnSpc>
              <a:buFont typeface="+mj-lt"/>
              <a:buAutoNum type="arabicPeriod"/>
            </a:pPr>
            <a:r>
              <a:rPr lang="zh-CN" altLang="en-US" dirty="0" smtClean="0"/>
              <a:t>严格的投资者适当性管理制度</a:t>
            </a:r>
            <a:endParaRPr lang="zh-CN" altLang="en-US" dirty="0"/>
          </a:p>
        </p:txBody>
      </p:sp>
      <p:sp>
        <p:nvSpPr>
          <p:cNvPr id="6" name="圆角矩形 5"/>
          <p:cNvSpPr/>
          <p:nvPr/>
        </p:nvSpPr>
        <p:spPr>
          <a:xfrm>
            <a:off x="416212" y="3963266"/>
            <a:ext cx="1656000" cy="4320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楷体" panose="02010609060101010101" pitchFamily="49" charset="-122"/>
                <a:ea typeface="楷体" panose="02010609060101010101" pitchFamily="49" charset="-122"/>
              </a:rPr>
              <a:t>股转推荐业务</a:t>
            </a:r>
            <a:endParaRPr lang="zh-CN" altLang="en-US" sz="1600" dirty="0">
              <a:solidFill>
                <a:schemeClr val="bg1"/>
              </a:solidFill>
              <a:latin typeface="楷体" panose="02010609060101010101" pitchFamily="49" charset="-122"/>
              <a:ea typeface="楷体" panose="02010609060101010101" pitchFamily="49" charset="-122"/>
            </a:endParaRPr>
          </a:p>
        </p:txBody>
      </p:sp>
      <p:sp>
        <p:nvSpPr>
          <p:cNvPr id="7" name="圆角矩形 6"/>
          <p:cNvSpPr/>
          <p:nvPr/>
        </p:nvSpPr>
        <p:spPr>
          <a:xfrm>
            <a:off x="416854" y="4755402"/>
            <a:ext cx="1656000" cy="4320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楷体" panose="02010609060101010101" pitchFamily="49" charset="-122"/>
                <a:ea typeface="楷体" panose="02010609060101010101" pitchFamily="49" charset="-122"/>
              </a:rPr>
              <a:t>股转做市业务</a:t>
            </a:r>
            <a:endParaRPr lang="zh-CN" altLang="en-US" sz="1600" dirty="0">
              <a:solidFill>
                <a:schemeClr val="bg1"/>
              </a:solidFill>
              <a:latin typeface="楷体" panose="02010609060101010101" pitchFamily="49" charset="-122"/>
              <a:ea typeface="楷体" panose="02010609060101010101" pitchFamily="49" charset="-122"/>
            </a:endParaRPr>
          </a:p>
        </p:txBody>
      </p:sp>
      <p:sp>
        <p:nvSpPr>
          <p:cNvPr id="8" name="TextBox 7"/>
          <p:cNvSpPr txBox="1"/>
          <p:nvPr/>
        </p:nvSpPr>
        <p:spPr>
          <a:xfrm>
            <a:off x="2576399" y="4015529"/>
            <a:ext cx="6049367" cy="307777"/>
          </a:xfrm>
          <a:prstGeom prst="rect">
            <a:avLst/>
          </a:prstGeom>
          <a:noFill/>
          <a:ln>
            <a:solidFill>
              <a:schemeClr val="accent4">
                <a:lumMod val="75000"/>
              </a:schemeClr>
            </a:solidFill>
            <a:prstDash val="dash"/>
          </a:ln>
        </p:spPr>
        <p:txBody>
          <a:bodyPr wrap="square" rtlCol="0">
            <a:spAutoFit/>
          </a:bodyPr>
          <a:lstStyle/>
          <a:p>
            <a:r>
              <a:rPr lang="zh-CN" altLang="en-US" sz="1400" dirty="0" smtClean="0">
                <a:latin typeface="楷体" panose="02010609060101010101" pitchFamily="49" charset="-122"/>
                <a:ea typeface="楷体" panose="02010609060101010101" pitchFamily="49" charset="-122"/>
              </a:rPr>
              <a:t>推荐挂牌、持续督导、股票</a:t>
            </a:r>
            <a:r>
              <a:rPr lang="zh-CN" altLang="en-US" sz="1400" dirty="0">
                <a:latin typeface="楷体" panose="02010609060101010101" pitchFamily="49" charset="-122"/>
                <a:ea typeface="楷体" panose="02010609060101010101" pitchFamily="49" charset="-122"/>
              </a:rPr>
              <a:t>发行、并购重组等提供相关服务</a:t>
            </a:r>
          </a:p>
        </p:txBody>
      </p:sp>
      <p:sp>
        <p:nvSpPr>
          <p:cNvPr id="9" name="TextBox 8"/>
          <p:cNvSpPr txBox="1"/>
          <p:nvPr/>
        </p:nvSpPr>
        <p:spPr>
          <a:xfrm>
            <a:off x="2577094" y="4827362"/>
            <a:ext cx="6050061" cy="307777"/>
          </a:xfrm>
          <a:prstGeom prst="rect">
            <a:avLst/>
          </a:prstGeom>
          <a:noFill/>
          <a:ln>
            <a:solidFill>
              <a:schemeClr val="accent4">
                <a:lumMod val="75000"/>
              </a:schemeClr>
            </a:solidFill>
            <a:prstDash val="dash"/>
          </a:ln>
        </p:spPr>
        <p:txBody>
          <a:bodyPr wrap="square" rtlCol="0">
            <a:spAutoFit/>
          </a:bodyPr>
          <a:lstStyle/>
          <a:p>
            <a:r>
              <a:rPr lang="zh-CN" altLang="en-US" sz="1400" dirty="0" smtClean="0">
                <a:latin typeface="楷体" panose="02010609060101010101" pitchFamily="49" charset="-122"/>
                <a:ea typeface="楷体" panose="02010609060101010101" pitchFamily="49" charset="-122"/>
              </a:rPr>
              <a:t>以自</a:t>
            </a:r>
            <a:r>
              <a:rPr lang="zh-CN" altLang="en-US" sz="1400" dirty="0">
                <a:latin typeface="楷体" panose="02010609060101010101" pitchFamily="49" charset="-122"/>
                <a:ea typeface="楷体" panose="02010609060101010101" pitchFamily="49" charset="-122"/>
              </a:rPr>
              <a:t>有资金和证券与投资者进行交易</a:t>
            </a:r>
            <a:r>
              <a:rPr lang="zh-CN" altLang="en-US" sz="1400" dirty="0" smtClean="0">
                <a:latin typeface="楷体" panose="02010609060101010101" pitchFamily="49" charset="-122"/>
                <a:ea typeface="楷体" panose="02010609060101010101" pitchFamily="49" charset="-122"/>
              </a:rPr>
              <a:t>，为</a:t>
            </a:r>
            <a:r>
              <a:rPr lang="zh-CN" altLang="en-US" sz="1400" dirty="0">
                <a:latin typeface="楷体" panose="02010609060101010101" pitchFamily="49" charset="-122"/>
                <a:ea typeface="楷体" panose="02010609060101010101" pitchFamily="49" charset="-122"/>
              </a:rPr>
              <a:t>市场提供即时性和流动性</a:t>
            </a:r>
          </a:p>
        </p:txBody>
      </p:sp>
      <p:sp>
        <p:nvSpPr>
          <p:cNvPr id="10" name="右箭头 9"/>
          <p:cNvSpPr/>
          <p:nvPr/>
        </p:nvSpPr>
        <p:spPr>
          <a:xfrm>
            <a:off x="2072854" y="4097409"/>
            <a:ext cx="503545" cy="15388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1" name="右箭头 10"/>
          <p:cNvSpPr/>
          <p:nvPr/>
        </p:nvSpPr>
        <p:spPr>
          <a:xfrm>
            <a:off x="2073038" y="4899370"/>
            <a:ext cx="503545" cy="15388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2" name="圆角矩形 11"/>
          <p:cNvSpPr/>
          <p:nvPr/>
        </p:nvSpPr>
        <p:spPr>
          <a:xfrm>
            <a:off x="417038" y="5661296"/>
            <a:ext cx="1656000" cy="4320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楷体" panose="02010609060101010101" pitchFamily="49" charset="-122"/>
                <a:ea typeface="楷体" panose="02010609060101010101" pitchFamily="49" charset="-122"/>
              </a:rPr>
              <a:t>股转经纪业务</a:t>
            </a:r>
            <a:endParaRPr lang="zh-CN" altLang="en-US" sz="1600" dirty="0">
              <a:solidFill>
                <a:schemeClr val="bg1"/>
              </a:solidFill>
              <a:latin typeface="楷体" panose="02010609060101010101" pitchFamily="49" charset="-122"/>
              <a:ea typeface="楷体" panose="02010609060101010101" pitchFamily="49" charset="-122"/>
            </a:endParaRPr>
          </a:p>
        </p:txBody>
      </p:sp>
      <p:sp>
        <p:nvSpPr>
          <p:cNvPr id="13" name="TextBox 12"/>
          <p:cNvSpPr txBox="1"/>
          <p:nvPr/>
        </p:nvSpPr>
        <p:spPr>
          <a:xfrm>
            <a:off x="2577278" y="5733256"/>
            <a:ext cx="6050061" cy="307777"/>
          </a:xfrm>
          <a:prstGeom prst="rect">
            <a:avLst/>
          </a:prstGeom>
          <a:noFill/>
          <a:ln>
            <a:solidFill>
              <a:schemeClr val="accent4">
                <a:lumMod val="75000"/>
              </a:schemeClr>
            </a:solidFill>
            <a:prstDash val="dash"/>
          </a:ln>
        </p:spPr>
        <p:txBody>
          <a:bodyPr wrap="square" rtlCol="0">
            <a:spAutoFit/>
          </a:bodyPr>
          <a:lstStyle/>
          <a:p>
            <a:r>
              <a:rPr lang="zh-CN" altLang="en-US" sz="1400" dirty="0">
                <a:latin typeface="楷体" panose="02010609060101010101" pitchFamily="49" charset="-122"/>
                <a:ea typeface="楷体" panose="02010609060101010101" pitchFamily="49" charset="-122"/>
              </a:rPr>
              <a:t>代理开立证券账户、代理买卖股票等业务</a:t>
            </a:r>
          </a:p>
        </p:txBody>
      </p:sp>
      <p:sp>
        <p:nvSpPr>
          <p:cNvPr id="14" name="右箭头 13"/>
          <p:cNvSpPr/>
          <p:nvPr/>
        </p:nvSpPr>
        <p:spPr>
          <a:xfrm>
            <a:off x="2073222" y="5805264"/>
            <a:ext cx="503545" cy="15388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Tree>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FFFF99">
              <a:gamma/>
              <a:shade val="60000"/>
              <a:invGamma/>
            </a:srgbClr>
          </a:outerShdw>
        </a:effectLst>
      </a:spPr>
      <a:bodyPr vert="eaVert" wrap="square" lIns="91440" tIns="45720" rIns="91440" bIns="45720" numCol="1" anchor="t" anchorCtr="0" compatLnSpc="1">
        <a:spAutoFit/>
      </a:bodyPr>
      <a:lstStyle>
        <a:defPPr marL="0" marR="0" indent="0" algn="l" defTabSz="914400" rtl="0" eaLnBrk="1" fontAlgn="ctr" latinLnBrk="0" hangingPunct="1">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FFFF99">
              <a:gamma/>
              <a:shade val="60000"/>
              <a:invGamma/>
            </a:srgbClr>
          </a:outerShdw>
        </a:effectLst>
      </a:spPr>
      <a:bodyPr vert="eaVert" wrap="square" lIns="91440" tIns="45720" rIns="91440" bIns="45720" numCol="1" anchor="t" anchorCtr="0" compatLnSpc="1">
        <a:spAutoFit/>
      </a:bodyPr>
      <a:lstStyle>
        <a:defPPr marL="0" marR="0" indent="0" algn="l" defTabSz="914400" rtl="0" eaLnBrk="1" fontAlgn="ctr" latinLnBrk="0" hangingPunct="1">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14798</Words>
  <Application>Kingsoft Office WPP</Application>
  <PresentationFormat>全屏显示(4:3)</PresentationFormat>
  <Paragraphs>1836</Paragraphs>
  <Slides>88</Slides>
  <Notes>6</Notes>
  <HiddenSlides>0</HiddenSlides>
  <MMClips>0</MMClips>
  <ScaleCrop>false</ScaleCrop>
  <HeadingPairs>
    <vt:vector size="4" baseType="variant">
      <vt:variant>
        <vt:lpstr>主题</vt:lpstr>
      </vt:variant>
      <vt:variant>
        <vt:i4>2</vt:i4>
      </vt:variant>
      <vt:variant>
        <vt:lpstr>幻灯片标题</vt:lpstr>
      </vt:variant>
      <vt:variant>
        <vt:i4>88</vt:i4>
      </vt:variant>
    </vt:vector>
  </HeadingPairs>
  <TitlesOfParts>
    <vt:vector size="90" baseType="lpstr">
      <vt:lpstr>1_Office 主题</vt:lpstr>
      <vt:lpstr>2_Office 主题</vt:lpstr>
      <vt:lpstr>PowerPoint 演示文稿</vt:lpstr>
      <vt:lpstr>目录</vt:lpstr>
      <vt:lpstr>1</vt:lpstr>
      <vt:lpstr>一、演讲人简介</vt:lpstr>
      <vt:lpstr>2</vt:lpstr>
      <vt:lpstr>二、全国中小企业股份转让系统（新三板）业务简介 </vt:lpstr>
      <vt:lpstr>2.1 什么是全国股转系统</vt:lpstr>
      <vt:lpstr>2.1 什么是全国股转系统</vt:lpstr>
      <vt:lpstr>2.1 什么是全国股转系统</vt:lpstr>
      <vt:lpstr>PowerPoint 演示文稿</vt:lpstr>
      <vt:lpstr>2.1 什么是全国股转系统</vt:lpstr>
      <vt:lpstr>2.1 什么是全国股转系统</vt:lpstr>
      <vt:lpstr>PowerPoint 演示文稿</vt:lpstr>
      <vt:lpstr>2.2全国股转系统最新动态</vt:lpstr>
      <vt:lpstr>2.2全国股转系统最新动态</vt:lpstr>
      <vt:lpstr>2.2全国股转系统最新动态</vt:lpstr>
      <vt:lpstr>2.2全国股转系统最新动态</vt:lpstr>
      <vt:lpstr>2.2全国股转系统最新动态</vt:lpstr>
      <vt:lpstr>PowerPoint 演示文稿</vt:lpstr>
      <vt:lpstr>PowerPoint 演示文稿</vt:lpstr>
      <vt:lpstr>（二 ）差异化制度安排</vt:lpstr>
      <vt:lpstr>（二）差异化制度安排</vt:lpstr>
      <vt:lpstr>（三）分层标准</vt:lpstr>
      <vt:lpstr>PowerPoint 演示文稿</vt:lpstr>
      <vt:lpstr>PowerPoint 演示文稿</vt:lpstr>
      <vt:lpstr>三板做市指数 </vt:lpstr>
      <vt:lpstr>三板成指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vt:lpstr>
      <vt:lpstr>一、我们的全价值链服务-中小企业投融资系统</vt:lpstr>
      <vt:lpstr>一、我们的全价值链服务—内核挂牌做市投资一条龙</vt:lpstr>
      <vt:lpstr>二、三大类不同的做市商</vt:lpstr>
      <vt:lpstr>三、光大证券中小企业投融资（新三板）业务团队简介</vt:lpstr>
      <vt:lpstr>四、光大证券挂牌业务辉煌战绩</vt:lpstr>
      <vt:lpstr>四、光大证券挂牌业务辉煌战绩</vt:lpstr>
      <vt:lpstr>四、光大证券挂牌业务辉煌战绩</vt:lpstr>
      <vt:lpstr>四、光大证券新三板业务辉煌战绩</vt:lpstr>
      <vt:lpstr>五、案例经验——上海底特（430646）</vt:lpstr>
      <vt:lpstr>五、案例经验——艾融软件（430646）</vt:lpstr>
      <vt:lpstr>六、光大证券发行股票融资业务</vt:lpstr>
      <vt:lpstr>七、我们的全价值链服务：光大资本投资模式</vt:lpstr>
      <vt:lpstr>4</vt:lpstr>
      <vt:lpstr>一、雄厚的集团背景——光大集团</vt:lpstr>
      <vt:lpstr>一、雄厚的集团背景——光大集团</vt:lpstr>
      <vt:lpstr>二、光大集团——境内外联动的金融平台</vt:lpstr>
      <vt:lpstr>三、光大证券——业务全面资质齐备</vt:lpstr>
      <vt:lpstr>5</vt:lpstr>
      <vt:lpstr>五、新三板物流类公司概况</vt:lpstr>
      <vt:lpstr>五、新三板物流类公司案例</vt:lpstr>
      <vt:lpstr>五、新三板物流类公司案例</vt:lpstr>
      <vt:lpstr>6</vt:lpstr>
      <vt:lpstr>PowerPoint 演示文稿</vt:lpstr>
      <vt:lpstr>挂牌基本方案及报价</vt:lpstr>
      <vt:lpstr>请联系我们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光大证券简介-20150304</dc:title>
  <dc:creator>Nan Li</dc:creator>
  <cp:lastModifiedBy>Administrator</cp:lastModifiedBy>
  <cp:revision>894</cp:revision>
  <dcterms:created xsi:type="dcterms:W3CDTF">2014-03-20T07:33:00Z</dcterms:created>
  <dcterms:modified xsi:type="dcterms:W3CDTF">2015-12-29T00:42:24Z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